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306" r:id="rId4"/>
    <p:sldId id="298" r:id="rId5"/>
    <p:sldId id="294" r:id="rId6"/>
    <p:sldId id="303" r:id="rId7"/>
    <p:sldId id="302" r:id="rId8"/>
    <p:sldId id="295" r:id="rId9"/>
    <p:sldId id="299" r:id="rId10"/>
    <p:sldId id="301" r:id="rId11"/>
    <p:sldId id="310" r:id="rId12"/>
    <p:sldId id="311" r:id="rId13"/>
    <p:sldId id="309" r:id="rId14"/>
    <p:sldId id="307" r:id="rId15"/>
    <p:sldId id="308" r:id="rId16"/>
    <p:sldId id="312" r:id="rId17"/>
  </p:sldIdLst>
  <p:sldSz cx="9144000" cy="5143500" type="screen16x9"/>
  <p:notesSz cx="6808788" cy="9940925"/>
  <p:embeddedFontLst>
    <p:embeddedFont>
      <p:font typeface="Commissioner" panose="020B0604020202020204" charset="0"/>
      <p:regular r:id="rId20"/>
      <p:bold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дот Маргарита Степановна" initials="УМС" lastIdx="1" clrIdx="0">
    <p:extLst>
      <p:ext uri="{19B8F6BF-5375-455C-9EA6-DF929625EA0E}">
        <p15:presenceInfo xmlns:p15="http://schemas.microsoft.com/office/powerpoint/2012/main" userId="Удот Маргарита Степа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A7FEFC-0684-4BB1-BBD2-ACFDFC59C686}">
  <a:tblStyle styleId="{2BA7FEFC-0684-4BB1-BBD2-ACFDFC59C6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B23810A-4EA6-4F90-B182-598BD22D61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51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7A45C-EFCD-47FD-B9CD-5A2087E8D5EA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C642C-A751-4B31-85C2-BAEC1B69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1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4c6fd796f_2_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24c6fd79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24f3112a91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g124f3112a91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latin typeface="HSE Sans" panose="02000000000000000000" pitchFamily="50" charset="-52"/>
              </a:rPr>
              <a:t>У Вышки пять учебных корпусов, все они находятся в шаговой доступности недалеко от центра Перми.</a:t>
            </a: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775" name="Google Shape;775;g124f3112a91_0_9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latin typeface="HSE Sans" panose="02000000000000000000" pitchFamily="50" charset="-52"/>
              </a:rPr>
              <a:t>12</a:t>
            </a:fld>
            <a:endParaRPr dirty="0"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804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523ae8a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523ae8a58_0_6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9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16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 — по центру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449575" y="4878958"/>
            <a:ext cx="2358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875" tIns="31875" rIns="31875" bIns="318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HSE Sans" panose="02000000000000000000" pitchFamily="50" charset="-52"/>
                <a:ea typeface="HSE Sans" panose="02000000000000000000" pitchFamily="50" charset="-52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 Light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30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ycperm@hse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erm.hse.ru/lyceu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73" y="-173143"/>
            <a:ext cx="9106689" cy="6081287"/>
          </a:xfrm>
          <a:prstGeom prst="rect">
            <a:avLst/>
          </a:prstGeom>
        </p:spPr>
      </p:pic>
      <p:sp>
        <p:nvSpPr>
          <p:cNvPr id="138" name="Google Shape;138;p27"/>
          <p:cNvSpPr/>
          <p:nvPr/>
        </p:nvSpPr>
        <p:spPr>
          <a:xfrm>
            <a:off x="0" y="-19000"/>
            <a:ext cx="5940300" cy="51639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00" y="339225"/>
            <a:ext cx="1022400" cy="101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396499" y="2215901"/>
            <a:ext cx="5311573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Лицей</a:t>
            </a:r>
            <a:endParaRPr sz="38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3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НИУ ВШЭ – Пермь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ru" sz="2000" b="1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7637" y="607312"/>
            <a:ext cx="5292436" cy="391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ТГ – канал Лицея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t.me/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hsepermlyceum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https://vk.com/lycperm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1" y="296902"/>
            <a:ext cx="1882023" cy="1882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1" y="3013364"/>
            <a:ext cx="1918556" cy="19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5;p95"/>
          <p:cNvSpPr txBox="1">
            <a:spLocks/>
          </p:cNvSpPr>
          <p:nvPr/>
        </p:nvSpPr>
        <p:spPr>
          <a:xfrm>
            <a:off x="1073137" y="370809"/>
            <a:ext cx="7355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HSE Sans" panose="02000000000000000000" pitchFamily="50" charset="-52"/>
                <a:ea typeface="HSE Sans" panose="02000000000000000000" pitchFamily="50" charset="-52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200" b="1" dirty="0" smtClean="0">
                <a:ea typeface="Proxima Nova"/>
                <a:cs typeface="Proxima Nova"/>
                <a:sym typeface="Proxima Nova"/>
              </a:rPr>
              <a:t>Индивидуальные достижения</a:t>
            </a:r>
            <a:br>
              <a:rPr lang="ru-RU" sz="3200" b="1" dirty="0" smtClean="0">
                <a:ea typeface="Proxima Nova"/>
                <a:cs typeface="Proxima Nova"/>
                <a:sym typeface="Proxima Nova"/>
              </a:rPr>
            </a:br>
            <a:endParaRPr lang="en-US" sz="2600" b="1" dirty="0"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Google Shape;670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775" y="236600"/>
            <a:ext cx="718075" cy="718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17615" y="1263918"/>
            <a:ext cx="4267054" cy="733950"/>
          </a:xfrm>
          <a:prstGeom prst="roundRect">
            <a:avLst/>
          </a:prstGeom>
          <a:solidFill>
            <a:srgbClr val="C6E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50" charset="-52"/>
              </a:rPr>
              <a:t>Выбирается одно из достижений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HSE Sans" panose="02000000000000000000" pitchFamily="50" charset="-52"/>
              </a:rPr>
              <a:t>в каждой категории </a:t>
            </a:r>
            <a:endParaRPr lang="ru-RU" sz="1600" dirty="0">
              <a:solidFill>
                <a:schemeClr val="tx1"/>
              </a:solidFill>
              <a:latin typeface="HSE Sans" panose="02000000000000000000" pitchFamily="50" charset="-52"/>
            </a:endParaRPr>
          </a:p>
        </p:txBody>
      </p:sp>
      <p:sp>
        <p:nvSpPr>
          <p:cNvPr id="5" name="Google Shape;757;p95"/>
          <p:cNvSpPr/>
          <p:nvPr/>
        </p:nvSpPr>
        <p:spPr>
          <a:xfrm>
            <a:off x="417614" y="2366546"/>
            <a:ext cx="3508118" cy="894874"/>
          </a:xfrm>
          <a:prstGeom prst="roundRect">
            <a:avLst>
              <a:gd name="adj" fmla="val 13235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Аттестат с отличием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, аттестат содержащий сведения 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о  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награждении золотой или серебряной медалью, диплом о СПО с 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отличием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– 3 балла</a:t>
            </a:r>
            <a:endParaRPr b="1" dirty="0"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758;p95"/>
          <p:cNvSpPr/>
          <p:nvPr/>
        </p:nvSpPr>
        <p:spPr>
          <a:xfrm>
            <a:off x="5197766" y="954699"/>
            <a:ext cx="3609500" cy="3723667"/>
          </a:xfrm>
          <a:prstGeom prst="roundRect">
            <a:avLst>
              <a:gd name="adj" fmla="val 4695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Победитель/призер 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всероссийского 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конкурса </a:t>
            </a: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«Доброволец России»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, победитель финального этапа Международной премии </a:t>
            </a: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#МЫ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ВМЕСТЕ – 2 балла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Победитель/призер 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чемпионата по профессиональному мастерству среди инвалидов 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и 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лиц с ограниченными возможностями здоровья </a:t>
            </a: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«</a:t>
            </a:r>
            <a:r>
              <a:rPr lang="ru-RU" b="1" dirty="0" err="1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Абилимпикс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» – 10 баллов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Спортивные достижения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(чемпионы,  призеры Олимпийских игр, первенств мира и Европы…, КМС, МС, золотой знак ГТО и удостоверение к нему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)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–</a:t>
            </a:r>
            <a:b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</a:b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от 2 до 6 баллов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Волонтерская деятельность – 2 балла</a:t>
            </a:r>
            <a:endParaRPr lang="ru-RU" dirty="0"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761;p95"/>
          <p:cNvSpPr/>
          <p:nvPr/>
        </p:nvSpPr>
        <p:spPr>
          <a:xfrm>
            <a:off x="417615" y="3417126"/>
            <a:ext cx="4539396" cy="982993"/>
          </a:xfrm>
          <a:prstGeom prst="roundRect">
            <a:avLst>
              <a:gd name="adj" fmla="val 13235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Результаты участия в олимпиадах</a:t>
            </a:r>
            <a:r>
              <a:rPr lang="ru-RU" dirty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(не используемые для получения особых прав и преимуществ) и иных интеллектуальных и творческих 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конкурсах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–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от</a:t>
            </a:r>
            <a:r>
              <a:rPr lang="ru-RU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b="1" dirty="0" smtClean="0"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2 до 10 баллов</a:t>
            </a:r>
            <a:endParaRPr b="1" dirty="0"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" name="Прямая соединительная линия 11"/>
          <p:cNvCxnSpPr>
            <a:stCxn id="4" idx="3"/>
          </p:cNvCxnSpPr>
          <p:nvPr/>
        </p:nvCxnSpPr>
        <p:spPr>
          <a:xfrm flipV="1">
            <a:off x="4684669" y="1628352"/>
            <a:ext cx="503580" cy="2541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</p:cNvCxnSpPr>
          <p:nvPr/>
        </p:nvCxnSpPr>
        <p:spPr>
          <a:xfrm>
            <a:off x="2551142" y="1997868"/>
            <a:ext cx="0" cy="368678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34168" y="1997868"/>
            <a:ext cx="0" cy="1419258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22907" y="4539155"/>
            <a:ext cx="3187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HSE Sans" panose="02000000000000000000" pitchFamily="50" charset="-52"/>
              </a:rPr>
              <a:t>Максимум – 10 баллов</a:t>
            </a:r>
            <a:endParaRPr lang="ru-RU" sz="1600" b="1" dirty="0">
              <a:solidFill>
                <a:schemeClr val="tx1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35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6"/>
          <p:cNvSpPr txBox="1">
            <a:spLocks noGrp="1"/>
          </p:cNvSpPr>
          <p:nvPr>
            <p:ph type="title"/>
          </p:nvPr>
        </p:nvSpPr>
        <p:spPr>
          <a:xfrm>
            <a:off x="1103040" y="137170"/>
            <a:ext cx="7355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400" b="1" dirty="0" smtClean="0">
                <a:ea typeface="Proxima Nova"/>
                <a:cs typeface="Proxima Nova"/>
                <a:sym typeface="Proxima Nova"/>
              </a:rPr>
              <a:t>Учет </a:t>
            </a:r>
            <a:r>
              <a:rPr lang="ru-RU" sz="3400" b="1" dirty="0">
                <a:ea typeface="Proxima Nova"/>
                <a:cs typeface="Proxima Nova"/>
                <a:sym typeface="Proxima Nova"/>
              </a:rPr>
              <a:t>индивидуальных достижений</a:t>
            </a:r>
            <a:endParaRPr sz="3400" dirty="0"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779" name="Google Shape;779;p96"/>
          <p:cNvGraphicFramePr/>
          <p:nvPr>
            <p:extLst/>
          </p:nvPr>
        </p:nvGraphicFramePr>
        <p:xfrm>
          <a:off x="269900" y="1250950"/>
          <a:ext cx="8518375" cy="1719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8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9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Аттестат </a:t>
                      </a:r>
                      <a:b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с отличием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6E3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Победитель всероссийского конкурса 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«Доброволец России»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6E3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Кандидат </a:t>
                      </a: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/>
                      </a:r>
                      <a:br>
                        <a:rPr lang="ru-RU" sz="13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ru-RU" sz="1300" dirty="0" smtClean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в </a:t>
                      </a: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мастера спорта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6E3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Призер финального этапа Всероссийского чемпионата сочинений </a:t>
                      </a:r>
                      <a:b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«Своими словами»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6E3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dk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Победитель олимпиады школьников «Ступени»</a:t>
                      </a:r>
                      <a:endParaRPr sz="1300" dirty="0">
                        <a:solidFill>
                          <a:schemeClr val="dk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6E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solidFill>
                            <a:schemeClr val="lt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endParaRPr sz="2100" b="1" dirty="0">
                        <a:solidFill>
                          <a:schemeClr val="lt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solidFill>
                            <a:schemeClr val="lt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100" b="1" dirty="0">
                        <a:solidFill>
                          <a:schemeClr val="lt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solidFill>
                            <a:schemeClr val="lt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2100" b="1" dirty="0">
                        <a:solidFill>
                          <a:schemeClr val="lt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solidFill>
                            <a:schemeClr val="lt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6</a:t>
                      </a:r>
                      <a:endParaRPr sz="2100" b="1" dirty="0">
                        <a:solidFill>
                          <a:schemeClr val="lt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dirty="0">
                          <a:solidFill>
                            <a:schemeClr val="lt1"/>
                          </a:solidFill>
                          <a:latin typeface="HSE Sans" panose="02000000000000000000" pitchFamily="50" charset="-52"/>
                          <a:ea typeface="Proxima Nova"/>
                          <a:cs typeface="Proxima Nova"/>
                          <a:sym typeface="Proxima Nova"/>
                        </a:rPr>
                        <a:t>8</a:t>
                      </a:r>
                      <a:endParaRPr sz="2100" b="1" dirty="0">
                        <a:solidFill>
                          <a:schemeClr val="lt1"/>
                        </a:solidFill>
                        <a:latin typeface="HSE Sans" panose="02000000000000000000" pitchFamily="50" charset="-52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33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0" name="Google Shape;780;p96"/>
          <p:cNvSpPr txBox="1"/>
          <p:nvPr/>
        </p:nvSpPr>
        <p:spPr>
          <a:xfrm>
            <a:off x="1630050" y="3432425"/>
            <a:ext cx="30183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Баллы начисляются за один вид достижений – 4 балла</a:t>
            </a:r>
            <a:endParaRPr sz="1600" dirty="0">
              <a:solidFill>
                <a:schemeClr val="dk1"/>
              </a:solidFill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781" name="Google Shape;781;p96"/>
          <p:cNvSpPr txBox="1"/>
          <p:nvPr/>
        </p:nvSpPr>
        <p:spPr>
          <a:xfrm>
            <a:off x="5379950" y="3414013"/>
            <a:ext cx="30183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Баллы начисляются за один вид достижений – 8 баллов</a:t>
            </a:r>
            <a:endParaRPr sz="1600" b="1" dirty="0">
              <a:solidFill>
                <a:schemeClr val="dk1"/>
              </a:solidFill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782" name="Google Shape;782;p96"/>
          <p:cNvSpPr/>
          <p:nvPr/>
        </p:nvSpPr>
        <p:spPr>
          <a:xfrm rot="-5400000">
            <a:off x="2927250" y="1628825"/>
            <a:ext cx="271500" cy="3338700"/>
          </a:xfrm>
          <a:prstGeom prst="leftBrace">
            <a:avLst>
              <a:gd name="adj1" fmla="val 50000"/>
              <a:gd name="adj2" fmla="val 52867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783" name="Google Shape;783;p96"/>
          <p:cNvSpPr/>
          <p:nvPr/>
        </p:nvSpPr>
        <p:spPr>
          <a:xfrm rot="-5400000">
            <a:off x="6677150" y="1355150"/>
            <a:ext cx="271500" cy="3880200"/>
          </a:xfrm>
          <a:prstGeom prst="leftBrace">
            <a:avLst>
              <a:gd name="adj1" fmla="val 50000"/>
              <a:gd name="adj2" fmla="val 52867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784" name="Google Shape;784;p96"/>
          <p:cNvSpPr/>
          <p:nvPr/>
        </p:nvSpPr>
        <p:spPr>
          <a:xfrm rot="-5400000">
            <a:off x="4393338" y="61325"/>
            <a:ext cx="271500" cy="8462100"/>
          </a:xfrm>
          <a:prstGeom prst="leftBrace">
            <a:avLst>
              <a:gd name="adj1" fmla="val 50000"/>
              <a:gd name="adj2" fmla="val 52867"/>
            </a:avLst>
          </a:prstGeom>
          <a:noFill/>
          <a:ln w="1905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SE Sans" panose="02000000000000000000" pitchFamily="50" charset="-52"/>
            </a:endParaRPr>
          </a:p>
        </p:txBody>
      </p:sp>
      <p:sp>
        <p:nvSpPr>
          <p:cNvPr id="785" name="Google Shape;785;p96"/>
          <p:cNvSpPr txBox="1"/>
          <p:nvPr/>
        </p:nvSpPr>
        <p:spPr>
          <a:xfrm>
            <a:off x="1564100" y="4417575"/>
            <a:ext cx="61788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A1A1A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3 +4 + 8 = 15 </a:t>
            </a:r>
            <a:r>
              <a:rPr lang="ru-RU" sz="1600" dirty="0" smtClean="0">
                <a:solidFill>
                  <a:srgbClr val="1A1A1A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         округляется </a:t>
            </a:r>
            <a:r>
              <a:rPr lang="ru-RU" sz="1600" dirty="0">
                <a:solidFill>
                  <a:srgbClr val="1A1A1A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до </a:t>
            </a:r>
            <a:r>
              <a:rPr lang="ru-RU" sz="2000" b="1" dirty="0">
                <a:solidFill>
                  <a:srgbClr val="003366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10</a:t>
            </a:r>
            <a:r>
              <a:rPr lang="ru-RU" sz="1600" dirty="0">
                <a:solidFill>
                  <a:srgbClr val="1A1A1A"/>
                </a:solidFill>
                <a:latin typeface="HSE Sans" panose="02000000000000000000" pitchFamily="50" charset="-52"/>
                <a:ea typeface="Proxima Nova"/>
                <a:cs typeface="Proxima Nova"/>
                <a:sym typeface="Proxima Nova"/>
              </a:rPr>
              <a:t> баллов</a:t>
            </a:r>
            <a:endParaRPr b="1" dirty="0">
              <a:solidFill>
                <a:srgbClr val="1A1A1A"/>
              </a:solidFill>
              <a:latin typeface="HSE Sans" panose="02000000000000000000" pitchFamily="50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Google Shape;67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75" y="236600"/>
            <a:ext cx="718075" cy="718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3843338" y="4607200"/>
            <a:ext cx="392906" cy="228080"/>
            <a:chOff x="3843338" y="4607200"/>
            <a:chExt cx="392906" cy="22808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4100513" y="4721240"/>
              <a:ext cx="135731" cy="1140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4100512" y="4607200"/>
              <a:ext cx="135731" cy="11404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843338" y="4721240"/>
              <a:ext cx="39290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8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94509" y="591227"/>
            <a:ext cx="7452486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Волонтерская деятельность</a:t>
            </a:r>
          </a:p>
          <a:p>
            <a:pPr lvl="0">
              <a:lnSpc>
                <a:spcPct val="107000"/>
              </a:lnSpc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936" y="1470986"/>
            <a:ext cx="748901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lnSpc>
                <a:spcPct val="107000"/>
              </a:lnSpc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https://dobro.ru/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18" y="1101312"/>
            <a:ext cx="8520600" cy="20526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Школа финансовой грамотности </a:t>
            </a:r>
            <a:r>
              <a:rPr lang="ru-RU" dirty="0" smtClean="0"/>
              <a:t>«ПРОФИНАНСЫ»: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фондовый рынок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155" y="3289011"/>
            <a:ext cx="8520600" cy="1449243"/>
          </a:xfrm>
        </p:spPr>
        <p:txBody>
          <a:bodyPr>
            <a:normAutofit/>
          </a:bodyPr>
          <a:lstStyle/>
          <a:p>
            <a:r>
              <a:rPr lang="ru-RU" dirty="0" smtClean="0"/>
              <a:t>или как ориентироваться в мире ценных бумаг</a:t>
            </a:r>
          </a:p>
          <a:p>
            <a:r>
              <a:rPr lang="ru-RU" dirty="0" smtClean="0"/>
              <a:t>26 августа – 29 августа 2024 г.</a:t>
            </a:r>
            <a:endParaRPr lang="ru-RU" dirty="0"/>
          </a:p>
        </p:txBody>
      </p:sp>
      <p:pic>
        <p:nvPicPr>
          <p:cNvPr id="4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ГДЕ? КОГДА? КАК?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510144" y="1344305"/>
            <a:ext cx="7384474" cy="1682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Знания (фондовый рынок, ценные бумаги, трейдер и инвестор, как открыть брокерский счёт, как найти «правильного брокера», как оценить финансовые проекты и др.)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Задачи (банковские задачи, задачи на дисконтирование, ценные бумаги и налоги, проектные задачи)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Игры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Знакомства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Возможность уже до 1 сентября окунуться в атмосферу лицейской 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93518" y="1433999"/>
            <a:ext cx="820882" cy="36021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ЧТО</a:t>
            </a:r>
          </a:p>
        </p:txBody>
      </p:sp>
      <p:sp>
        <p:nvSpPr>
          <p:cNvPr id="6" name="Шеврон 5"/>
          <p:cNvSpPr/>
          <p:nvPr/>
        </p:nvSpPr>
        <p:spPr>
          <a:xfrm>
            <a:off x="983673" y="1433999"/>
            <a:ext cx="297872" cy="36021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13654" y="4264190"/>
            <a:ext cx="820882" cy="36021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КАК</a:t>
            </a:r>
          </a:p>
        </p:txBody>
      </p:sp>
      <p:sp>
        <p:nvSpPr>
          <p:cNvPr id="8" name="Шеврон 7"/>
          <p:cNvSpPr/>
          <p:nvPr/>
        </p:nvSpPr>
        <p:spPr>
          <a:xfrm>
            <a:off x="1003809" y="4264189"/>
            <a:ext cx="297872" cy="36021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3518" y="3689287"/>
            <a:ext cx="1059227" cy="36021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КОГДА</a:t>
            </a:r>
          </a:p>
        </p:txBody>
      </p:sp>
      <p:sp>
        <p:nvSpPr>
          <p:cNvPr id="10" name="Шеврон 9"/>
          <p:cNvSpPr/>
          <p:nvPr/>
        </p:nvSpPr>
        <p:spPr>
          <a:xfrm>
            <a:off x="1152745" y="3689286"/>
            <a:ext cx="297872" cy="36021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10144" y="3169802"/>
            <a:ext cx="7384474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Бульвар Гагарина, 37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510144" y="3689286"/>
            <a:ext cx="7384474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26-29 августа 2024 г., 10.00- 14-00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10144" y="4319607"/>
            <a:ext cx="7384474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До 23.08 отправить заявку по ссылке / по адресу ….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3518" y="3149687"/>
            <a:ext cx="820882" cy="36021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ГДЕ</a:t>
            </a:r>
          </a:p>
        </p:txBody>
      </p:sp>
      <p:sp>
        <p:nvSpPr>
          <p:cNvPr id="15" name="Шеврон 14"/>
          <p:cNvSpPr/>
          <p:nvPr/>
        </p:nvSpPr>
        <p:spPr>
          <a:xfrm>
            <a:off x="983673" y="3149687"/>
            <a:ext cx="297872" cy="360218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pic>
        <p:nvPicPr>
          <p:cNvPr id="16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/>
        </p:nvSpPr>
        <p:spPr>
          <a:xfrm>
            <a:off x="221700" y="285475"/>
            <a:ext cx="8700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Контакты</a:t>
            </a:r>
            <a:endParaRPr sz="3000">
              <a:solidFill>
                <a:srgbClr val="0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262" name="Google Shape;262;p41"/>
          <p:cNvSpPr/>
          <p:nvPr/>
        </p:nvSpPr>
        <p:spPr>
          <a:xfrm>
            <a:off x="-2125" y="255500"/>
            <a:ext cx="142800" cy="5061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1"/>
          <p:cNvSpPr/>
          <p:nvPr/>
        </p:nvSpPr>
        <p:spPr>
          <a:xfrm>
            <a:off x="804400" y="761575"/>
            <a:ext cx="4716636" cy="39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Почта</a:t>
            </a:r>
            <a:endParaRPr sz="20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lycperm@hse.ru</a:t>
            </a:r>
            <a:endParaRPr lang="ru" sz="2000" dirty="0" smtClean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" sz="20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Телефон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" sz="2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(324) 254 41 79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Адрес</a:t>
            </a:r>
            <a:endParaRPr lang="ru-RU"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Б-р Гагарина, 37, </a:t>
            </a:r>
            <a:r>
              <a:rPr lang="ru-RU" sz="2000" dirty="0" err="1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каб</a:t>
            </a:r>
            <a:r>
              <a:rPr lang="ru-RU" sz="2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314, 324</a:t>
            </a:r>
            <a:endParaRPr lang="ru-RU"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Сайт</a:t>
            </a:r>
            <a:endParaRPr lang="ru-RU"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https://perm.hse.ru/lyceum</a:t>
            </a:r>
            <a:r>
              <a:rPr lang="en-US" sz="2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/</a:t>
            </a:r>
            <a:endParaRPr lang="ru-RU" sz="2000" dirty="0" smtClean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5657900" y="-81900"/>
            <a:ext cx="76800" cy="53073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298BD"/>
              </a:solidFill>
              <a:highlight>
                <a:srgbClr val="F8B93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54"/>
            <a:ext cx="5177659" cy="2902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09" y="2305594"/>
            <a:ext cx="3966592" cy="23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24493"/>
            <a:ext cx="5119007" cy="51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7377" y="871808"/>
            <a:ext cx="7299456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которые необходимо сдать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зачисления: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аттестат,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паспорта (стр. с фотографией, стр. с пропиской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ребенка и родителя;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иногородних – справку о временной регистрации;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копию СНИЛС;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прививочного сертификата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тметка о прохождении флюорографии;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на льготы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цветные </a:t>
            </a:r>
            <a:r>
              <a:rPr lang="ru-RU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</a:t>
            </a:r>
            <a:r>
              <a:rPr lang="ru-RU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3х4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документами или к 1 сентября необходимо принести справку о группе здоровья для уроков физкультуры.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85455" y="588819"/>
            <a:ext cx="7426036" cy="331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работы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занятий 8.00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в основном парами, ориентировочно до 15.30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6-дневная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неделя – рабочая суббота в онлайн режиме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– в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ЭПОСе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изменения в облаке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85455" y="588819"/>
            <a:ext cx="742603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планы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странице Лицея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https://perm.hse.ru/lyceum/education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57" y="1970690"/>
            <a:ext cx="1529748" cy="15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8060" y="1072468"/>
            <a:ext cx="7426036" cy="226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библиотеке (корпус №2)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писок литературы – на сайте Лицея (книги необходимо иметь в печатном виде)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22501" y="591227"/>
            <a:ext cx="6724494" cy="272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10-бальная система оценивания: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8-10 баллов – «5»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6-7 баллов – «4»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4-5 баллов – «3»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1-3 балла – «2»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4922" y="3539252"/>
            <a:ext cx="748901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(не оценка) «0» обозначает, что ученик должен отработать.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248411"/>
            <a:ext cx="719328" cy="717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3650" y="262554"/>
            <a:ext cx="8713251" cy="463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Пропуски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Уважительная причина 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справка из поликлиники; форс-мажорные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обстоятельства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Порочная практика (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 без 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справки) – не допустима; </a:t>
            </a: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есть хронические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 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медикаменты у ребёнка должны быть с собой</a:t>
            </a:r>
            <a:endParaRPr lang="en-US" sz="2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Поездки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учебное время </a:t>
            </a:r>
            <a:r>
              <a:rPr lang="ru-RU" sz="23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желательны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только по заявлению родителей (форма заявления есть) с указанием, что ответственность за жизнь, здоровье и освоение </a:t>
            </a:r>
            <a:r>
              <a:rPr lang="ru-RU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берут на себя. </a:t>
            </a:r>
            <a:r>
              <a:rPr lang="ru-RU" sz="23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этом, все контрольные точки, проверочные и др. </a:t>
            </a:r>
            <a:r>
              <a:rPr lang="ru-RU" sz="23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 </a:t>
            </a:r>
            <a:r>
              <a:rPr lang="ru-RU" sz="23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обязан по прибытии </a:t>
            </a:r>
            <a:r>
              <a:rPr lang="ru-RU" sz="23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отработать</a:t>
            </a: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624</Words>
  <Application>Microsoft Office PowerPoint</Application>
  <PresentationFormat>Экран (16:9)</PresentationFormat>
  <Paragraphs>96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Commissioner</vt:lpstr>
      <vt:lpstr>Symbol</vt:lpstr>
      <vt:lpstr>Helvetica Neue Light</vt:lpstr>
      <vt:lpstr>Open Sans</vt:lpstr>
      <vt:lpstr>Arial</vt:lpstr>
      <vt:lpstr>Proxima Nova</vt:lpstr>
      <vt:lpstr>HSE Sans</vt:lpstr>
      <vt:lpstr>Calibri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индивидуальных достижений</vt:lpstr>
      <vt:lpstr>Презентация PowerPoint</vt:lpstr>
      <vt:lpstr>Школа финансовой грамотности «ПРОФИНАНСЫ»:  фондовый рынок</vt:lpstr>
      <vt:lpstr>ЧТО? ГДЕ? КОГДА? КАК?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MorozovaAV</dc:creator>
  <cp:lastModifiedBy>Кончакова Татьяна Юрьевна</cp:lastModifiedBy>
  <cp:revision>72</cp:revision>
  <cp:lastPrinted>2023-03-06T08:04:35Z</cp:lastPrinted>
  <dcterms:modified xsi:type="dcterms:W3CDTF">2024-06-25T08:43:29Z</dcterms:modified>
</cp:coreProperties>
</file>