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  <p:sldMasterId id="2147483677" r:id="rId2"/>
    <p:sldMasterId id="2147483678" r:id="rId3"/>
  </p:sldMasterIdLst>
  <p:notesMasterIdLst>
    <p:notesMasterId r:id="rId37"/>
  </p:notesMasterIdLst>
  <p:sldIdLst>
    <p:sldId id="256" r:id="rId4"/>
    <p:sldId id="257" r:id="rId5"/>
    <p:sldId id="258" r:id="rId6"/>
    <p:sldId id="263" r:id="rId7"/>
    <p:sldId id="290" r:id="rId8"/>
    <p:sldId id="259" r:id="rId9"/>
    <p:sldId id="260" r:id="rId10"/>
    <p:sldId id="261" r:id="rId11"/>
    <p:sldId id="262" r:id="rId12"/>
    <p:sldId id="265" r:id="rId13"/>
    <p:sldId id="281" r:id="rId14"/>
    <p:sldId id="280" r:id="rId15"/>
    <p:sldId id="266" r:id="rId16"/>
    <p:sldId id="267" r:id="rId17"/>
    <p:sldId id="268" r:id="rId18"/>
    <p:sldId id="291" r:id="rId19"/>
    <p:sldId id="269" r:id="rId20"/>
    <p:sldId id="271" r:id="rId21"/>
    <p:sldId id="284" r:id="rId22"/>
    <p:sldId id="270" r:id="rId23"/>
    <p:sldId id="283" r:id="rId24"/>
    <p:sldId id="272" r:id="rId25"/>
    <p:sldId id="285" r:id="rId26"/>
    <p:sldId id="287" r:id="rId27"/>
    <p:sldId id="273" r:id="rId28"/>
    <p:sldId id="274" r:id="rId29"/>
    <p:sldId id="288" r:id="rId30"/>
    <p:sldId id="289" r:id="rId31"/>
    <p:sldId id="276" r:id="rId32"/>
    <p:sldId id="275" r:id="rId33"/>
    <p:sldId id="277" r:id="rId34"/>
    <p:sldId id="292" r:id="rId35"/>
    <p:sldId id="279" r:id="rId3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8"/>
      <p:bold r:id="rId39"/>
      <p:italic r:id="rId40"/>
      <p:boldItalic r:id="rId41"/>
    </p:embeddedFont>
    <p:embeddedFont>
      <p:font typeface="Lucida Sans" panose="020B0602030504020204" pitchFamily="34" charset="0"/>
      <p:regular r:id="rId42"/>
      <p:bold r:id="rId43"/>
      <p:italic r:id="rId44"/>
      <p:boldItalic r:id="rId45"/>
    </p:embeddedFont>
    <p:embeddedFont>
      <p:font typeface="Helvetica Neue" panose="020B0604020202020204" charset="0"/>
      <p:regular r:id="rId46"/>
      <p:bold r:id="rId47"/>
      <p:italic r:id="rId48"/>
      <p:boldItalic r:id="rId4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26D8FE5-122E-4994-BCBC-4E6E48BC4316}">
  <a:tblStyle styleId="{B26D8FE5-122E-4994-BCBC-4E6E48BC4316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45F99B93-E327-4026-B5D8-4CE981BBDBB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0"/>
  </p:normalViewPr>
  <p:slideViewPr>
    <p:cSldViewPr snapToGrid="0">
      <p:cViewPr varScale="1">
        <p:scale>
          <a:sx n="110" d="100"/>
          <a:sy n="110" d="100"/>
        </p:scale>
        <p:origin x="658" y="6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2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font" Target="fonts/font5.fntdata"/><Relationship Id="rId47" Type="http://schemas.openxmlformats.org/officeDocument/2006/relationships/font" Target="fonts/font10.fntdata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font" Target="fonts/font12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font" Target="fonts/font7.fntdata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font" Target="fonts/font6.fntdata"/><Relationship Id="rId48" Type="http://schemas.openxmlformats.org/officeDocument/2006/relationships/font" Target="fonts/font11.fntdata"/><Relationship Id="rId8" Type="http://schemas.openxmlformats.org/officeDocument/2006/relationships/slide" Target="slides/slide5.xml"/><Relationship Id="rId51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2c81bf2214b_2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0" name="Google Shape;260;g2c81bf2214b_2_1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g2c81bf2214b_2_16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c81bf2214b_2_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6" name="Google Shape;376;g2c81bf2214b_2_27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g2c81bf2214b_2_27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11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8328308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748903-8EB5-294E-A216-6B54B0368783}" type="slidenum">
              <a:rPr lang="en-RU" smtClean="0"/>
              <a:t>12</a:t>
            </a:fld>
            <a:endParaRPr lang="en-RU"/>
          </a:p>
        </p:txBody>
      </p:sp>
    </p:spTree>
    <p:extLst>
      <p:ext uri="{BB962C8B-B14F-4D97-AF65-F5344CB8AC3E}">
        <p14:creationId xmlns:p14="http://schemas.microsoft.com/office/powerpoint/2010/main" val="4290014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2c81bf2214b_9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" name="Google Shape;388;g2c81bf2214b_9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g2c81bf2214b_9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g2c81bf2214b_9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2c81bf2214b_9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g2c81bf2214b_9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g2c81bf2214b_9_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20" name="Google Shape;420;g2c81bf2214b_9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5467313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" name="Google Shape;433;g2c81bf2214b_2_3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4" name="Google Shape;434;g2c81bf2214b_2_30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g2c81bf2214b_2_30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2c81bf2214b_5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8" name="Google Shape;458;g2c81bf2214b_5_1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g2c81bf2214b_5_1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2c81bf2214b_5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8" name="Google Shape;458;g2c81bf2214b_5_1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g2c81bf2214b_5_1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65990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2c81bf2214b_2_1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g2c81bf2214b_2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g2c81bf2214b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6" name="Google Shape;446;g2c81bf2214b_0_5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7" name="Google Shape;447;g2c81bf2214b_0_5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g2c81bf2214b_5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58" name="Google Shape;458;g2c81bf2214b_5_1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9" name="Google Shape;459;g2c81bf2214b_5_1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265314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2c81bf2214b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0" name="Google Shape;470;g2c81bf2214b_0_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g2c81bf2214b_0_7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2c81bf2214b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0" name="Google Shape;470;g2c81bf2214b_0_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g2c81bf2214b_0_7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749418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2c81bf2214b_0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0" name="Google Shape;470;g2c81bf2214b_0_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1" name="Google Shape;471;g2c81bf2214b_0_7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6174587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" name="Google Shape;481;g2c81bf2214b_2_3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2" name="Google Shape;482;g2c81bf2214b_2_3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g2c81bf2214b_2_3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2c81bf2214b_5_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4" name="Google Shape;494;g2c81bf2214b_5_1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g2c81bf2214b_5_14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2c81bf2214b_5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6" name="Google Shape;506;g2c81bf2214b_5_1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g2c81bf2214b_5_1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550601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2c81bf2214b_5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6" name="Google Shape;506;g2c81bf2214b_5_1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g2c81bf2214b_5_1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820385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Google Shape;517;g2c81bf2214b_5_1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8" name="Google Shape;518;g2c81bf2214b_5_17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9" name="Google Shape;519;g2c81bf2214b_5_17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2c81bf2214b_2_18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2" name="Google Shape;282;g2c81bf2214b_2_1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g2c81bf2214b_5_1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6" name="Google Shape;506;g2c81bf2214b_5_1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7" name="Google Shape;507;g2c81bf2214b_5_15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g2c81bf2214b_2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0" name="Google Shape;530;g2c81bf2214b_2_3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g2c81bf2214b_2_3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31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2c81bf2214b_5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2" name="Google Shape;542;g2c81bf2214b_5_1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3" name="Google Shape;543;g2c81bf2214b_5_19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32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03687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g2c81bf2214b_2_54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" name="Google Shape;555;g2c81bf2214b_2_5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2c81bf2214b_0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g2c81bf2214b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2c81bf2214b_0_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g2c81bf2214b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153347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2c81bf2214b_5_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g2c81bf2214b_5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g2c81bf2214b_5_8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g2c81bf2214b_5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2c81bf2214b_5_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g2c81bf2214b_5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2c81bf2214b_9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g2c81bf2214b_9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ложка">
  <p:cSld name="Обложка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p14" descr="A blue circle with white text&#10;&#10;Description automatically generated with low confidenc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60394" y="721630"/>
            <a:ext cx="664874" cy="66487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8" name="Google Shape;58;p14"/>
          <p:cNvCxnSpPr/>
          <p:nvPr/>
        </p:nvCxnSpPr>
        <p:spPr>
          <a:xfrm>
            <a:off x="4567659" y="739002"/>
            <a:ext cx="0" cy="63013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59" name="Google Shape;59;p14"/>
          <p:cNvCxnSpPr/>
          <p:nvPr/>
        </p:nvCxnSpPr>
        <p:spPr>
          <a:xfrm>
            <a:off x="6481936" y="739002"/>
            <a:ext cx="0" cy="63013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0" name="Google Shape;60;p14"/>
          <p:cNvCxnSpPr/>
          <p:nvPr/>
        </p:nvCxnSpPr>
        <p:spPr>
          <a:xfrm>
            <a:off x="8384285" y="739002"/>
            <a:ext cx="0" cy="630130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770975" y="1803503"/>
            <a:ext cx="5725544" cy="1483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3200"/>
              <a:buFont typeface="Arial"/>
              <a:buNone/>
              <a:defRPr sz="32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1556210" y="890881"/>
            <a:ext cx="2886538" cy="3263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body" idx="2"/>
          </p:nvPr>
        </p:nvSpPr>
        <p:spPr>
          <a:xfrm>
            <a:off x="4694565" y="880372"/>
            <a:ext cx="1708547" cy="347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900"/>
              <a:buFont typeface="Arial"/>
              <a:buNone/>
              <a:defRPr sz="9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3"/>
          </p:nvPr>
        </p:nvSpPr>
        <p:spPr>
          <a:xfrm>
            <a:off x="6590040" y="880372"/>
            <a:ext cx="1663304" cy="347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900"/>
              <a:buFont typeface="Arial"/>
              <a:buNone/>
              <a:defRPr sz="9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4"/>
          </p:nvPr>
        </p:nvSpPr>
        <p:spPr>
          <a:xfrm>
            <a:off x="770975" y="3618685"/>
            <a:ext cx="5718950" cy="4896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  <a:defRPr sz="12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кст_1">
  <p:cSld name="Текст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5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7899" y="348272"/>
            <a:ext cx="336207" cy="3362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8" name="Google Shape;68;p15"/>
          <p:cNvCxnSpPr/>
          <p:nvPr/>
        </p:nvCxnSpPr>
        <p:spPr>
          <a:xfrm>
            <a:off x="2474015" y="348272"/>
            <a:ext cx="0" cy="439695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9" name="Google Shape;69;p15"/>
          <p:cNvCxnSpPr/>
          <p:nvPr/>
        </p:nvCxnSpPr>
        <p:spPr>
          <a:xfrm>
            <a:off x="4574562" y="348272"/>
            <a:ext cx="0" cy="439695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70" name="Google Shape;70;p15"/>
          <p:cNvCxnSpPr/>
          <p:nvPr/>
        </p:nvCxnSpPr>
        <p:spPr>
          <a:xfrm>
            <a:off x="7707811" y="348272"/>
            <a:ext cx="0" cy="439695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1" name="Google Shape;71;p15"/>
          <p:cNvSpPr txBox="1"/>
          <p:nvPr/>
        </p:nvSpPr>
        <p:spPr>
          <a:xfrm>
            <a:off x="7807651" y="399208"/>
            <a:ext cx="503983" cy="23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500" b="0" i="0" u="none" strike="noStrike" cap="non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5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2" name="Google Shape;72;p15"/>
          <p:cNvCxnSpPr/>
          <p:nvPr/>
        </p:nvCxnSpPr>
        <p:spPr>
          <a:xfrm>
            <a:off x="8732901" y="348272"/>
            <a:ext cx="0" cy="439695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3" name="Google Shape;73;p15"/>
          <p:cNvSpPr>
            <a:spLocks noGrp="1"/>
          </p:cNvSpPr>
          <p:nvPr>
            <p:ph type="pic" idx="2"/>
          </p:nvPr>
        </p:nvSpPr>
        <p:spPr>
          <a:xfrm>
            <a:off x="5013490" y="1085842"/>
            <a:ext cx="3243875" cy="3243830"/>
          </a:xfrm>
          <a:prstGeom prst="rect">
            <a:avLst/>
          </a:prstGeom>
          <a:solidFill>
            <a:srgbClr val="D9D9D9"/>
          </a:solidFill>
          <a:ln>
            <a:noFill/>
          </a:ln>
        </p:spPr>
      </p:sp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439424" y="1085843"/>
            <a:ext cx="3934170" cy="582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439423" y="1784747"/>
            <a:ext cx="3934171" cy="25449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34275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3"/>
          </p:nvPr>
        </p:nvSpPr>
        <p:spPr>
          <a:xfrm>
            <a:off x="857767" y="405678"/>
            <a:ext cx="1426369" cy="311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body" idx="4"/>
          </p:nvPr>
        </p:nvSpPr>
        <p:spPr>
          <a:xfrm>
            <a:off x="2594372" y="411540"/>
            <a:ext cx="1552575" cy="306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body" idx="5"/>
          </p:nvPr>
        </p:nvSpPr>
        <p:spPr>
          <a:xfrm>
            <a:off x="4694919" y="411540"/>
            <a:ext cx="1552575" cy="306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чистый">
  <p:cSld name="чистый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кст_2">
  <p:cSld name="Текст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7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7899" y="348272"/>
            <a:ext cx="336207" cy="3362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2" name="Google Shape;82;p17"/>
          <p:cNvCxnSpPr/>
          <p:nvPr/>
        </p:nvCxnSpPr>
        <p:spPr>
          <a:xfrm>
            <a:off x="2474015" y="348272"/>
            <a:ext cx="0" cy="439695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3" name="Google Shape;83;p17"/>
          <p:cNvCxnSpPr/>
          <p:nvPr/>
        </p:nvCxnSpPr>
        <p:spPr>
          <a:xfrm>
            <a:off x="4574562" y="348272"/>
            <a:ext cx="0" cy="439695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84" name="Google Shape;84;p17"/>
          <p:cNvCxnSpPr/>
          <p:nvPr/>
        </p:nvCxnSpPr>
        <p:spPr>
          <a:xfrm>
            <a:off x="7707811" y="348272"/>
            <a:ext cx="0" cy="439695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5" name="Google Shape;85;p17"/>
          <p:cNvSpPr txBox="1"/>
          <p:nvPr/>
        </p:nvSpPr>
        <p:spPr>
          <a:xfrm>
            <a:off x="7807651" y="399208"/>
            <a:ext cx="503983" cy="23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500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5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6" name="Google Shape;86;p17"/>
          <p:cNvCxnSpPr/>
          <p:nvPr/>
        </p:nvCxnSpPr>
        <p:spPr>
          <a:xfrm>
            <a:off x="8732901" y="348272"/>
            <a:ext cx="0" cy="439695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7" name="Google Shape;87;p17"/>
          <p:cNvSpPr txBox="1">
            <a:spLocks noGrp="1"/>
          </p:cNvSpPr>
          <p:nvPr>
            <p:ph type="body" idx="1"/>
          </p:nvPr>
        </p:nvSpPr>
        <p:spPr>
          <a:xfrm>
            <a:off x="857767" y="405678"/>
            <a:ext cx="1426369" cy="311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8" name="Google Shape;88;p17"/>
          <p:cNvSpPr txBox="1">
            <a:spLocks noGrp="1"/>
          </p:cNvSpPr>
          <p:nvPr>
            <p:ph type="body" idx="2"/>
          </p:nvPr>
        </p:nvSpPr>
        <p:spPr>
          <a:xfrm>
            <a:off x="2594372" y="411540"/>
            <a:ext cx="1552575" cy="306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7"/>
          <p:cNvSpPr txBox="1">
            <a:spLocks noGrp="1"/>
          </p:cNvSpPr>
          <p:nvPr>
            <p:ph type="title"/>
          </p:nvPr>
        </p:nvSpPr>
        <p:spPr>
          <a:xfrm>
            <a:off x="439423" y="1085843"/>
            <a:ext cx="8293466" cy="582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7"/>
          <p:cNvSpPr txBox="1">
            <a:spLocks noGrp="1"/>
          </p:cNvSpPr>
          <p:nvPr>
            <p:ph type="body" idx="3"/>
          </p:nvPr>
        </p:nvSpPr>
        <p:spPr>
          <a:xfrm>
            <a:off x="439423" y="1784747"/>
            <a:ext cx="8293478" cy="28088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34275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body" idx="4"/>
          </p:nvPr>
        </p:nvSpPr>
        <p:spPr>
          <a:xfrm>
            <a:off x="4694919" y="411540"/>
            <a:ext cx="1552575" cy="306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екст_3">
  <p:cSld name="Текст_3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8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7899" y="348272"/>
            <a:ext cx="336207" cy="3362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" name="Google Shape;94;p18"/>
          <p:cNvCxnSpPr/>
          <p:nvPr/>
        </p:nvCxnSpPr>
        <p:spPr>
          <a:xfrm>
            <a:off x="2474015" y="348272"/>
            <a:ext cx="0" cy="439695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5" name="Google Shape;95;p18"/>
          <p:cNvCxnSpPr/>
          <p:nvPr/>
        </p:nvCxnSpPr>
        <p:spPr>
          <a:xfrm>
            <a:off x="4574562" y="348272"/>
            <a:ext cx="0" cy="439695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6" name="Google Shape;96;p18"/>
          <p:cNvCxnSpPr/>
          <p:nvPr/>
        </p:nvCxnSpPr>
        <p:spPr>
          <a:xfrm>
            <a:off x="7707811" y="348272"/>
            <a:ext cx="0" cy="439695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7" name="Google Shape;97;p18"/>
          <p:cNvSpPr txBox="1"/>
          <p:nvPr/>
        </p:nvSpPr>
        <p:spPr>
          <a:xfrm>
            <a:off x="7807651" y="399208"/>
            <a:ext cx="503983" cy="23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500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5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8" name="Google Shape;98;p18"/>
          <p:cNvCxnSpPr/>
          <p:nvPr/>
        </p:nvCxnSpPr>
        <p:spPr>
          <a:xfrm>
            <a:off x="8732901" y="348272"/>
            <a:ext cx="0" cy="439695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9" name="Google Shape;99;p18"/>
          <p:cNvSpPr txBox="1">
            <a:spLocks noGrp="1"/>
          </p:cNvSpPr>
          <p:nvPr>
            <p:ph type="body" idx="1"/>
          </p:nvPr>
        </p:nvSpPr>
        <p:spPr>
          <a:xfrm>
            <a:off x="857767" y="405678"/>
            <a:ext cx="1426369" cy="311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18"/>
          <p:cNvSpPr txBox="1">
            <a:spLocks noGrp="1"/>
          </p:cNvSpPr>
          <p:nvPr>
            <p:ph type="body" idx="2"/>
          </p:nvPr>
        </p:nvSpPr>
        <p:spPr>
          <a:xfrm>
            <a:off x="2594372" y="411540"/>
            <a:ext cx="1552575" cy="306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18"/>
          <p:cNvSpPr txBox="1">
            <a:spLocks noGrp="1"/>
          </p:cNvSpPr>
          <p:nvPr>
            <p:ph type="body" idx="3"/>
          </p:nvPr>
        </p:nvSpPr>
        <p:spPr>
          <a:xfrm>
            <a:off x="439424" y="1784747"/>
            <a:ext cx="3241898" cy="1799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34275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18"/>
          <p:cNvSpPr txBox="1">
            <a:spLocks noGrp="1"/>
          </p:cNvSpPr>
          <p:nvPr>
            <p:ph type="body" idx="4"/>
          </p:nvPr>
        </p:nvSpPr>
        <p:spPr>
          <a:xfrm>
            <a:off x="439423" y="3887437"/>
            <a:ext cx="2950759" cy="415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34275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800"/>
              <a:buFont typeface="Arial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18"/>
          <p:cNvSpPr txBox="1">
            <a:spLocks noGrp="1"/>
          </p:cNvSpPr>
          <p:nvPr>
            <p:ph type="body" idx="5"/>
          </p:nvPr>
        </p:nvSpPr>
        <p:spPr>
          <a:xfrm>
            <a:off x="4694919" y="1784747"/>
            <a:ext cx="4037976" cy="2588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2400"/>
              <a:buFont typeface="Arial"/>
              <a:buNone/>
              <a:defRPr sz="24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4" name="Google Shape;104;p18"/>
          <p:cNvSpPr txBox="1">
            <a:spLocks noGrp="1"/>
          </p:cNvSpPr>
          <p:nvPr>
            <p:ph type="body" idx="6"/>
          </p:nvPr>
        </p:nvSpPr>
        <p:spPr>
          <a:xfrm>
            <a:off x="4694919" y="411540"/>
            <a:ext cx="1552575" cy="306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5" name="Google Shape;105;p18"/>
          <p:cNvSpPr txBox="1">
            <a:spLocks noGrp="1"/>
          </p:cNvSpPr>
          <p:nvPr>
            <p:ph type="title"/>
          </p:nvPr>
        </p:nvSpPr>
        <p:spPr>
          <a:xfrm>
            <a:off x="439423" y="1085843"/>
            <a:ext cx="8293466" cy="582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График_1">
  <p:cSld name="График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9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7899" y="348272"/>
            <a:ext cx="336207" cy="3362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8" name="Google Shape;108;p19"/>
          <p:cNvCxnSpPr/>
          <p:nvPr/>
        </p:nvCxnSpPr>
        <p:spPr>
          <a:xfrm>
            <a:off x="2474015" y="348272"/>
            <a:ext cx="0" cy="439695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9" name="Google Shape;109;p19"/>
          <p:cNvCxnSpPr/>
          <p:nvPr/>
        </p:nvCxnSpPr>
        <p:spPr>
          <a:xfrm>
            <a:off x="4574562" y="348272"/>
            <a:ext cx="0" cy="439695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10" name="Google Shape;110;p19"/>
          <p:cNvCxnSpPr/>
          <p:nvPr/>
        </p:nvCxnSpPr>
        <p:spPr>
          <a:xfrm>
            <a:off x="7707811" y="348272"/>
            <a:ext cx="0" cy="439695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1" name="Google Shape;111;p19"/>
          <p:cNvSpPr txBox="1"/>
          <p:nvPr/>
        </p:nvSpPr>
        <p:spPr>
          <a:xfrm>
            <a:off x="7807651" y="399208"/>
            <a:ext cx="503983" cy="23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500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5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2" name="Google Shape;112;p19"/>
          <p:cNvCxnSpPr/>
          <p:nvPr/>
        </p:nvCxnSpPr>
        <p:spPr>
          <a:xfrm>
            <a:off x="8732901" y="348272"/>
            <a:ext cx="0" cy="439695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13" name="Google Shape;113;p19"/>
          <p:cNvSpPr txBox="1">
            <a:spLocks noGrp="1"/>
          </p:cNvSpPr>
          <p:nvPr>
            <p:ph type="body" idx="1"/>
          </p:nvPr>
        </p:nvSpPr>
        <p:spPr>
          <a:xfrm>
            <a:off x="857767" y="405678"/>
            <a:ext cx="1426369" cy="311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4" name="Google Shape;114;p19"/>
          <p:cNvSpPr txBox="1">
            <a:spLocks noGrp="1"/>
          </p:cNvSpPr>
          <p:nvPr>
            <p:ph type="body" idx="2"/>
          </p:nvPr>
        </p:nvSpPr>
        <p:spPr>
          <a:xfrm>
            <a:off x="2594372" y="411540"/>
            <a:ext cx="1552575" cy="306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5" name="Google Shape;115;p19"/>
          <p:cNvSpPr txBox="1">
            <a:spLocks noGrp="1"/>
          </p:cNvSpPr>
          <p:nvPr>
            <p:ph type="body" idx="3"/>
          </p:nvPr>
        </p:nvSpPr>
        <p:spPr>
          <a:xfrm>
            <a:off x="4694919" y="411540"/>
            <a:ext cx="1552575" cy="306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19"/>
          <p:cNvSpPr txBox="1">
            <a:spLocks noGrp="1"/>
          </p:cNvSpPr>
          <p:nvPr>
            <p:ph type="title"/>
          </p:nvPr>
        </p:nvSpPr>
        <p:spPr>
          <a:xfrm>
            <a:off x="439424" y="1085843"/>
            <a:ext cx="3241898" cy="582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body" idx="4"/>
          </p:nvPr>
        </p:nvSpPr>
        <p:spPr>
          <a:xfrm>
            <a:off x="439424" y="1784747"/>
            <a:ext cx="3241898" cy="1799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34275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8" name="Google Shape;118;p19"/>
          <p:cNvSpPr txBox="1">
            <a:spLocks noGrp="1"/>
          </p:cNvSpPr>
          <p:nvPr>
            <p:ph type="body" idx="5"/>
          </p:nvPr>
        </p:nvSpPr>
        <p:spPr>
          <a:xfrm>
            <a:off x="439423" y="3887437"/>
            <a:ext cx="2950759" cy="415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34275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800"/>
              <a:buFont typeface="Arial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19"/>
          <p:cNvSpPr>
            <a:spLocks noGrp="1"/>
          </p:cNvSpPr>
          <p:nvPr>
            <p:ph type="chart" idx="6"/>
          </p:nvPr>
        </p:nvSpPr>
        <p:spPr>
          <a:xfrm>
            <a:off x="3954073" y="1085843"/>
            <a:ext cx="4778826" cy="3217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График_2">
  <p:cSld name="График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20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7899" y="348272"/>
            <a:ext cx="336207" cy="3362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2" name="Google Shape;122;p20"/>
          <p:cNvCxnSpPr/>
          <p:nvPr/>
        </p:nvCxnSpPr>
        <p:spPr>
          <a:xfrm>
            <a:off x="2474015" y="348272"/>
            <a:ext cx="0" cy="439695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3" name="Google Shape;123;p20"/>
          <p:cNvCxnSpPr/>
          <p:nvPr/>
        </p:nvCxnSpPr>
        <p:spPr>
          <a:xfrm>
            <a:off x="4574562" y="348272"/>
            <a:ext cx="0" cy="439695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24" name="Google Shape;124;p20"/>
          <p:cNvCxnSpPr/>
          <p:nvPr/>
        </p:nvCxnSpPr>
        <p:spPr>
          <a:xfrm>
            <a:off x="7707811" y="348272"/>
            <a:ext cx="0" cy="439695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5" name="Google Shape;125;p20"/>
          <p:cNvSpPr txBox="1"/>
          <p:nvPr/>
        </p:nvSpPr>
        <p:spPr>
          <a:xfrm>
            <a:off x="7807651" y="399208"/>
            <a:ext cx="503983" cy="23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500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5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6" name="Google Shape;126;p20"/>
          <p:cNvCxnSpPr/>
          <p:nvPr/>
        </p:nvCxnSpPr>
        <p:spPr>
          <a:xfrm>
            <a:off x="8732901" y="348272"/>
            <a:ext cx="0" cy="439695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7" name="Google Shape;127;p20"/>
          <p:cNvSpPr txBox="1">
            <a:spLocks noGrp="1"/>
          </p:cNvSpPr>
          <p:nvPr>
            <p:ph type="body" idx="1"/>
          </p:nvPr>
        </p:nvSpPr>
        <p:spPr>
          <a:xfrm>
            <a:off x="857767" y="405678"/>
            <a:ext cx="1426369" cy="311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8" name="Google Shape;128;p20"/>
          <p:cNvSpPr txBox="1">
            <a:spLocks noGrp="1"/>
          </p:cNvSpPr>
          <p:nvPr>
            <p:ph type="body" idx="2"/>
          </p:nvPr>
        </p:nvSpPr>
        <p:spPr>
          <a:xfrm>
            <a:off x="2594372" y="411540"/>
            <a:ext cx="1552575" cy="306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20"/>
          <p:cNvSpPr txBox="1">
            <a:spLocks noGrp="1"/>
          </p:cNvSpPr>
          <p:nvPr>
            <p:ph type="body" idx="3"/>
          </p:nvPr>
        </p:nvSpPr>
        <p:spPr>
          <a:xfrm>
            <a:off x="4694919" y="411540"/>
            <a:ext cx="1552575" cy="306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20"/>
          <p:cNvSpPr txBox="1">
            <a:spLocks noGrp="1"/>
          </p:cNvSpPr>
          <p:nvPr>
            <p:ph type="body" idx="4"/>
          </p:nvPr>
        </p:nvSpPr>
        <p:spPr>
          <a:xfrm>
            <a:off x="439423" y="3887437"/>
            <a:ext cx="2950759" cy="4154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34275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800"/>
              <a:buFont typeface="Arial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20"/>
          <p:cNvSpPr>
            <a:spLocks noGrp="1"/>
          </p:cNvSpPr>
          <p:nvPr>
            <p:ph type="chart" idx="5"/>
          </p:nvPr>
        </p:nvSpPr>
        <p:spPr>
          <a:xfrm>
            <a:off x="3954073" y="1085843"/>
            <a:ext cx="4778826" cy="32170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2" name="Google Shape;132;p20"/>
          <p:cNvSpPr txBox="1">
            <a:spLocks noGrp="1"/>
          </p:cNvSpPr>
          <p:nvPr>
            <p:ph type="body" idx="6"/>
          </p:nvPr>
        </p:nvSpPr>
        <p:spPr>
          <a:xfrm>
            <a:off x="439341" y="1085298"/>
            <a:ext cx="3242072" cy="527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200"/>
              <a:buNone/>
              <a:defRPr sz="12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1200"/>
              <a:buChar char="•"/>
              <a:defRPr sz="12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1200"/>
              <a:buChar char="•"/>
              <a:defRPr sz="12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1200"/>
              <a:buChar char="•"/>
              <a:defRPr sz="12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1200"/>
              <a:buChar char="•"/>
              <a:defRPr sz="12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20"/>
          <p:cNvSpPr txBox="1">
            <a:spLocks noGrp="1"/>
          </p:cNvSpPr>
          <p:nvPr>
            <p:ph type="body" idx="7"/>
          </p:nvPr>
        </p:nvSpPr>
        <p:spPr>
          <a:xfrm>
            <a:off x="439424" y="1784747"/>
            <a:ext cx="3241898" cy="1799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34275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Цифры">
  <p:cSld name="Цифры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1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7899" y="348272"/>
            <a:ext cx="336207" cy="3362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6" name="Google Shape;136;p21"/>
          <p:cNvCxnSpPr/>
          <p:nvPr/>
        </p:nvCxnSpPr>
        <p:spPr>
          <a:xfrm>
            <a:off x="2474015" y="348272"/>
            <a:ext cx="0" cy="439695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7" name="Google Shape;137;p21"/>
          <p:cNvCxnSpPr/>
          <p:nvPr/>
        </p:nvCxnSpPr>
        <p:spPr>
          <a:xfrm>
            <a:off x="4574562" y="348272"/>
            <a:ext cx="0" cy="439695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38" name="Google Shape;138;p21"/>
          <p:cNvCxnSpPr/>
          <p:nvPr/>
        </p:nvCxnSpPr>
        <p:spPr>
          <a:xfrm>
            <a:off x="7707811" y="348272"/>
            <a:ext cx="0" cy="439695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39" name="Google Shape;139;p21"/>
          <p:cNvSpPr txBox="1"/>
          <p:nvPr/>
        </p:nvSpPr>
        <p:spPr>
          <a:xfrm>
            <a:off x="7807651" y="399208"/>
            <a:ext cx="503983" cy="23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500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5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0" name="Google Shape;140;p21"/>
          <p:cNvCxnSpPr/>
          <p:nvPr/>
        </p:nvCxnSpPr>
        <p:spPr>
          <a:xfrm>
            <a:off x="8732901" y="348272"/>
            <a:ext cx="0" cy="439695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41" name="Google Shape;141;p21"/>
          <p:cNvSpPr txBox="1">
            <a:spLocks noGrp="1"/>
          </p:cNvSpPr>
          <p:nvPr>
            <p:ph type="body" idx="1"/>
          </p:nvPr>
        </p:nvSpPr>
        <p:spPr>
          <a:xfrm>
            <a:off x="857767" y="405678"/>
            <a:ext cx="1426369" cy="311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21"/>
          <p:cNvSpPr txBox="1">
            <a:spLocks noGrp="1"/>
          </p:cNvSpPr>
          <p:nvPr>
            <p:ph type="body" idx="2"/>
          </p:nvPr>
        </p:nvSpPr>
        <p:spPr>
          <a:xfrm>
            <a:off x="2594372" y="411540"/>
            <a:ext cx="1552575" cy="306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3" name="Google Shape;143;p21"/>
          <p:cNvSpPr txBox="1">
            <a:spLocks noGrp="1"/>
          </p:cNvSpPr>
          <p:nvPr>
            <p:ph type="body" idx="3"/>
          </p:nvPr>
        </p:nvSpPr>
        <p:spPr>
          <a:xfrm>
            <a:off x="4694919" y="411540"/>
            <a:ext cx="1552575" cy="306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4" name="Google Shape;144;p21"/>
          <p:cNvSpPr txBox="1">
            <a:spLocks noGrp="1"/>
          </p:cNvSpPr>
          <p:nvPr>
            <p:ph type="title"/>
          </p:nvPr>
        </p:nvSpPr>
        <p:spPr>
          <a:xfrm>
            <a:off x="439423" y="1085843"/>
            <a:ext cx="8293466" cy="582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21"/>
          <p:cNvSpPr txBox="1">
            <a:spLocks noGrp="1"/>
          </p:cNvSpPr>
          <p:nvPr>
            <p:ph type="body" idx="4"/>
          </p:nvPr>
        </p:nvSpPr>
        <p:spPr>
          <a:xfrm>
            <a:off x="431307" y="3077996"/>
            <a:ext cx="2068607" cy="1177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34275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6" name="Google Shape;146;p21"/>
          <p:cNvSpPr txBox="1">
            <a:spLocks noGrp="1"/>
          </p:cNvSpPr>
          <p:nvPr>
            <p:ph type="body" idx="5"/>
          </p:nvPr>
        </p:nvSpPr>
        <p:spPr>
          <a:xfrm>
            <a:off x="3035255" y="3077996"/>
            <a:ext cx="2068209" cy="1177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34275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body" idx="6"/>
          </p:nvPr>
        </p:nvSpPr>
        <p:spPr>
          <a:xfrm>
            <a:off x="5639204" y="3077996"/>
            <a:ext cx="2068209" cy="1177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34275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8" name="Google Shape;148;p21"/>
          <p:cNvSpPr txBox="1">
            <a:spLocks noGrp="1"/>
          </p:cNvSpPr>
          <p:nvPr>
            <p:ph type="body" idx="7"/>
          </p:nvPr>
        </p:nvSpPr>
        <p:spPr>
          <a:xfrm>
            <a:off x="431307" y="2032676"/>
            <a:ext cx="2068607" cy="87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latin typeface="Arial"/>
                <a:ea typeface="Arial"/>
                <a:cs typeface="Arial"/>
                <a:sym typeface="Arial"/>
              </a:defRPr>
            </a:lvl1pPr>
            <a:lvl2pPr marL="914400" lvl="1" indent="-685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>
                <a:latin typeface="Arial"/>
                <a:ea typeface="Arial"/>
                <a:cs typeface="Arial"/>
                <a:sym typeface="Arial"/>
              </a:defRPr>
            </a:lvl2pPr>
            <a:lvl3pPr marL="1371600" lvl="2" indent="-685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>
                <a:latin typeface="Arial"/>
                <a:ea typeface="Arial"/>
                <a:cs typeface="Arial"/>
                <a:sym typeface="Arial"/>
              </a:defRPr>
            </a:lvl3pPr>
            <a:lvl4pPr marL="1828800" lvl="3" indent="-685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>
                <a:latin typeface="Arial"/>
                <a:ea typeface="Arial"/>
                <a:cs typeface="Arial"/>
                <a:sym typeface="Arial"/>
              </a:defRPr>
            </a:lvl4pPr>
            <a:lvl5pPr marL="2286000" lvl="4" indent="-685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49" name="Google Shape;149;p21"/>
          <p:cNvSpPr txBox="1">
            <a:spLocks noGrp="1"/>
          </p:cNvSpPr>
          <p:nvPr>
            <p:ph type="body" idx="8"/>
          </p:nvPr>
        </p:nvSpPr>
        <p:spPr>
          <a:xfrm>
            <a:off x="3035255" y="2032676"/>
            <a:ext cx="2068607" cy="87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latin typeface="Arial"/>
                <a:ea typeface="Arial"/>
                <a:cs typeface="Arial"/>
                <a:sym typeface="Arial"/>
              </a:defRPr>
            </a:lvl1pPr>
            <a:lvl2pPr marL="914400" lvl="1" indent="-685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>
                <a:latin typeface="Arial"/>
                <a:ea typeface="Arial"/>
                <a:cs typeface="Arial"/>
                <a:sym typeface="Arial"/>
              </a:defRPr>
            </a:lvl2pPr>
            <a:lvl3pPr marL="1371600" lvl="2" indent="-685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>
                <a:latin typeface="Arial"/>
                <a:ea typeface="Arial"/>
                <a:cs typeface="Arial"/>
                <a:sym typeface="Arial"/>
              </a:defRPr>
            </a:lvl3pPr>
            <a:lvl4pPr marL="1828800" lvl="3" indent="-685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>
                <a:latin typeface="Arial"/>
                <a:ea typeface="Arial"/>
                <a:cs typeface="Arial"/>
                <a:sym typeface="Arial"/>
              </a:defRPr>
            </a:lvl4pPr>
            <a:lvl5pPr marL="2286000" lvl="4" indent="-685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0" name="Google Shape;150;p21"/>
          <p:cNvSpPr txBox="1">
            <a:spLocks noGrp="1"/>
          </p:cNvSpPr>
          <p:nvPr>
            <p:ph type="body" idx="9"/>
          </p:nvPr>
        </p:nvSpPr>
        <p:spPr>
          <a:xfrm>
            <a:off x="5639204" y="2032676"/>
            <a:ext cx="2068607" cy="873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7200"/>
              <a:buNone/>
              <a:defRPr sz="7200">
                <a:latin typeface="Arial"/>
                <a:ea typeface="Arial"/>
                <a:cs typeface="Arial"/>
                <a:sym typeface="Arial"/>
              </a:defRPr>
            </a:lvl1pPr>
            <a:lvl2pPr marL="914400" lvl="1" indent="-685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>
                <a:latin typeface="Arial"/>
                <a:ea typeface="Arial"/>
                <a:cs typeface="Arial"/>
                <a:sym typeface="Arial"/>
              </a:defRPr>
            </a:lvl2pPr>
            <a:lvl3pPr marL="1371600" lvl="2" indent="-685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>
                <a:latin typeface="Arial"/>
                <a:ea typeface="Arial"/>
                <a:cs typeface="Arial"/>
                <a:sym typeface="Arial"/>
              </a:defRPr>
            </a:lvl3pPr>
            <a:lvl4pPr marL="1828800" lvl="3" indent="-685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>
                <a:latin typeface="Arial"/>
                <a:ea typeface="Arial"/>
                <a:cs typeface="Arial"/>
                <a:sym typeface="Arial"/>
              </a:defRPr>
            </a:lvl4pPr>
            <a:lvl5pPr marL="2286000" lvl="4" indent="-685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7200"/>
              <a:buChar char="•"/>
              <a:defRPr sz="7200"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аблица_1">
  <p:cSld name="Таблица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Google Shape;152;p22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7899" y="348272"/>
            <a:ext cx="336207" cy="3362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53" name="Google Shape;153;p22"/>
          <p:cNvCxnSpPr/>
          <p:nvPr/>
        </p:nvCxnSpPr>
        <p:spPr>
          <a:xfrm>
            <a:off x="2474015" y="348272"/>
            <a:ext cx="0" cy="439695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4" name="Google Shape;154;p22"/>
          <p:cNvCxnSpPr/>
          <p:nvPr/>
        </p:nvCxnSpPr>
        <p:spPr>
          <a:xfrm>
            <a:off x="4574562" y="348272"/>
            <a:ext cx="0" cy="439695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55" name="Google Shape;155;p22"/>
          <p:cNvCxnSpPr/>
          <p:nvPr/>
        </p:nvCxnSpPr>
        <p:spPr>
          <a:xfrm>
            <a:off x="7707811" y="348272"/>
            <a:ext cx="0" cy="439695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6" name="Google Shape;156;p22"/>
          <p:cNvSpPr txBox="1"/>
          <p:nvPr/>
        </p:nvSpPr>
        <p:spPr>
          <a:xfrm>
            <a:off x="7807651" y="399208"/>
            <a:ext cx="503983" cy="23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500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5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7" name="Google Shape;157;p22"/>
          <p:cNvCxnSpPr/>
          <p:nvPr/>
        </p:nvCxnSpPr>
        <p:spPr>
          <a:xfrm>
            <a:off x="8732901" y="348272"/>
            <a:ext cx="0" cy="439695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58" name="Google Shape;158;p22"/>
          <p:cNvSpPr txBox="1">
            <a:spLocks noGrp="1"/>
          </p:cNvSpPr>
          <p:nvPr>
            <p:ph type="body" idx="1"/>
          </p:nvPr>
        </p:nvSpPr>
        <p:spPr>
          <a:xfrm>
            <a:off x="857767" y="405678"/>
            <a:ext cx="1426369" cy="311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59" name="Google Shape;159;p22"/>
          <p:cNvSpPr txBox="1">
            <a:spLocks noGrp="1"/>
          </p:cNvSpPr>
          <p:nvPr>
            <p:ph type="body" idx="2"/>
          </p:nvPr>
        </p:nvSpPr>
        <p:spPr>
          <a:xfrm>
            <a:off x="2594372" y="411540"/>
            <a:ext cx="1552575" cy="306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0" name="Google Shape;160;p22"/>
          <p:cNvSpPr txBox="1">
            <a:spLocks noGrp="1"/>
          </p:cNvSpPr>
          <p:nvPr>
            <p:ph type="body" idx="3"/>
          </p:nvPr>
        </p:nvSpPr>
        <p:spPr>
          <a:xfrm>
            <a:off x="4694919" y="411540"/>
            <a:ext cx="1552575" cy="306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1" name="Google Shape;161;p22"/>
          <p:cNvSpPr txBox="1">
            <a:spLocks noGrp="1"/>
          </p:cNvSpPr>
          <p:nvPr>
            <p:ph type="body" idx="4"/>
          </p:nvPr>
        </p:nvSpPr>
        <p:spPr>
          <a:xfrm>
            <a:off x="439340" y="1085299"/>
            <a:ext cx="8293549" cy="230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200"/>
              <a:buNone/>
              <a:defRPr sz="12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1200"/>
              <a:buChar char="•"/>
              <a:defRPr sz="12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1200"/>
              <a:buChar char="•"/>
              <a:defRPr sz="12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1200"/>
              <a:buChar char="•"/>
              <a:defRPr sz="12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1200"/>
              <a:buChar char="•"/>
              <a:defRPr sz="12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62" name="Google Shape;162;p22"/>
          <p:cNvSpPr txBox="1">
            <a:spLocks noGrp="1"/>
          </p:cNvSpPr>
          <p:nvPr>
            <p:ph type="body" idx="5"/>
          </p:nvPr>
        </p:nvSpPr>
        <p:spPr>
          <a:xfrm>
            <a:off x="439341" y="4304392"/>
            <a:ext cx="5118227" cy="527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1000"/>
              <a:buChar char="•"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1000"/>
              <a:buChar char="•"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1000"/>
              <a:buChar char="•"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1000"/>
              <a:buChar char="•"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аблица_2">
  <p:cSld name="Таблица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" name="Google Shape;164;p23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7899" y="348272"/>
            <a:ext cx="336207" cy="3362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5" name="Google Shape;165;p23"/>
          <p:cNvCxnSpPr/>
          <p:nvPr/>
        </p:nvCxnSpPr>
        <p:spPr>
          <a:xfrm>
            <a:off x="2474015" y="348272"/>
            <a:ext cx="0" cy="439695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6" name="Google Shape;166;p23"/>
          <p:cNvCxnSpPr/>
          <p:nvPr/>
        </p:nvCxnSpPr>
        <p:spPr>
          <a:xfrm>
            <a:off x="4574562" y="348272"/>
            <a:ext cx="0" cy="439695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7" name="Google Shape;167;p23"/>
          <p:cNvCxnSpPr/>
          <p:nvPr/>
        </p:nvCxnSpPr>
        <p:spPr>
          <a:xfrm>
            <a:off x="7707811" y="348272"/>
            <a:ext cx="0" cy="439695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68" name="Google Shape;168;p23"/>
          <p:cNvSpPr txBox="1"/>
          <p:nvPr/>
        </p:nvSpPr>
        <p:spPr>
          <a:xfrm>
            <a:off x="7807651" y="399208"/>
            <a:ext cx="503983" cy="23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500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5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69" name="Google Shape;169;p23"/>
          <p:cNvCxnSpPr/>
          <p:nvPr/>
        </p:nvCxnSpPr>
        <p:spPr>
          <a:xfrm>
            <a:off x="8732901" y="348272"/>
            <a:ext cx="0" cy="439695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0" name="Google Shape;170;p23"/>
          <p:cNvSpPr txBox="1">
            <a:spLocks noGrp="1"/>
          </p:cNvSpPr>
          <p:nvPr>
            <p:ph type="body" idx="1"/>
          </p:nvPr>
        </p:nvSpPr>
        <p:spPr>
          <a:xfrm>
            <a:off x="857767" y="405678"/>
            <a:ext cx="1426369" cy="311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71" name="Google Shape;171;p23"/>
          <p:cNvSpPr txBox="1">
            <a:spLocks noGrp="1"/>
          </p:cNvSpPr>
          <p:nvPr>
            <p:ph type="body" idx="2"/>
          </p:nvPr>
        </p:nvSpPr>
        <p:spPr>
          <a:xfrm>
            <a:off x="2594372" y="411540"/>
            <a:ext cx="1552575" cy="306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72" name="Google Shape;172;p23"/>
          <p:cNvSpPr txBox="1">
            <a:spLocks noGrp="1"/>
          </p:cNvSpPr>
          <p:nvPr>
            <p:ph type="body" idx="3"/>
          </p:nvPr>
        </p:nvSpPr>
        <p:spPr>
          <a:xfrm>
            <a:off x="4694919" y="411540"/>
            <a:ext cx="1552575" cy="306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73" name="Google Shape;173;p23"/>
          <p:cNvSpPr txBox="1">
            <a:spLocks noGrp="1"/>
          </p:cNvSpPr>
          <p:nvPr>
            <p:ph type="body" idx="4"/>
          </p:nvPr>
        </p:nvSpPr>
        <p:spPr>
          <a:xfrm>
            <a:off x="439340" y="1085298"/>
            <a:ext cx="5713408" cy="4027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200"/>
              <a:buNone/>
              <a:defRPr sz="12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1200"/>
              <a:buChar char="•"/>
              <a:defRPr sz="12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1200"/>
              <a:buChar char="•"/>
              <a:defRPr sz="12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1200"/>
              <a:buChar char="•"/>
              <a:defRPr sz="12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048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1200"/>
              <a:buChar char="•"/>
              <a:defRPr sz="12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74" name="Google Shape;174;p23"/>
          <p:cNvSpPr txBox="1">
            <a:spLocks noGrp="1"/>
          </p:cNvSpPr>
          <p:nvPr>
            <p:ph type="body" idx="5"/>
          </p:nvPr>
        </p:nvSpPr>
        <p:spPr>
          <a:xfrm>
            <a:off x="439341" y="4304392"/>
            <a:ext cx="5118227" cy="5274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1000"/>
              <a:buChar char="•"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1000"/>
              <a:buChar char="•"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1000"/>
              <a:buChar char="•"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921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1000"/>
              <a:buChar char="•"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75" name="Google Shape;175;p23"/>
          <p:cNvSpPr txBox="1">
            <a:spLocks noGrp="1"/>
          </p:cNvSpPr>
          <p:nvPr>
            <p:ph type="body" idx="6"/>
          </p:nvPr>
        </p:nvSpPr>
        <p:spPr>
          <a:xfrm>
            <a:off x="6515105" y="1656272"/>
            <a:ext cx="2197999" cy="1928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34275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цвет">
  <p:cSld name="цвет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24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7899" y="348272"/>
            <a:ext cx="336207" cy="3362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8" name="Google Shape;178;p24"/>
          <p:cNvCxnSpPr/>
          <p:nvPr/>
        </p:nvCxnSpPr>
        <p:spPr>
          <a:xfrm>
            <a:off x="2474015" y="348272"/>
            <a:ext cx="0" cy="439695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9" name="Google Shape;179;p24"/>
          <p:cNvCxnSpPr/>
          <p:nvPr/>
        </p:nvCxnSpPr>
        <p:spPr>
          <a:xfrm>
            <a:off x="4574562" y="348272"/>
            <a:ext cx="0" cy="439695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0" name="Google Shape;180;p24"/>
          <p:cNvCxnSpPr/>
          <p:nvPr/>
        </p:nvCxnSpPr>
        <p:spPr>
          <a:xfrm>
            <a:off x="7707811" y="348272"/>
            <a:ext cx="0" cy="439695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1" name="Google Shape;181;p24"/>
          <p:cNvSpPr txBox="1"/>
          <p:nvPr/>
        </p:nvSpPr>
        <p:spPr>
          <a:xfrm>
            <a:off x="7807651" y="399208"/>
            <a:ext cx="503983" cy="23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500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5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82" name="Google Shape;182;p24"/>
          <p:cNvCxnSpPr/>
          <p:nvPr/>
        </p:nvCxnSpPr>
        <p:spPr>
          <a:xfrm>
            <a:off x="8732901" y="348272"/>
            <a:ext cx="0" cy="439695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3" name="Google Shape;183;p24"/>
          <p:cNvSpPr txBox="1">
            <a:spLocks noGrp="1"/>
          </p:cNvSpPr>
          <p:nvPr>
            <p:ph type="body" idx="1"/>
          </p:nvPr>
        </p:nvSpPr>
        <p:spPr>
          <a:xfrm>
            <a:off x="857767" y="405678"/>
            <a:ext cx="1426369" cy="311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4" name="Google Shape;184;p24"/>
          <p:cNvSpPr txBox="1">
            <a:spLocks noGrp="1"/>
          </p:cNvSpPr>
          <p:nvPr>
            <p:ph type="body" idx="2"/>
          </p:nvPr>
        </p:nvSpPr>
        <p:spPr>
          <a:xfrm>
            <a:off x="2594372" y="411540"/>
            <a:ext cx="1552575" cy="306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5" name="Google Shape;185;p24"/>
          <p:cNvSpPr txBox="1">
            <a:spLocks noGrp="1"/>
          </p:cNvSpPr>
          <p:nvPr>
            <p:ph type="body" idx="3"/>
          </p:nvPr>
        </p:nvSpPr>
        <p:spPr>
          <a:xfrm>
            <a:off x="4694919" y="411540"/>
            <a:ext cx="1552575" cy="306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6" name="Google Shape;186;p24"/>
          <p:cNvSpPr txBox="1">
            <a:spLocks noGrp="1"/>
          </p:cNvSpPr>
          <p:nvPr>
            <p:ph type="title"/>
          </p:nvPr>
        </p:nvSpPr>
        <p:spPr>
          <a:xfrm>
            <a:off x="439424" y="1085843"/>
            <a:ext cx="3241898" cy="582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4"/>
          <p:cNvSpPr txBox="1">
            <a:spLocks noGrp="1"/>
          </p:cNvSpPr>
          <p:nvPr>
            <p:ph type="body" idx="4"/>
          </p:nvPr>
        </p:nvSpPr>
        <p:spPr>
          <a:xfrm>
            <a:off x="439424" y="1784747"/>
            <a:ext cx="3241898" cy="1799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34275" anchor="t" anchorCtr="0">
            <a:norm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sz="10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88" name="Google Shape;188;p24"/>
          <p:cNvSpPr/>
          <p:nvPr/>
        </p:nvSpPr>
        <p:spPr>
          <a:xfrm>
            <a:off x="4044736" y="1085843"/>
            <a:ext cx="623248" cy="623248"/>
          </a:xfrm>
          <a:prstGeom prst="ellipse">
            <a:avLst/>
          </a:prstGeom>
          <a:solidFill>
            <a:srgbClr val="0E2D69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9" name="Google Shape;189;p24"/>
          <p:cNvSpPr/>
          <p:nvPr/>
        </p:nvSpPr>
        <p:spPr>
          <a:xfrm>
            <a:off x="5057194" y="1085843"/>
            <a:ext cx="623248" cy="623248"/>
          </a:xfrm>
          <a:prstGeom prst="ellipse">
            <a:avLst/>
          </a:prstGeom>
          <a:solidFill>
            <a:srgbClr val="234A9B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0" name="Google Shape;190;p24"/>
          <p:cNvSpPr/>
          <p:nvPr/>
        </p:nvSpPr>
        <p:spPr>
          <a:xfrm>
            <a:off x="6069651" y="1085843"/>
            <a:ext cx="623248" cy="623248"/>
          </a:xfrm>
          <a:prstGeom prst="ellipse">
            <a:avLst/>
          </a:prstGeom>
          <a:solidFill>
            <a:srgbClr val="11A0D7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p24"/>
          <p:cNvSpPr/>
          <p:nvPr/>
        </p:nvSpPr>
        <p:spPr>
          <a:xfrm>
            <a:off x="7082108" y="1085843"/>
            <a:ext cx="623248" cy="623248"/>
          </a:xfrm>
          <a:prstGeom prst="ellipse">
            <a:avLst/>
          </a:prstGeom>
          <a:solidFill>
            <a:srgbClr val="029C6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2" name="Google Shape;192;p24"/>
          <p:cNvSpPr/>
          <p:nvPr/>
        </p:nvSpPr>
        <p:spPr>
          <a:xfrm>
            <a:off x="8094566" y="1085843"/>
            <a:ext cx="623248" cy="623248"/>
          </a:xfrm>
          <a:prstGeom prst="ellipse">
            <a:avLst/>
          </a:prstGeom>
          <a:solidFill>
            <a:srgbClr val="EB681F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p24"/>
          <p:cNvSpPr/>
          <p:nvPr/>
        </p:nvSpPr>
        <p:spPr>
          <a:xfrm>
            <a:off x="4044736" y="2031524"/>
            <a:ext cx="623248" cy="623248"/>
          </a:xfrm>
          <a:prstGeom prst="ellipse">
            <a:avLst/>
          </a:prstGeom>
          <a:solidFill>
            <a:srgbClr val="7D4EB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4" name="Google Shape;194;p24"/>
          <p:cNvSpPr/>
          <p:nvPr/>
        </p:nvSpPr>
        <p:spPr>
          <a:xfrm>
            <a:off x="5057194" y="2031524"/>
            <a:ext cx="623248" cy="623248"/>
          </a:xfrm>
          <a:prstGeom prst="ellipse">
            <a:avLst/>
          </a:prstGeom>
          <a:solidFill>
            <a:srgbClr val="E61F3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p24"/>
          <p:cNvSpPr/>
          <p:nvPr/>
        </p:nvSpPr>
        <p:spPr>
          <a:xfrm>
            <a:off x="6069651" y="2031524"/>
            <a:ext cx="623248" cy="623248"/>
          </a:xfrm>
          <a:prstGeom prst="ellipse">
            <a:avLst/>
          </a:prstGeom>
          <a:solidFill>
            <a:srgbClr val="FBBA0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24"/>
          <p:cNvSpPr/>
          <p:nvPr/>
        </p:nvSpPr>
        <p:spPr>
          <a:xfrm>
            <a:off x="7082108" y="2031524"/>
            <a:ext cx="623248" cy="623248"/>
          </a:xfrm>
          <a:prstGeom prst="ellipse">
            <a:avLst/>
          </a:prstGeom>
          <a:solidFill>
            <a:srgbClr val="7DA0D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24"/>
          <p:cNvSpPr/>
          <p:nvPr/>
        </p:nvSpPr>
        <p:spPr>
          <a:xfrm>
            <a:off x="8094566" y="2031524"/>
            <a:ext cx="623248" cy="623248"/>
          </a:xfrm>
          <a:prstGeom prst="ellipse">
            <a:avLst/>
          </a:prstGeom>
          <a:solidFill>
            <a:srgbClr val="47A0A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8" name="Google Shape;198;p24"/>
          <p:cNvSpPr/>
          <p:nvPr/>
        </p:nvSpPr>
        <p:spPr>
          <a:xfrm>
            <a:off x="4044736" y="2977207"/>
            <a:ext cx="623248" cy="623248"/>
          </a:xfrm>
          <a:prstGeom prst="ellipse">
            <a:avLst/>
          </a:prstGeom>
          <a:solidFill>
            <a:srgbClr val="EB8C3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p24"/>
          <p:cNvSpPr/>
          <p:nvPr/>
        </p:nvSpPr>
        <p:spPr>
          <a:xfrm>
            <a:off x="5057194" y="2977207"/>
            <a:ext cx="623248" cy="623248"/>
          </a:xfrm>
          <a:prstGeom prst="ellipse">
            <a:avLst/>
          </a:prstGeom>
          <a:solidFill>
            <a:srgbClr val="96628C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p24"/>
          <p:cNvSpPr/>
          <p:nvPr/>
        </p:nvSpPr>
        <p:spPr>
          <a:xfrm>
            <a:off x="6069651" y="2977207"/>
            <a:ext cx="623248" cy="623248"/>
          </a:xfrm>
          <a:prstGeom prst="ellipse">
            <a:avLst/>
          </a:prstGeom>
          <a:solidFill>
            <a:srgbClr val="CD5A5A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1" name="Google Shape;201;p24"/>
          <p:cNvSpPr/>
          <p:nvPr/>
        </p:nvSpPr>
        <p:spPr>
          <a:xfrm>
            <a:off x="7082108" y="2977207"/>
            <a:ext cx="623248" cy="623248"/>
          </a:xfrm>
          <a:prstGeom prst="ellipse">
            <a:avLst/>
          </a:prstGeom>
          <a:solidFill>
            <a:srgbClr val="FFD746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24"/>
          <p:cNvSpPr/>
          <p:nvPr/>
        </p:nvSpPr>
        <p:spPr>
          <a:xfrm>
            <a:off x="8094566" y="2977207"/>
            <a:ext cx="623248" cy="623248"/>
          </a:xfrm>
          <a:prstGeom prst="ellipse">
            <a:avLst/>
          </a:prstGeom>
          <a:solidFill>
            <a:srgbClr val="CDDDF0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24"/>
          <p:cNvSpPr/>
          <p:nvPr/>
        </p:nvSpPr>
        <p:spPr>
          <a:xfrm>
            <a:off x="4044736" y="3937327"/>
            <a:ext cx="623248" cy="623248"/>
          </a:xfrm>
          <a:prstGeom prst="ellipse">
            <a:avLst/>
          </a:prstGeom>
          <a:solidFill>
            <a:srgbClr val="D7EBB4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4" name="Google Shape;204;p24"/>
          <p:cNvSpPr/>
          <p:nvPr/>
        </p:nvSpPr>
        <p:spPr>
          <a:xfrm>
            <a:off x="5057194" y="3937327"/>
            <a:ext cx="623248" cy="623248"/>
          </a:xfrm>
          <a:prstGeom prst="ellipse">
            <a:avLst/>
          </a:prstGeom>
          <a:solidFill>
            <a:srgbClr val="FFDC9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24"/>
          <p:cNvSpPr/>
          <p:nvPr/>
        </p:nvSpPr>
        <p:spPr>
          <a:xfrm>
            <a:off x="6069651" y="3937327"/>
            <a:ext cx="623248" cy="623248"/>
          </a:xfrm>
          <a:prstGeom prst="ellipse">
            <a:avLst/>
          </a:prstGeom>
          <a:solidFill>
            <a:srgbClr val="D7C3F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24"/>
          <p:cNvSpPr/>
          <p:nvPr/>
        </p:nvSpPr>
        <p:spPr>
          <a:xfrm>
            <a:off x="7082108" y="3937327"/>
            <a:ext cx="623248" cy="623248"/>
          </a:xfrm>
          <a:prstGeom prst="ellipse">
            <a:avLst/>
          </a:prstGeom>
          <a:solidFill>
            <a:srgbClr val="F6C3C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24"/>
          <p:cNvSpPr/>
          <p:nvPr/>
        </p:nvSpPr>
        <p:spPr>
          <a:xfrm>
            <a:off x="8094566" y="3937327"/>
            <a:ext cx="623248" cy="623248"/>
          </a:xfrm>
          <a:prstGeom prst="ellipse">
            <a:avLst/>
          </a:prstGeom>
          <a:solidFill>
            <a:srgbClr val="FFF07D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чистый_2">
  <p:cSld name="чистый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" name="Google Shape;209;p25" descr="Icon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7899" y="348272"/>
            <a:ext cx="336207" cy="33620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0" name="Google Shape;210;p25"/>
          <p:cNvCxnSpPr/>
          <p:nvPr/>
        </p:nvCxnSpPr>
        <p:spPr>
          <a:xfrm>
            <a:off x="2474015" y="348272"/>
            <a:ext cx="0" cy="439695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1" name="Google Shape;211;p25"/>
          <p:cNvCxnSpPr/>
          <p:nvPr/>
        </p:nvCxnSpPr>
        <p:spPr>
          <a:xfrm>
            <a:off x="4574562" y="348272"/>
            <a:ext cx="0" cy="439695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12" name="Google Shape;212;p25"/>
          <p:cNvCxnSpPr/>
          <p:nvPr/>
        </p:nvCxnSpPr>
        <p:spPr>
          <a:xfrm>
            <a:off x="7707811" y="348272"/>
            <a:ext cx="0" cy="439695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3" name="Google Shape;213;p25"/>
          <p:cNvSpPr txBox="1"/>
          <p:nvPr/>
        </p:nvSpPr>
        <p:spPr>
          <a:xfrm>
            <a:off x="7807651" y="399208"/>
            <a:ext cx="503983" cy="230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 sz="1500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500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4" name="Google Shape;214;p25"/>
          <p:cNvCxnSpPr/>
          <p:nvPr/>
        </p:nvCxnSpPr>
        <p:spPr>
          <a:xfrm>
            <a:off x="8732901" y="348272"/>
            <a:ext cx="0" cy="439695"/>
          </a:xfrm>
          <a:prstGeom prst="straightConnector1">
            <a:avLst/>
          </a:prstGeom>
          <a:noFill/>
          <a:ln w="12700" cap="flat" cmpd="sng">
            <a:solidFill>
              <a:srgbClr val="102D6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15" name="Google Shape;215;p25"/>
          <p:cNvSpPr txBox="1">
            <a:spLocks noGrp="1"/>
          </p:cNvSpPr>
          <p:nvPr>
            <p:ph type="body" idx="1"/>
          </p:nvPr>
        </p:nvSpPr>
        <p:spPr>
          <a:xfrm>
            <a:off x="857767" y="405678"/>
            <a:ext cx="1426369" cy="311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 i="0"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 i="0"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 i="0"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 b="0" i="0"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16" name="Google Shape;216;p25"/>
          <p:cNvSpPr txBox="1">
            <a:spLocks noGrp="1"/>
          </p:cNvSpPr>
          <p:nvPr>
            <p:ph type="body" idx="2"/>
          </p:nvPr>
        </p:nvSpPr>
        <p:spPr>
          <a:xfrm>
            <a:off x="2594372" y="411540"/>
            <a:ext cx="1552575" cy="306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17" name="Google Shape;217;p25"/>
          <p:cNvSpPr txBox="1">
            <a:spLocks noGrp="1"/>
          </p:cNvSpPr>
          <p:nvPr>
            <p:ph type="body" idx="3"/>
          </p:nvPr>
        </p:nvSpPr>
        <p:spPr>
          <a:xfrm>
            <a:off x="4694919" y="411540"/>
            <a:ext cx="1552575" cy="306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0E2D69"/>
              </a:buClr>
              <a:buSzPts val="800"/>
              <a:buNone/>
              <a:defRPr sz="800" b="0" i="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екст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con&#10;&#10;Description automatically generated">
            <a:extLst>
              <a:ext uri="{FF2B5EF4-FFF2-40B4-BE49-F238E27FC236}">
                <a16:creationId xmlns:a16="http://schemas.microsoft.com/office/drawing/2014/main" id="{4A1436AC-5F96-2A4F-BFC7-B3442083EB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7899" y="348272"/>
            <a:ext cx="336207" cy="336207"/>
          </a:xfrm>
          <a:prstGeom prst="rect">
            <a:avLst/>
          </a:prstGeom>
        </p:spPr>
      </p:pic>
      <p:cxnSp>
        <p:nvCxnSpPr>
          <p:cNvPr id="11" name="Straight Connector 19">
            <a:extLst>
              <a:ext uri="{FF2B5EF4-FFF2-40B4-BE49-F238E27FC236}">
                <a16:creationId xmlns:a16="http://schemas.microsoft.com/office/drawing/2014/main" id="{067DD2ED-246D-7D41-B51F-FED98BF873FD}"/>
              </a:ext>
            </a:extLst>
          </p:cNvPr>
          <p:cNvCxnSpPr>
            <a:cxnSpLocks/>
          </p:cNvCxnSpPr>
          <p:nvPr userDrawn="1"/>
        </p:nvCxnSpPr>
        <p:spPr>
          <a:xfrm>
            <a:off x="2474015" y="348272"/>
            <a:ext cx="0" cy="439695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1">
            <a:extLst>
              <a:ext uri="{FF2B5EF4-FFF2-40B4-BE49-F238E27FC236}">
                <a16:creationId xmlns:a16="http://schemas.microsoft.com/office/drawing/2014/main" id="{68E8C250-D449-A743-8975-B5BFB04D9744}"/>
              </a:ext>
            </a:extLst>
          </p:cNvPr>
          <p:cNvCxnSpPr>
            <a:cxnSpLocks/>
          </p:cNvCxnSpPr>
          <p:nvPr userDrawn="1"/>
        </p:nvCxnSpPr>
        <p:spPr>
          <a:xfrm>
            <a:off x="4574562" y="348272"/>
            <a:ext cx="0" cy="439695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5">
            <a:extLst>
              <a:ext uri="{FF2B5EF4-FFF2-40B4-BE49-F238E27FC236}">
                <a16:creationId xmlns:a16="http://schemas.microsoft.com/office/drawing/2014/main" id="{DD1C71CA-B883-AF42-959D-BCA5690AAA4B}"/>
              </a:ext>
            </a:extLst>
          </p:cNvPr>
          <p:cNvCxnSpPr>
            <a:cxnSpLocks/>
          </p:cNvCxnSpPr>
          <p:nvPr userDrawn="1"/>
        </p:nvCxnSpPr>
        <p:spPr>
          <a:xfrm>
            <a:off x="7707811" y="348272"/>
            <a:ext cx="0" cy="439695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4D3A12E-0E10-C441-81D2-C3C1EB6A0537}"/>
              </a:ext>
            </a:extLst>
          </p:cNvPr>
          <p:cNvSpPr txBox="1"/>
          <p:nvPr userDrawn="1"/>
        </p:nvSpPr>
        <p:spPr>
          <a:xfrm>
            <a:off x="7807651" y="399209"/>
            <a:ext cx="503983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15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15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9" name="Straight Connector 59">
            <a:extLst>
              <a:ext uri="{FF2B5EF4-FFF2-40B4-BE49-F238E27FC236}">
                <a16:creationId xmlns:a16="http://schemas.microsoft.com/office/drawing/2014/main" id="{3447008E-4F3B-FC4E-B96D-3927FAE1ED17}"/>
              </a:ext>
            </a:extLst>
          </p:cNvPr>
          <p:cNvCxnSpPr>
            <a:cxnSpLocks/>
          </p:cNvCxnSpPr>
          <p:nvPr userDrawn="1"/>
        </p:nvCxnSpPr>
        <p:spPr>
          <a:xfrm>
            <a:off x="8732901" y="348272"/>
            <a:ext cx="0" cy="439695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61115A7A-23E5-E442-9551-F72F1CDA57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13490" y="1085843"/>
            <a:ext cx="3243875" cy="3243830"/>
          </a:xfrm>
          <a:solidFill>
            <a:srgbClr val="D9D9D9"/>
          </a:solidFill>
        </p:spPr>
        <p:txBody>
          <a:bodyPr anchor="ctr">
            <a:norm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100" dirty="0">
                <a:solidFill>
                  <a:schemeClr val="tx1"/>
                </a:solidFill>
                <a:latin typeface="HSE Sans" panose="02000000000000000000" pitchFamily="2" charset="0"/>
              </a:rPr>
              <a:t>Чтобы слайд не выглядел пустым, сюда можно поставить иллюстрацию или фотографию</a:t>
            </a:r>
            <a:endParaRPr lang="en-RU" sz="210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  <p:sp>
        <p:nvSpPr>
          <p:cNvPr id="32" name="Заголовок 31">
            <a:extLst>
              <a:ext uri="{FF2B5EF4-FFF2-40B4-BE49-F238E27FC236}">
                <a16:creationId xmlns:a16="http://schemas.microsoft.com/office/drawing/2014/main" id="{9ED7AA97-D972-DF4F-B662-A65F2A544C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9424" y="1085843"/>
            <a:ext cx="3934170" cy="582769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1800" b="0" i="0">
                <a:latin typeface="HSE Sans" panose="02000000000000000000" pitchFamily="2" charset="0"/>
              </a:defRPr>
            </a:lvl1pPr>
          </a:lstStyle>
          <a:p>
            <a:r>
              <a:rPr lang="ru-RU" sz="18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</a:t>
            </a:r>
            <a:br>
              <a:rPr lang="ru-RU" sz="18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18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18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18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8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8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36" name="Текст 35">
            <a:extLst>
              <a:ext uri="{FF2B5EF4-FFF2-40B4-BE49-F238E27FC236}">
                <a16:creationId xmlns:a16="http://schemas.microsoft.com/office/drawing/2014/main" id="{69E35E54-2B19-7441-876F-1C6A84F4F1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9423" y="1784747"/>
            <a:ext cx="3934171" cy="2544926"/>
          </a:xfrm>
        </p:spPr>
        <p:txBody>
          <a:bodyPr lIns="0" tIns="0" rIns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75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342900" indent="0" algn="l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sz="975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685800" indent="0" algn="l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sz="975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028700" indent="0" algn="l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sz="975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371600" indent="0" algn="l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sz="975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38" name="Текст 37">
            <a:extLst>
              <a:ext uri="{FF2B5EF4-FFF2-40B4-BE49-F238E27FC236}">
                <a16:creationId xmlns:a16="http://schemas.microsoft.com/office/drawing/2014/main" id="{7FB4A275-856E-364D-8AA4-2071AADC6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7767" y="405678"/>
            <a:ext cx="1426369" cy="311944"/>
          </a:xfr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50" b="0" i="0">
                <a:latin typeface="HSE Sans" panose="02000000000000000000" pitchFamily="2" charset="0"/>
              </a:defRPr>
            </a:lvl1pPr>
            <a:lvl2pPr marL="342900" indent="0">
              <a:lnSpc>
                <a:spcPct val="100000"/>
              </a:lnSpc>
              <a:buNone/>
              <a:defRPr sz="750" b="0" i="0">
                <a:latin typeface="HSE Sans" panose="02000000000000000000" pitchFamily="2" charset="0"/>
              </a:defRPr>
            </a:lvl2pPr>
            <a:lvl3pPr marL="685800" indent="0">
              <a:lnSpc>
                <a:spcPct val="100000"/>
              </a:lnSpc>
              <a:buNone/>
              <a:defRPr sz="750" b="0" i="0">
                <a:latin typeface="HSE Sans" panose="02000000000000000000" pitchFamily="2" charset="0"/>
              </a:defRPr>
            </a:lvl3pPr>
            <a:lvl4pPr marL="1028700" indent="0">
              <a:lnSpc>
                <a:spcPct val="100000"/>
              </a:lnSpc>
              <a:buNone/>
              <a:defRPr sz="750" b="0" i="0">
                <a:latin typeface="HSE Sans" panose="02000000000000000000" pitchFamily="2" charset="0"/>
              </a:defRPr>
            </a:lvl4pPr>
            <a:lvl5pPr marL="1371600" indent="0">
              <a:lnSpc>
                <a:spcPct val="100000"/>
              </a:lnSpc>
              <a:buNone/>
              <a:defRPr sz="75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75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750" dirty="0">
                <a:latin typeface="HSE Sans" panose="02000000000000000000" pitchFamily="2" charset="0"/>
              </a:rPr>
            </a:br>
            <a:r>
              <a:rPr lang="ru-RU" sz="750" dirty="0">
                <a:latin typeface="HSE Sans" panose="02000000000000000000" pitchFamily="2" charset="0"/>
              </a:rPr>
              <a:t>в две или три строки</a:t>
            </a:r>
            <a:r>
              <a:rPr lang="en-GB" sz="750" dirty="0">
                <a:latin typeface="HSE Sans" panose="02000000000000000000" pitchFamily="2" charset="0"/>
              </a:rPr>
              <a:t> (10pt)</a:t>
            </a:r>
            <a:endParaRPr lang="ru-RU" sz="750" dirty="0">
              <a:latin typeface="HSE Sans" panose="02000000000000000000" pitchFamily="2" charset="0"/>
            </a:endParaRPr>
          </a:p>
        </p:txBody>
      </p:sp>
      <p:sp>
        <p:nvSpPr>
          <p:cNvPr id="40" name="Текст 39">
            <a:extLst>
              <a:ext uri="{FF2B5EF4-FFF2-40B4-BE49-F238E27FC236}">
                <a16:creationId xmlns:a16="http://schemas.microsoft.com/office/drawing/2014/main" id="{58FBA0EA-8BE0-A643-B258-4E5C3446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4372" y="411540"/>
            <a:ext cx="1552575" cy="30608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5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342900" indent="0">
              <a:buNone/>
              <a:defRPr sz="75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685800" indent="0">
              <a:buNone/>
              <a:defRPr sz="75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028700" indent="0">
              <a:buNone/>
              <a:defRPr sz="75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371600" indent="0">
              <a:buNone/>
              <a:defRPr sz="75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75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750" dirty="0">
                <a:latin typeface="HSE Sans" panose="02000000000000000000" pitchFamily="2" charset="0"/>
              </a:rPr>
              <a:t> (10pt)</a:t>
            </a:r>
            <a:endParaRPr lang="ru-RU" sz="750" dirty="0">
              <a:latin typeface="HSE Sans" panose="02000000000000000000" pitchFamily="2" charset="0"/>
            </a:endParaRPr>
          </a:p>
        </p:txBody>
      </p:sp>
      <p:sp>
        <p:nvSpPr>
          <p:cNvPr id="41" name="Текст 39">
            <a:extLst>
              <a:ext uri="{FF2B5EF4-FFF2-40B4-BE49-F238E27FC236}">
                <a16:creationId xmlns:a16="http://schemas.microsoft.com/office/drawing/2014/main" id="{0BEC062F-1BEB-DE4C-B7EE-C552C9D45F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94919" y="411540"/>
            <a:ext cx="1552575" cy="30608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5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342900" indent="0">
              <a:buNone/>
              <a:defRPr sz="75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685800" indent="0">
              <a:buNone/>
              <a:defRPr sz="75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028700" indent="0">
              <a:buNone/>
              <a:defRPr sz="75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371600" indent="0">
              <a:buNone/>
              <a:defRPr sz="75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75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750" dirty="0">
                <a:latin typeface="HSE Sans" panose="02000000000000000000" pitchFamily="2" charset="0"/>
              </a:rPr>
              <a:t> (10pt)</a:t>
            </a:r>
            <a:endParaRPr lang="ru-RU" sz="75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078399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Текст_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 descr="Icon&#10;&#10;Description automatically generated">
            <a:extLst>
              <a:ext uri="{FF2B5EF4-FFF2-40B4-BE49-F238E27FC236}">
                <a16:creationId xmlns:a16="http://schemas.microsoft.com/office/drawing/2014/main" id="{4A1436AC-5F96-2A4F-BFC7-B3442083EBE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7899" y="348272"/>
            <a:ext cx="336207" cy="336207"/>
          </a:xfrm>
          <a:prstGeom prst="rect">
            <a:avLst/>
          </a:prstGeom>
        </p:spPr>
      </p:pic>
      <p:cxnSp>
        <p:nvCxnSpPr>
          <p:cNvPr id="11" name="Straight Connector 19">
            <a:extLst>
              <a:ext uri="{FF2B5EF4-FFF2-40B4-BE49-F238E27FC236}">
                <a16:creationId xmlns:a16="http://schemas.microsoft.com/office/drawing/2014/main" id="{067DD2ED-246D-7D41-B51F-FED98BF873FD}"/>
              </a:ext>
            </a:extLst>
          </p:cNvPr>
          <p:cNvCxnSpPr>
            <a:cxnSpLocks/>
          </p:cNvCxnSpPr>
          <p:nvPr userDrawn="1"/>
        </p:nvCxnSpPr>
        <p:spPr>
          <a:xfrm>
            <a:off x="2474015" y="348272"/>
            <a:ext cx="0" cy="439695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1">
            <a:extLst>
              <a:ext uri="{FF2B5EF4-FFF2-40B4-BE49-F238E27FC236}">
                <a16:creationId xmlns:a16="http://schemas.microsoft.com/office/drawing/2014/main" id="{68E8C250-D449-A743-8975-B5BFB04D9744}"/>
              </a:ext>
            </a:extLst>
          </p:cNvPr>
          <p:cNvCxnSpPr>
            <a:cxnSpLocks/>
          </p:cNvCxnSpPr>
          <p:nvPr userDrawn="1"/>
        </p:nvCxnSpPr>
        <p:spPr>
          <a:xfrm>
            <a:off x="4574562" y="348272"/>
            <a:ext cx="0" cy="439695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5">
            <a:extLst>
              <a:ext uri="{FF2B5EF4-FFF2-40B4-BE49-F238E27FC236}">
                <a16:creationId xmlns:a16="http://schemas.microsoft.com/office/drawing/2014/main" id="{DD1C71CA-B883-AF42-959D-BCA5690AAA4B}"/>
              </a:ext>
            </a:extLst>
          </p:cNvPr>
          <p:cNvCxnSpPr>
            <a:cxnSpLocks/>
          </p:cNvCxnSpPr>
          <p:nvPr userDrawn="1"/>
        </p:nvCxnSpPr>
        <p:spPr>
          <a:xfrm>
            <a:off x="7707811" y="348272"/>
            <a:ext cx="0" cy="439695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24D3A12E-0E10-C441-81D2-C3C1EB6A0537}"/>
              </a:ext>
            </a:extLst>
          </p:cNvPr>
          <p:cNvSpPr txBox="1"/>
          <p:nvPr userDrawn="1"/>
        </p:nvSpPr>
        <p:spPr>
          <a:xfrm>
            <a:off x="7807651" y="399209"/>
            <a:ext cx="503983" cy="2308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fld id="{32AF94B5-93D7-5247-B727-C7089232F508}" type="slidenum">
              <a:rPr lang="ru-RU" sz="1500" smtClean="0">
                <a:solidFill>
                  <a:srgbClr val="102D69"/>
                </a:solidFill>
                <a:latin typeface="HSE Sans" panose="02000000000000000000" pitchFamily="2" charset="0"/>
              </a:rPr>
              <a:t>‹#›</a:t>
            </a:fld>
            <a:endParaRPr lang="ru-RU" sz="15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cxnSp>
        <p:nvCxnSpPr>
          <p:cNvPr id="19" name="Straight Connector 59">
            <a:extLst>
              <a:ext uri="{FF2B5EF4-FFF2-40B4-BE49-F238E27FC236}">
                <a16:creationId xmlns:a16="http://schemas.microsoft.com/office/drawing/2014/main" id="{3447008E-4F3B-FC4E-B96D-3927FAE1ED17}"/>
              </a:ext>
            </a:extLst>
          </p:cNvPr>
          <p:cNvCxnSpPr>
            <a:cxnSpLocks/>
          </p:cNvCxnSpPr>
          <p:nvPr userDrawn="1"/>
        </p:nvCxnSpPr>
        <p:spPr>
          <a:xfrm>
            <a:off x="8732901" y="348272"/>
            <a:ext cx="0" cy="439695"/>
          </a:xfrm>
          <a:prstGeom prst="line">
            <a:avLst/>
          </a:prstGeom>
          <a:ln w="12700">
            <a:solidFill>
              <a:srgbClr val="102D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Рисунок 23">
            <a:extLst>
              <a:ext uri="{FF2B5EF4-FFF2-40B4-BE49-F238E27FC236}">
                <a16:creationId xmlns:a16="http://schemas.microsoft.com/office/drawing/2014/main" id="{61115A7A-23E5-E442-9551-F72F1CDA57B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013490" y="1085843"/>
            <a:ext cx="3243875" cy="3243830"/>
          </a:xfrm>
          <a:solidFill>
            <a:srgbClr val="D9D9D9"/>
          </a:solidFill>
        </p:spPr>
        <p:txBody>
          <a:bodyPr anchor="ctr">
            <a:normAutofit/>
          </a:bodyPr>
          <a:lstStyle>
            <a:lvl1pPr marL="0" marR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00">
                <a:solidFill>
                  <a:schemeClr val="bg2">
                    <a:lumMod val="10000"/>
                  </a:schemeClr>
                </a:solidFill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2100" dirty="0">
                <a:solidFill>
                  <a:schemeClr val="tx1"/>
                </a:solidFill>
                <a:latin typeface="HSE Sans" panose="02000000000000000000" pitchFamily="2" charset="0"/>
              </a:rPr>
              <a:t>Чтобы слайд не выглядел пустым, сюда можно поставить иллюстрацию или фотографию</a:t>
            </a:r>
            <a:endParaRPr lang="en-RU" sz="2100">
              <a:solidFill>
                <a:schemeClr val="tx1"/>
              </a:solidFill>
              <a:latin typeface="HSE Sans" panose="02000000000000000000" pitchFamily="2" charset="0"/>
            </a:endParaRPr>
          </a:p>
        </p:txBody>
      </p:sp>
      <p:sp>
        <p:nvSpPr>
          <p:cNvPr id="32" name="Заголовок 31">
            <a:extLst>
              <a:ext uri="{FF2B5EF4-FFF2-40B4-BE49-F238E27FC236}">
                <a16:creationId xmlns:a16="http://schemas.microsoft.com/office/drawing/2014/main" id="{9ED7AA97-D972-DF4F-B662-A65F2A544CC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9424" y="1085843"/>
            <a:ext cx="3934170" cy="582769"/>
          </a:xfrm>
        </p:spPr>
        <p:txBody>
          <a:bodyPr lIns="0" tIns="0" rIns="0" bIns="0" anchor="t">
            <a:normAutofit/>
          </a:bodyPr>
          <a:lstStyle>
            <a:lvl1pPr>
              <a:lnSpc>
                <a:spcPct val="100000"/>
              </a:lnSpc>
              <a:defRPr sz="1800" b="0" i="0">
                <a:latin typeface="HSE Sans" panose="02000000000000000000" pitchFamily="2" charset="0"/>
              </a:defRPr>
            </a:lvl1pPr>
          </a:lstStyle>
          <a:p>
            <a:r>
              <a:rPr lang="ru-RU" sz="1800" dirty="0">
                <a:solidFill>
                  <a:srgbClr val="102D69"/>
                </a:solidFill>
                <a:latin typeface="HSE Sans" panose="02000000000000000000" pitchFamily="2" charset="0"/>
              </a:rPr>
              <a:t>Заголовок может быть набран</a:t>
            </a:r>
            <a:br>
              <a:rPr lang="ru-RU" sz="1800" dirty="0">
                <a:solidFill>
                  <a:srgbClr val="102D69"/>
                </a:solidFill>
                <a:latin typeface="HSE Sans" panose="02000000000000000000" pitchFamily="2" charset="0"/>
              </a:rPr>
            </a:br>
            <a:r>
              <a:rPr lang="ru-RU" sz="1800" dirty="0">
                <a:solidFill>
                  <a:srgbClr val="102D69"/>
                </a:solidFill>
                <a:latin typeface="HSE Sans" panose="02000000000000000000" pitchFamily="2" charset="0"/>
              </a:rPr>
              <a:t>в две или три строки</a:t>
            </a:r>
            <a:r>
              <a:rPr lang="en-GB" sz="1800" dirty="0">
                <a:solidFill>
                  <a:srgbClr val="102D69"/>
                </a:solidFill>
                <a:latin typeface="HSE Sans" panose="02000000000000000000" pitchFamily="2" charset="0"/>
              </a:rPr>
              <a:t> (24 </a:t>
            </a:r>
            <a:r>
              <a:rPr lang="en-GB" sz="1800" dirty="0" err="1">
                <a:solidFill>
                  <a:srgbClr val="102D69"/>
                </a:solidFill>
                <a:latin typeface="HSE Sans" panose="02000000000000000000" pitchFamily="2" charset="0"/>
              </a:rPr>
              <a:t>pt</a:t>
            </a:r>
            <a:r>
              <a:rPr lang="en-GB" sz="1800" dirty="0">
                <a:solidFill>
                  <a:srgbClr val="102D69"/>
                </a:solidFill>
                <a:latin typeface="HSE Sans" panose="02000000000000000000" pitchFamily="2" charset="0"/>
              </a:rPr>
              <a:t>)</a:t>
            </a:r>
            <a:endParaRPr lang="ru-RU" sz="1800" dirty="0">
              <a:solidFill>
                <a:srgbClr val="102D69"/>
              </a:solidFill>
              <a:latin typeface="HSE Sans" panose="02000000000000000000" pitchFamily="2" charset="0"/>
            </a:endParaRPr>
          </a:p>
        </p:txBody>
      </p:sp>
      <p:sp>
        <p:nvSpPr>
          <p:cNvPr id="36" name="Текст 35">
            <a:extLst>
              <a:ext uri="{FF2B5EF4-FFF2-40B4-BE49-F238E27FC236}">
                <a16:creationId xmlns:a16="http://schemas.microsoft.com/office/drawing/2014/main" id="{69E35E54-2B19-7441-876F-1C6A84F4F15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39423" y="1784747"/>
            <a:ext cx="3934171" cy="2544926"/>
          </a:xfrm>
        </p:spPr>
        <p:txBody>
          <a:bodyPr lIns="0" tIns="0" rIns="0"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975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342900" indent="0" algn="l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sz="975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685800" indent="0" algn="l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sz="975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028700" indent="0" algn="l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sz="975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371600" indent="0" algn="l">
              <a:lnSpc>
                <a:spcPct val="100000"/>
              </a:lnSpc>
              <a:spcBef>
                <a:spcPts val="750"/>
              </a:spcBef>
              <a:buFont typeface="Arial" panose="020B0604020202020204" pitchFamily="34" charset="0"/>
              <a:buNone/>
              <a:defRPr sz="975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pPr lvl="0"/>
            <a:r>
              <a:rPr lang="ru-RU" dirty="0"/>
              <a:t>Небольшие куски текста (13</a:t>
            </a:r>
            <a:r>
              <a:rPr lang="en-US" dirty="0" err="1"/>
              <a:t>pt</a:t>
            </a:r>
            <a:r>
              <a:rPr lang="en-US" dirty="0"/>
              <a:t>) </a:t>
            </a:r>
            <a:r>
              <a:rPr lang="ru-RU" dirty="0"/>
              <a:t>можно набирать в одну колонку, но не делайте колонку на всю ширину экрана. Текст, набранный длинной строкой очень трудно читать, подумайте о тех, кто будет читать вашу презентацию. Старайтесь чтобы в строке было в среднем семь — девять слов. Большее количество слов в строке способствует хорошему сну, но не чтению. Если у вас есть свободное пространство и вы считаете, что текст одинок и ему нужна компания, то поставьте рядом небольшое изображение, которое иллюстрирует ваш текст или дополняет его.</a:t>
            </a:r>
          </a:p>
        </p:txBody>
      </p:sp>
      <p:sp>
        <p:nvSpPr>
          <p:cNvPr id="38" name="Текст 37">
            <a:extLst>
              <a:ext uri="{FF2B5EF4-FFF2-40B4-BE49-F238E27FC236}">
                <a16:creationId xmlns:a16="http://schemas.microsoft.com/office/drawing/2014/main" id="{7FB4A275-856E-364D-8AA4-2071AADC6AA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7767" y="405678"/>
            <a:ext cx="1426369" cy="311944"/>
          </a:xfrm>
        </p:spPr>
        <p:txBody>
          <a:bodyPr lIns="0" tIns="0" rIns="0" bIns="0">
            <a:no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750" b="0" i="0">
                <a:latin typeface="HSE Sans" panose="02000000000000000000" pitchFamily="2" charset="0"/>
              </a:defRPr>
            </a:lvl1pPr>
            <a:lvl2pPr marL="342900" indent="0">
              <a:lnSpc>
                <a:spcPct val="100000"/>
              </a:lnSpc>
              <a:buNone/>
              <a:defRPr sz="750" b="0" i="0">
                <a:latin typeface="HSE Sans" panose="02000000000000000000" pitchFamily="2" charset="0"/>
              </a:defRPr>
            </a:lvl2pPr>
            <a:lvl3pPr marL="685800" indent="0">
              <a:lnSpc>
                <a:spcPct val="100000"/>
              </a:lnSpc>
              <a:buNone/>
              <a:defRPr sz="750" b="0" i="0">
                <a:latin typeface="HSE Sans" panose="02000000000000000000" pitchFamily="2" charset="0"/>
              </a:defRPr>
            </a:lvl3pPr>
            <a:lvl4pPr marL="1028700" indent="0">
              <a:lnSpc>
                <a:spcPct val="100000"/>
              </a:lnSpc>
              <a:buNone/>
              <a:defRPr sz="750" b="0" i="0">
                <a:latin typeface="HSE Sans" panose="02000000000000000000" pitchFamily="2" charset="0"/>
              </a:defRPr>
            </a:lvl4pPr>
            <a:lvl5pPr marL="1371600" indent="0">
              <a:lnSpc>
                <a:spcPct val="100000"/>
              </a:lnSpc>
              <a:buNone/>
              <a:defRPr sz="750" b="0" i="0">
                <a:latin typeface="HSE Sans" panose="02000000000000000000" pitchFamily="2" charset="0"/>
              </a:defRPr>
            </a:lvl5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sz="750" dirty="0">
                <a:latin typeface="HSE Sans" panose="02000000000000000000" pitchFamily="2" charset="0"/>
              </a:rPr>
              <a:t>Название подразделения</a:t>
            </a:r>
            <a:br>
              <a:rPr lang="ru-RU" sz="750" dirty="0">
                <a:latin typeface="HSE Sans" panose="02000000000000000000" pitchFamily="2" charset="0"/>
              </a:rPr>
            </a:br>
            <a:r>
              <a:rPr lang="ru-RU" sz="750" dirty="0">
                <a:latin typeface="HSE Sans" panose="02000000000000000000" pitchFamily="2" charset="0"/>
              </a:rPr>
              <a:t>в две или три строки</a:t>
            </a:r>
            <a:r>
              <a:rPr lang="en-GB" sz="750" dirty="0">
                <a:latin typeface="HSE Sans" panose="02000000000000000000" pitchFamily="2" charset="0"/>
              </a:rPr>
              <a:t> (10pt)</a:t>
            </a:r>
            <a:endParaRPr lang="ru-RU" sz="750" dirty="0">
              <a:latin typeface="HSE Sans" panose="02000000000000000000" pitchFamily="2" charset="0"/>
            </a:endParaRPr>
          </a:p>
        </p:txBody>
      </p:sp>
      <p:sp>
        <p:nvSpPr>
          <p:cNvPr id="40" name="Текст 39">
            <a:extLst>
              <a:ext uri="{FF2B5EF4-FFF2-40B4-BE49-F238E27FC236}">
                <a16:creationId xmlns:a16="http://schemas.microsoft.com/office/drawing/2014/main" id="{58FBA0EA-8BE0-A643-B258-4E5C3446717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594372" y="411540"/>
            <a:ext cx="1552575" cy="30608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5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342900" indent="0">
              <a:buNone/>
              <a:defRPr sz="75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685800" indent="0">
              <a:buNone/>
              <a:defRPr sz="75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028700" indent="0">
              <a:buNone/>
              <a:defRPr sz="75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371600" indent="0">
              <a:buNone/>
              <a:defRPr sz="75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750" dirty="0">
                <a:latin typeface="HSE Sans" panose="02000000000000000000" pitchFamily="2" charset="0"/>
              </a:rPr>
              <a:t>Название презентации может быть набрано в две или три строки</a:t>
            </a:r>
            <a:r>
              <a:rPr lang="en-GB" sz="750" dirty="0">
                <a:latin typeface="HSE Sans" panose="02000000000000000000" pitchFamily="2" charset="0"/>
              </a:rPr>
              <a:t> (10pt)</a:t>
            </a:r>
            <a:endParaRPr lang="ru-RU" sz="750" dirty="0">
              <a:latin typeface="HSE Sans" panose="02000000000000000000" pitchFamily="2" charset="0"/>
            </a:endParaRPr>
          </a:p>
        </p:txBody>
      </p:sp>
      <p:sp>
        <p:nvSpPr>
          <p:cNvPr id="41" name="Текст 39">
            <a:extLst>
              <a:ext uri="{FF2B5EF4-FFF2-40B4-BE49-F238E27FC236}">
                <a16:creationId xmlns:a16="http://schemas.microsoft.com/office/drawing/2014/main" id="{0BEC062F-1BEB-DE4C-B7EE-C552C9D45F1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694919" y="411540"/>
            <a:ext cx="1552575" cy="30608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750" b="0" i="0">
                <a:solidFill>
                  <a:srgbClr val="0E2D69"/>
                </a:solidFill>
                <a:latin typeface="HSE Sans" panose="02000000000000000000" pitchFamily="2" charset="0"/>
              </a:defRPr>
            </a:lvl1pPr>
            <a:lvl2pPr marL="342900" indent="0">
              <a:buNone/>
              <a:defRPr sz="750" b="0" i="0">
                <a:solidFill>
                  <a:srgbClr val="0E2D69"/>
                </a:solidFill>
                <a:latin typeface="HSE Sans" panose="02000000000000000000" pitchFamily="2" charset="0"/>
              </a:defRPr>
            </a:lvl2pPr>
            <a:lvl3pPr marL="685800" indent="0">
              <a:buNone/>
              <a:defRPr sz="750" b="0" i="0">
                <a:solidFill>
                  <a:srgbClr val="0E2D69"/>
                </a:solidFill>
                <a:latin typeface="HSE Sans" panose="02000000000000000000" pitchFamily="2" charset="0"/>
              </a:defRPr>
            </a:lvl3pPr>
            <a:lvl4pPr marL="1028700" indent="0">
              <a:buNone/>
              <a:defRPr sz="750" b="0" i="0">
                <a:solidFill>
                  <a:srgbClr val="0E2D69"/>
                </a:solidFill>
                <a:latin typeface="HSE Sans" panose="02000000000000000000" pitchFamily="2" charset="0"/>
              </a:defRPr>
            </a:lvl4pPr>
            <a:lvl5pPr marL="1371600" indent="0">
              <a:buNone/>
              <a:defRPr sz="750" b="0" i="0">
                <a:solidFill>
                  <a:srgbClr val="0E2D69"/>
                </a:solidFill>
                <a:latin typeface="HSE Sans" panose="02000000000000000000" pitchFamily="2" charset="0"/>
              </a:defRPr>
            </a:lvl5pPr>
          </a:lstStyle>
          <a:p>
            <a:r>
              <a:rPr lang="ru-RU" sz="750" dirty="0">
                <a:latin typeface="HSE Sans" panose="02000000000000000000" pitchFamily="2" charset="0"/>
              </a:rPr>
              <a:t>Название раздела может быть набрано в две или три строки</a:t>
            </a:r>
            <a:r>
              <a:rPr lang="en-GB" sz="750" dirty="0">
                <a:latin typeface="HSE Sans" panose="02000000000000000000" pitchFamily="2" charset="0"/>
              </a:rPr>
              <a:t> (10pt)</a:t>
            </a:r>
            <a:endParaRPr lang="ru-RU" sz="750" dirty="0">
              <a:latin typeface="HSE Sans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50921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obj">
  <p:cSld name="OBJECT"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7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27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7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>
  <p:cSld name="Title Only">
    <p:bg>
      <p:bgPr>
        <a:solidFill>
          <a:schemeClr val="lt1"/>
        </a:solidFill>
        <a:effectLst/>
      </p:bgPr>
    </p:bg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28"/>
          <p:cNvSpPr txBox="1">
            <a:spLocks noGrp="1"/>
          </p:cNvSpPr>
          <p:nvPr>
            <p:ph type="title"/>
          </p:nvPr>
        </p:nvSpPr>
        <p:spPr>
          <a:xfrm>
            <a:off x="2205179" y="2098166"/>
            <a:ext cx="4733641" cy="567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3600" b="0" i="0">
                <a:solidFill>
                  <a:srgbClr val="0F2C68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6" name="Google Shape;236;p28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7" name="Google Shape;237;p28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28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9"/>
          <p:cNvSpPr txBox="1"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1" name="Google Shape;241;p29"/>
          <p:cNvSpPr txBox="1">
            <a:spLocks noGrp="1"/>
          </p:cNvSpPr>
          <p:nvPr>
            <p:ph type="subTitle" idx="1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2" name="Google Shape;242;p29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29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29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0"/>
          <p:cNvSpPr txBox="1">
            <a:spLocks noGrp="1"/>
          </p:cNvSpPr>
          <p:nvPr>
            <p:ph type="title"/>
          </p:nvPr>
        </p:nvSpPr>
        <p:spPr>
          <a:xfrm>
            <a:off x="2205179" y="2098166"/>
            <a:ext cx="4733641" cy="567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3600" b="0" i="0">
                <a:solidFill>
                  <a:srgbClr val="0F2C68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30"/>
          <p:cNvSpPr txBox="1">
            <a:spLocks noGrp="1"/>
          </p:cNvSpPr>
          <p:nvPr>
            <p:ph type="body" idx="1"/>
          </p:nvPr>
        </p:nvSpPr>
        <p:spPr>
          <a:xfrm>
            <a:off x="457200" y="1183005"/>
            <a:ext cx="8229600" cy="339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30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9" name="Google Shape;249;p30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0" name="Google Shape;250;p30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1"/>
          <p:cNvSpPr txBox="1">
            <a:spLocks noGrp="1"/>
          </p:cNvSpPr>
          <p:nvPr>
            <p:ph type="title"/>
          </p:nvPr>
        </p:nvSpPr>
        <p:spPr>
          <a:xfrm>
            <a:off x="2205179" y="2098166"/>
            <a:ext cx="4733641" cy="567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 sz="3600" b="0" i="0">
                <a:solidFill>
                  <a:srgbClr val="0F2C68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3" name="Google Shape;253;p31"/>
          <p:cNvSpPr txBox="1">
            <a:spLocks noGrp="1"/>
          </p:cNvSpPr>
          <p:nvPr>
            <p:ph type="body" idx="1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31"/>
          <p:cNvSpPr txBox="1">
            <a:spLocks noGrp="1"/>
          </p:cNvSpPr>
          <p:nvPr>
            <p:ph type="body" idx="2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lvl="0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marL="914400" lvl="1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marL="1371600" lvl="2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marL="1828800" lvl="3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marL="2286000" lvl="4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marL="2743200" lvl="5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marL="3200400" lvl="6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marL="3657600" lvl="7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marL="4114800" lvl="8" indent="-22860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31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31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888888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31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slideLayout" Target="../slideLayouts/slideLayout28.xml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9" r:id="rId13"/>
    <p:sldLayoutId id="2147483680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2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0" y="0"/>
            <a:ext cx="9144000" cy="5143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2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87899" y="348272"/>
            <a:ext cx="336206" cy="336206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26"/>
          <p:cNvSpPr/>
          <p:nvPr/>
        </p:nvSpPr>
        <p:spPr>
          <a:xfrm>
            <a:off x="2474015" y="348271"/>
            <a:ext cx="0" cy="440055"/>
          </a:xfrm>
          <a:custGeom>
            <a:avLst/>
            <a:gdLst/>
            <a:ahLst/>
            <a:cxnLst/>
            <a:rect l="l" t="t" r="r" b="b"/>
            <a:pathLst>
              <a:path w="120000" h="586740" extrusionOk="0">
                <a:moveTo>
                  <a:pt x="0" y="0"/>
                </a:moveTo>
                <a:lnTo>
                  <a:pt x="0" y="586260"/>
                </a:lnTo>
              </a:path>
            </a:pathLst>
          </a:custGeom>
          <a:noFill/>
          <a:ln w="12700" cap="flat" cmpd="sng">
            <a:solidFill>
              <a:srgbClr val="102D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22" name="Google Shape;222;p26"/>
          <p:cNvSpPr/>
          <p:nvPr/>
        </p:nvSpPr>
        <p:spPr>
          <a:xfrm>
            <a:off x="4574562" y="348271"/>
            <a:ext cx="0" cy="440055"/>
          </a:xfrm>
          <a:custGeom>
            <a:avLst/>
            <a:gdLst/>
            <a:ahLst/>
            <a:cxnLst/>
            <a:rect l="l" t="t" r="r" b="b"/>
            <a:pathLst>
              <a:path w="120000" h="586740" extrusionOk="0">
                <a:moveTo>
                  <a:pt x="0" y="0"/>
                </a:moveTo>
                <a:lnTo>
                  <a:pt x="0" y="586260"/>
                </a:lnTo>
              </a:path>
            </a:pathLst>
          </a:custGeom>
          <a:noFill/>
          <a:ln w="12700" cap="flat" cmpd="sng">
            <a:solidFill>
              <a:srgbClr val="102D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23" name="Google Shape;223;p26"/>
          <p:cNvSpPr/>
          <p:nvPr/>
        </p:nvSpPr>
        <p:spPr>
          <a:xfrm>
            <a:off x="7707811" y="348271"/>
            <a:ext cx="0" cy="440055"/>
          </a:xfrm>
          <a:custGeom>
            <a:avLst/>
            <a:gdLst/>
            <a:ahLst/>
            <a:cxnLst/>
            <a:rect l="l" t="t" r="r" b="b"/>
            <a:pathLst>
              <a:path w="120000" h="586740" extrusionOk="0">
                <a:moveTo>
                  <a:pt x="0" y="0"/>
                </a:moveTo>
                <a:lnTo>
                  <a:pt x="0" y="586260"/>
                </a:lnTo>
              </a:path>
            </a:pathLst>
          </a:custGeom>
          <a:noFill/>
          <a:ln w="12700" cap="flat" cmpd="sng">
            <a:solidFill>
              <a:srgbClr val="102D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224" name="Google Shape;224;p26"/>
          <p:cNvSpPr txBox="1">
            <a:spLocks noGrp="1"/>
          </p:cNvSpPr>
          <p:nvPr>
            <p:ph type="title"/>
          </p:nvPr>
        </p:nvSpPr>
        <p:spPr>
          <a:xfrm>
            <a:off x="2205179" y="2098166"/>
            <a:ext cx="4733641" cy="567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3600" b="0" i="0" u="none" strike="noStrike" cap="none">
                <a:solidFill>
                  <a:srgbClr val="0F2C68"/>
                </a:solidFill>
                <a:latin typeface="Lucida Sans"/>
                <a:ea typeface="Lucida Sans"/>
                <a:cs typeface="Lucida Sans"/>
                <a:sym typeface="Lucida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225" name="Google Shape;225;p26"/>
          <p:cNvSpPr txBox="1">
            <a:spLocks noGrp="1"/>
          </p:cNvSpPr>
          <p:nvPr>
            <p:ph type="body" idx="1"/>
          </p:nvPr>
        </p:nvSpPr>
        <p:spPr>
          <a:xfrm>
            <a:off x="457200" y="1183005"/>
            <a:ext cx="8229600" cy="339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6" name="Google Shape;226;p26"/>
          <p:cNvSpPr txBox="1">
            <a:spLocks noGrp="1"/>
          </p:cNvSpPr>
          <p:nvPr>
            <p:ph type="ftr" idx="11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9pPr>
          </a:lstStyle>
          <a:p>
            <a:endParaRPr/>
          </a:p>
        </p:txBody>
      </p:sp>
      <p:sp>
        <p:nvSpPr>
          <p:cNvPr id="227" name="Google Shape;227;p26"/>
          <p:cNvSpPr txBox="1">
            <a:spLocks noGrp="1"/>
          </p:cNvSpPr>
          <p:nvPr>
            <p:ph type="dt" idx="10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>
                <a:solidFill>
                  <a:srgbClr val="888888"/>
                </a:solidFill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/>
            </a:lvl9pPr>
          </a:lstStyle>
          <a:p>
            <a:endParaRPr/>
          </a:p>
        </p:txBody>
      </p:sp>
      <p:sp>
        <p:nvSpPr>
          <p:cNvPr id="228" name="Google Shape;228;p26"/>
          <p:cNvSpPr txBox="1">
            <a:spLocks noGrp="1"/>
          </p:cNvSpPr>
          <p:nvPr>
            <p:ph type="sldNum" idx="12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0" marR="0" lvl="0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</a:defRPr>
            </a:lvl1pPr>
            <a:lvl2pPr marL="0" marR="0" lvl="1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</a:defRPr>
            </a:lvl2pPr>
            <a:lvl3pPr marL="0" marR="0" lvl="2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</a:defRPr>
            </a:lvl3pPr>
            <a:lvl4pPr marL="0" marR="0" lvl="3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</a:defRPr>
            </a:lvl4pPr>
            <a:lvl5pPr marL="0" marR="0" lvl="4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</a:defRPr>
            </a:lvl5pPr>
            <a:lvl6pPr marL="0" marR="0" lvl="5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</a:defRPr>
            </a:lvl6pPr>
            <a:lvl7pPr marL="0" marR="0" lvl="6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</a:defRPr>
            </a:lvl7pPr>
            <a:lvl8pPr marL="0" marR="0" lvl="7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</a:defRPr>
            </a:lvl8pPr>
            <a:lvl9pPr marL="0" marR="0" lvl="8" indent="0" algn="r" rtl="0">
              <a:spcBef>
                <a:spcPts val="0"/>
              </a:spcBef>
              <a:buNone/>
              <a:defRPr sz="1400">
                <a:solidFill>
                  <a:srgbClr val="888888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 sz="1100">
              <a:solidFill>
                <a:srgbClr val="000000"/>
              </a:solidFill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rscf.ru/project/21-18-00562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oecd.org/gov/public-procurement/innovation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5" Type="http://schemas.openxmlformats.org/officeDocument/2006/relationships/hyperlink" Target="http://eafip.eu/toolkit/" TargetMode="External"/><Relationship Id="rId4" Type="http://schemas.openxmlformats.org/officeDocument/2006/relationships/hyperlink" Target="https://procure2innovate.eu/innovationprocurement/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2"/>
          <p:cNvSpPr txBox="1">
            <a:spLocks noGrp="1"/>
          </p:cNvSpPr>
          <p:nvPr>
            <p:ph type="title"/>
          </p:nvPr>
        </p:nvSpPr>
        <p:spPr>
          <a:xfrm>
            <a:off x="595313" y="2101465"/>
            <a:ext cx="7953374" cy="741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>
                <a:latin typeface="Calibri"/>
                <a:ea typeface="Calibri"/>
                <a:cs typeface="Calibri"/>
                <a:sym typeface="Calibri"/>
              </a:rPr>
              <a:t>ГОСУДАРСТВЕННЫЕ ЗАКУПКИ ИННОВАЦИЙ В РОССИИ: </a:t>
            </a:r>
            <a:endParaRPr sz="18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 dirty="0">
                <a:latin typeface="Calibri"/>
                <a:ea typeface="Calibri"/>
                <a:cs typeface="Calibri"/>
                <a:sym typeface="Calibri"/>
              </a:rPr>
              <a:t>ЭМПИРИЧЕСКИЙ АНАЛИЗ ОТКРЫТЫХ ДАННЫХ</a:t>
            </a:r>
            <a:endParaRPr sz="1800" b="1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ct val="100000"/>
              <a:buFont typeface="Calibri"/>
              <a:buNone/>
            </a:pPr>
            <a:endParaRPr sz="18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4" name="Google Shape;264;p32"/>
          <p:cNvSpPr txBox="1">
            <a:spLocks noGrp="1"/>
          </p:cNvSpPr>
          <p:nvPr>
            <p:ph type="body" idx="2"/>
          </p:nvPr>
        </p:nvSpPr>
        <p:spPr>
          <a:xfrm>
            <a:off x="4704090" y="821513"/>
            <a:ext cx="1895475" cy="407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indent="0">
              <a:buClr>
                <a:srgbClr val="000000"/>
              </a:buClr>
            </a:pPr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Научная конференция</a:t>
            </a:r>
          </a:p>
          <a:p>
            <a:pPr marL="0" indent="0">
              <a:buClr>
                <a:srgbClr val="000000"/>
              </a:buClr>
            </a:pPr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«Соседи по науке»</a:t>
            </a:r>
            <a:endParaRPr sz="11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265" name="Google Shape;265;p32"/>
          <p:cNvSpPr txBox="1">
            <a:spLocks noGrp="1"/>
          </p:cNvSpPr>
          <p:nvPr>
            <p:ph type="body" idx="3"/>
          </p:nvPr>
        </p:nvSpPr>
        <p:spPr>
          <a:xfrm>
            <a:off x="6599565" y="909012"/>
            <a:ext cx="1663304" cy="347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100"/>
              <a:buFont typeface="Arial"/>
              <a:buNone/>
            </a:pPr>
            <a:r>
              <a:rPr lang="ru" sz="1100" dirty="0">
                <a:latin typeface="Calibri"/>
                <a:ea typeface="Calibri"/>
                <a:cs typeface="Calibri"/>
                <a:sym typeface="Calibri"/>
              </a:rPr>
              <a:t>Пермь, 2024</a:t>
            </a:r>
            <a:endParaRPr dirty="0"/>
          </a:p>
        </p:txBody>
      </p:sp>
      <p:sp>
        <p:nvSpPr>
          <p:cNvPr id="266" name="Google Shape;266;p32"/>
          <p:cNvSpPr txBox="1">
            <a:spLocks noGrp="1"/>
          </p:cNvSpPr>
          <p:nvPr>
            <p:ph type="body" idx="4"/>
          </p:nvPr>
        </p:nvSpPr>
        <p:spPr>
          <a:xfrm>
            <a:off x="595313" y="3154375"/>
            <a:ext cx="7812156" cy="11399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400"/>
              <a:buNone/>
            </a:pPr>
            <a:r>
              <a:rPr lang="ru" sz="1400" b="1" dirty="0">
                <a:latin typeface="Calibri"/>
                <a:ea typeface="Calibri"/>
                <a:cs typeface="Calibri"/>
                <a:sym typeface="Calibri"/>
              </a:rPr>
              <a:t>Авторы</a:t>
            </a:r>
            <a:r>
              <a:rPr lang="ru" sz="1400" dirty="0"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/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400"/>
              <a:buNone/>
            </a:pPr>
            <a:r>
              <a:rPr lang="ru" sz="1400" dirty="0">
                <a:latin typeface="Calibri"/>
                <a:ea typeface="Calibri"/>
                <a:cs typeface="Calibri"/>
                <a:sym typeface="Calibri"/>
              </a:rPr>
              <a:t>Д.В. Кашин,  </a:t>
            </a:r>
            <a:endParaRPr dirty="0"/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400"/>
              <a:buNone/>
            </a:pPr>
            <a:r>
              <a:rPr lang="ru" dirty="0">
                <a:latin typeface="Calibri"/>
                <a:ea typeface="Calibri"/>
                <a:cs typeface="Calibri"/>
                <a:sym typeface="Calibri"/>
              </a:rPr>
              <a:t>к.э.н., доцент департамента экономики и финансов НИУ ВШЭ – Пермь</a:t>
            </a:r>
            <a:endParaRPr sz="1100" dirty="0"/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400"/>
              <a:buNone/>
            </a:pPr>
            <a:r>
              <a:rPr lang="ru" sz="1400" dirty="0">
                <a:latin typeface="Calibri"/>
                <a:ea typeface="Calibri"/>
                <a:cs typeface="Calibri"/>
                <a:sym typeface="Calibri"/>
              </a:rPr>
              <a:t>М.Н. Вилкова, А.П. Заворохина, П.А. Петрова, Ю.П. Подгоренко, Д.Р. Тиллашайхов, </a:t>
            </a:r>
            <a:br>
              <a:rPr lang="ru" sz="1400" dirty="0">
                <a:latin typeface="Calibri"/>
                <a:ea typeface="Calibri"/>
                <a:cs typeface="Calibri"/>
                <a:sym typeface="Calibri"/>
              </a:rPr>
            </a:br>
            <a:r>
              <a:rPr lang="ru" dirty="0">
                <a:latin typeface="Calibri"/>
                <a:ea typeface="Calibri"/>
                <a:cs typeface="Calibri"/>
                <a:sym typeface="Calibri"/>
              </a:rPr>
              <a:t>студенты НИУ ВШЭ - Пермь</a:t>
            </a:r>
            <a:endParaRPr sz="1100" dirty="0"/>
          </a:p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400"/>
              <a:buNone/>
            </a:pPr>
            <a:endParaRPr sz="14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7" name="Google Shape;267;p32"/>
          <p:cNvSpPr txBox="1"/>
          <p:nvPr/>
        </p:nvSpPr>
        <p:spPr>
          <a:xfrm>
            <a:off x="1475509" y="819029"/>
            <a:ext cx="3096491" cy="407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Национальный исследовательский университет «Высшая школа экономики»</a:t>
            </a:r>
            <a:endParaRPr sz="11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1"/>
          <p:cNvSpPr txBox="1"/>
          <p:nvPr/>
        </p:nvSpPr>
        <p:spPr>
          <a:xfrm>
            <a:off x="622050" y="1506425"/>
            <a:ext cx="7749900" cy="31546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457200" lvl="0" indent="-317500" algn="just" rtl="0">
              <a:spcAft>
                <a:spcPts val="600"/>
              </a:spcAft>
              <a:buClr>
                <a:srgbClr val="171616"/>
              </a:buClr>
              <a:buSzPts val="1400"/>
              <a:buFont typeface="+mj-lt"/>
              <a:buAutoNum type="arabicPeriod"/>
            </a:pPr>
            <a:r>
              <a:rPr lang="ru" sz="135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Гафурова Г. Т., Нотфуллина Г. Н., Фукина С. П.</a:t>
            </a:r>
            <a:r>
              <a:rPr lang="ru" sz="135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2016. Государственные закупки как инструмент развития малого и среднего предпринимательства в России. </a:t>
            </a:r>
            <a:r>
              <a:rPr lang="ru" sz="135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Экономика региона</a:t>
            </a:r>
            <a:r>
              <a:rPr lang="ru" sz="135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" sz="135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r>
              <a:rPr lang="ru" sz="135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(4): 1233–1243.</a:t>
            </a:r>
            <a:endParaRPr sz="135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17500" algn="just" rtl="0">
              <a:spcAft>
                <a:spcPts val="600"/>
              </a:spcAft>
              <a:buClr>
                <a:srgbClr val="171616"/>
              </a:buClr>
              <a:buSzPts val="1400"/>
              <a:buFont typeface="+mj-lt"/>
              <a:buAutoNum type="arabicPeriod"/>
            </a:pPr>
            <a:r>
              <a:rPr lang="ru" sz="135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Цыганкова Екатерина Мурадовна </a:t>
            </a:r>
            <a:r>
              <a:rPr lang="ru" sz="135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(2018). Государственные закупки инновационной продукции в России. Journal of Economic Regulation (Вопросы регулирования экономики), 9 (4), 134-145.</a:t>
            </a:r>
            <a:endParaRPr sz="135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17500" algn="just" rtl="0">
              <a:spcAft>
                <a:spcPts val="600"/>
              </a:spcAft>
              <a:buClr>
                <a:srgbClr val="171616"/>
              </a:buClr>
              <a:buSzPts val="1400"/>
              <a:buFont typeface="+mj-lt"/>
              <a:buAutoNum type="arabicPeriod"/>
            </a:pPr>
            <a:r>
              <a:rPr lang="ru" sz="135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Цыганков, С. С., Маскаев, А. И., Вольчик, В. В. </a:t>
            </a:r>
            <a:r>
              <a:rPr lang="ru" sz="135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(2024). Государственные закупки и ин-</a:t>
            </a:r>
            <a:br>
              <a:rPr lang="ru" sz="135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" sz="135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новационная политика в России: взгляд со стороны нарративной экономики. Russian Journal of Economics and Law, 18(1), 24–35.</a:t>
            </a:r>
            <a:endParaRPr sz="135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17500" algn="just" rtl="0">
              <a:spcAft>
                <a:spcPts val="600"/>
              </a:spcAft>
              <a:buClr>
                <a:srgbClr val="171616"/>
              </a:buClr>
              <a:buSzPts val="1400"/>
              <a:buFont typeface="+mj-lt"/>
              <a:buAutoNum type="arabicPeriod"/>
            </a:pPr>
            <a:r>
              <a:rPr lang="ru" sz="135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Развадовская Ю. В., Ханина А. В., Марченко А. А. </a:t>
            </a:r>
            <a:r>
              <a:rPr lang="ru" sz="135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Институт государственных закупок в системе инновационного развития национальной экономики //Инновации. – 2018. – №. 7 (237). – С. 58-64.</a:t>
            </a:r>
            <a:endParaRPr sz="135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-317500" algn="just" rtl="0">
              <a:spcAft>
                <a:spcPts val="600"/>
              </a:spcAft>
              <a:buClr>
                <a:srgbClr val="171616"/>
              </a:buClr>
              <a:buSzPts val="1400"/>
              <a:buFont typeface="+mj-lt"/>
              <a:buAutoNum type="arabicPeriod"/>
            </a:pPr>
            <a:r>
              <a:rPr lang="ru" sz="1350" b="1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Цыганков, С. С., Маскаев, А. И., Вольчик, В. В.</a:t>
            </a:r>
            <a:r>
              <a:rPr lang="ru" sz="1350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 (2024). Государственные закупки и инновационная политика в России: взгляд со стороны нарративной экономики. </a:t>
            </a:r>
            <a:endParaRPr sz="1350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82" name="Google Shape;382;p41"/>
          <p:cNvSpPr txBox="1"/>
          <p:nvPr/>
        </p:nvSpPr>
        <p:spPr>
          <a:xfrm>
            <a:off x="554030" y="977230"/>
            <a:ext cx="67512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ru" sz="1800" i="0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Краткий обзор в литератур</a:t>
            </a:r>
            <a:r>
              <a:rPr lang="ru" sz="1800" dirty="0">
                <a:solidFill>
                  <a:schemeClr val="dk1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ы</a:t>
            </a:r>
            <a:endParaRPr sz="1800" dirty="0">
              <a:solidFill>
                <a:schemeClr val="dk1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sp>
        <p:nvSpPr>
          <p:cNvPr id="14" name="Google Shape;264;p32"/>
          <p:cNvSpPr txBox="1">
            <a:spLocks noGrp="1"/>
          </p:cNvSpPr>
          <p:nvPr>
            <p:ph type="body" idx="2"/>
          </p:nvPr>
        </p:nvSpPr>
        <p:spPr>
          <a:xfrm>
            <a:off x="2532265" y="316444"/>
            <a:ext cx="1895475" cy="407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indent="0">
              <a:buClr>
                <a:srgbClr val="000000"/>
              </a:buClr>
            </a:pPr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Научная конференция</a:t>
            </a:r>
          </a:p>
          <a:p>
            <a:pPr marL="0" indent="0">
              <a:buClr>
                <a:srgbClr val="000000"/>
              </a:buClr>
            </a:pPr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«Соседи по науке»</a:t>
            </a:r>
            <a:endParaRPr sz="11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316444"/>
            <a:ext cx="30618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Государственные</a:t>
            </a:r>
            <a:r>
              <a:rPr lang="ru-RU" sz="11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закупки инноваций в России: </a:t>
            </a:r>
          </a:p>
          <a:p>
            <a:pPr lvl="0"/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эмпирический анализ открытых данных</a:t>
            </a:r>
            <a:endParaRPr lang="ru-RU" sz="11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16" name="Google Shape;265;p32"/>
          <p:cNvSpPr txBox="1">
            <a:spLocks noGrp="1"/>
          </p:cNvSpPr>
          <p:nvPr>
            <p:ph type="body" idx="3"/>
          </p:nvPr>
        </p:nvSpPr>
        <p:spPr>
          <a:xfrm>
            <a:off x="942303" y="404599"/>
            <a:ext cx="1184369" cy="347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100"/>
              <a:buFont typeface="Arial"/>
              <a:buNone/>
            </a:pPr>
            <a:r>
              <a:rPr lang="ru" sz="1100" dirty="0">
                <a:latin typeface="Calibri"/>
                <a:ea typeface="Calibri"/>
                <a:cs typeface="Calibri"/>
                <a:sym typeface="Calibri"/>
              </a:rPr>
              <a:t>НИУ ВШЭ – Пермь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928ED47-C187-3782-5942-3F16CF255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521" y="957430"/>
            <a:ext cx="6401145" cy="582769"/>
          </a:xfrm>
        </p:spPr>
        <p:txBody>
          <a:bodyPr/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Российские исследования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32F7E0-5EC0-B9B4-73EE-51A42B95E6EF}"/>
              </a:ext>
            </a:extLst>
          </p:cNvPr>
          <p:cNvSpPr txBox="1"/>
          <p:nvPr/>
        </p:nvSpPr>
        <p:spPr>
          <a:xfrm>
            <a:off x="904876" y="1981200"/>
            <a:ext cx="184731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ru-RU" sz="750" dirty="0">
              <a:latin typeface="HSE Sans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418BDE-785D-5060-EB6C-ADD37C2EC4FC}"/>
              </a:ext>
            </a:extLst>
          </p:cNvPr>
          <p:cNvSpPr txBox="1"/>
          <p:nvPr/>
        </p:nvSpPr>
        <p:spPr>
          <a:xfrm>
            <a:off x="838200" y="1540199"/>
            <a:ext cx="7639050" cy="2908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ru-RU" sz="135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Белёв</a:t>
            </a:r>
            <a:r>
              <a:rPr lang="ru-RU" sz="135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С.Г., Ветеринаров В.В., Матвеев Е.О. </a:t>
            </a:r>
            <a:r>
              <a:rPr lang="ru-RU" sz="135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(2023) Фаворитизм в государственных закупках: оценка на данных по открытым конкурсам на НИОКР // Журнал </a:t>
            </a:r>
            <a:r>
              <a:rPr lang="ru-RU" sz="135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Новои</a:t>
            </a:r>
            <a:r>
              <a:rPr lang="ru-RU" sz="135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̆ </a:t>
            </a:r>
            <a:r>
              <a:rPr lang="ru-RU" sz="135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экономическои</a:t>
            </a:r>
            <a:r>
              <a:rPr lang="ru-RU" sz="135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̆ ассоциации. </a:t>
            </a:r>
            <a:r>
              <a:rPr lang="en" sz="135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2 (59). </a:t>
            </a:r>
            <a:r>
              <a:rPr lang="ru-RU" sz="135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С. 36–63.</a:t>
            </a:r>
          </a:p>
          <a:p>
            <a:pPr marL="257175" indent="-257175">
              <a:buFont typeface="+mj-lt"/>
              <a:buAutoNum type="arabicPeriod"/>
            </a:pPr>
            <a:endParaRPr lang="ru-RU" sz="105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35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135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Vinogradov</a:t>
            </a:r>
            <a:r>
              <a:rPr lang="en-US" sz="135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D., </a:t>
            </a:r>
            <a:r>
              <a:rPr lang="en-US" sz="135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Shadrina</a:t>
            </a:r>
            <a:r>
              <a:rPr lang="en-US" sz="135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E. V., </a:t>
            </a:r>
            <a:r>
              <a:rPr lang="en-US" sz="135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Doroshenko</a:t>
            </a:r>
            <a:r>
              <a:rPr lang="en-US" sz="135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M.</a:t>
            </a:r>
            <a:r>
              <a:rPr lang="en-US" sz="135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(2018) KIBS for Public Needs // Journal of Industrial and Business Economics. Vol. 45. No. 4. P. 443-473</a:t>
            </a:r>
          </a:p>
          <a:p>
            <a:pPr marL="342900" indent="-342900">
              <a:buFont typeface="+mj-lt"/>
              <a:buAutoNum type="arabicPeriod"/>
            </a:pPr>
            <a:endParaRPr lang="en-US" sz="135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35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Смотрицкая</a:t>
            </a:r>
            <a:r>
              <a:rPr lang="ru-RU" sz="135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И., Черных С. </a:t>
            </a:r>
            <a:r>
              <a:rPr lang="ru-RU" sz="135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(2010) Государственные закупки и формирование инновационной экономики // Вопросы экономики, (6), С. 108-117.  </a:t>
            </a:r>
            <a:endParaRPr lang="en-US" sz="135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7175" indent="-257175">
              <a:buFont typeface="+mj-lt"/>
              <a:buAutoNum type="arabicPeriod"/>
            </a:pPr>
            <a:endParaRPr lang="en-US" sz="105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ru-RU" sz="135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Вольчик</a:t>
            </a:r>
            <a:r>
              <a:rPr lang="ru-RU" sz="135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В.В., Маслюкова Е.В., </a:t>
            </a:r>
            <a:r>
              <a:rPr lang="ru-RU" sz="135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Фурса</a:t>
            </a:r>
            <a:r>
              <a:rPr lang="ru-RU" sz="135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Е.В., Кот В.В., Ширяев И.М., Маскаев А.И., Цыганков С.С., </a:t>
            </a:r>
            <a:r>
              <a:rPr lang="ru-RU" sz="135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Пантеева</a:t>
            </a:r>
            <a:r>
              <a:rPr lang="ru-RU" sz="135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С.А., </a:t>
            </a:r>
            <a:r>
              <a:rPr lang="ru-RU" sz="135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Подгайко</a:t>
            </a:r>
            <a:r>
              <a:rPr lang="ru-RU" sz="135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А.А. </a:t>
            </a:r>
            <a:r>
              <a:rPr lang="ru-RU" sz="135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Развитие российской инновационной системы в контексте нарративной экономики Издательство Южного федерального университета, </a:t>
            </a:r>
            <a:r>
              <a:rPr lang="ru-RU" sz="135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Ростов-наДону</a:t>
            </a:r>
            <a:r>
              <a:rPr lang="ru-RU" sz="135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Таганрог, 322 с.</a:t>
            </a:r>
            <a:r>
              <a:rPr lang="en-US" sz="135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sz="135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грант РНФ: </a:t>
            </a:r>
            <a:r>
              <a:rPr lang="en" sz="135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https://rscf.ru/project/21-18-00562/</a:t>
            </a:r>
            <a:r>
              <a:rPr lang="ru-RU" sz="135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316444"/>
            <a:ext cx="30618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Государственные</a:t>
            </a:r>
            <a:r>
              <a:rPr lang="ru-RU" sz="11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закупки инноваций в России: </a:t>
            </a:r>
          </a:p>
          <a:p>
            <a:pPr lvl="0"/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эмпирический анализ открытых данных</a:t>
            </a:r>
            <a:endParaRPr lang="ru-RU" sz="11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14" name="Google Shape;265;p32"/>
          <p:cNvSpPr txBox="1">
            <a:spLocks noGrp="1"/>
          </p:cNvSpPr>
          <p:nvPr>
            <p:ph type="body" idx="4294967295"/>
          </p:nvPr>
        </p:nvSpPr>
        <p:spPr>
          <a:xfrm>
            <a:off x="942303" y="404599"/>
            <a:ext cx="1184369" cy="347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100"/>
              <a:buFont typeface="Arial"/>
              <a:buNone/>
            </a:pPr>
            <a:r>
              <a:rPr lang="ru" sz="11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НИУ ВШЭ – Пермь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2" name="Google Shape;264;p32">
            <a:extLst>
              <a:ext uri="{FF2B5EF4-FFF2-40B4-BE49-F238E27FC236}">
                <a16:creationId xmlns:a16="http://schemas.microsoft.com/office/drawing/2014/main" id="{D8A0C69C-5160-A664-FC30-425F914FBBA5}"/>
              </a:ext>
            </a:extLst>
          </p:cNvPr>
          <p:cNvSpPr txBox="1">
            <a:spLocks/>
          </p:cNvSpPr>
          <p:nvPr/>
        </p:nvSpPr>
        <p:spPr>
          <a:xfrm>
            <a:off x="2532265" y="316444"/>
            <a:ext cx="1895475" cy="407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11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Научная конференция</a:t>
            </a:r>
          </a:p>
          <a:p>
            <a:r>
              <a:rPr lang="ru-RU" sz="11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«Соседи по науке»</a:t>
            </a:r>
          </a:p>
        </p:txBody>
      </p:sp>
    </p:spTree>
    <p:extLst>
      <p:ext uri="{BB962C8B-B14F-4D97-AF65-F5344CB8AC3E}">
        <p14:creationId xmlns:p14="http://schemas.microsoft.com/office/powerpoint/2010/main" val="32819604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>
            <a:extLst>
              <a:ext uri="{FF2B5EF4-FFF2-40B4-BE49-F238E27FC236}">
                <a16:creationId xmlns:a16="http://schemas.microsoft.com/office/drawing/2014/main" id="{7928ED47-C187-3782-5942-3F16CF255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521" y="957430"/>
            <a:ext cx="6401145" cy="582769"/>
          </a:xfrm>
        </p:spPr>
        <p:txBody>
          <a:bodyPr/>
          <a:lstStyle/>
          <a:p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Зарубежные исследования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dirty="0">
                <a:latin typeface="Calibri" panose="020F0502020204030204" pitchFamily="34" charset="0"/>
                <a:cs typeface="Calibri" panose="020F0502020204030204" pitchFamily="34" charset="0"/>
              </a:rPr>
              <a:t>и ресурсы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F32F7E0-5EC0-B9B4-73EE-51A42B95E6EF}"/>
              </a:ext>
            </a:extLst>
          </p:cNvPr>
          <p:cNvSpPr txBox="1"/>
          <p:nvPr/>
        </p:nvSpPr>
        <p:spPr>
          <a:xfrm>
            <a:off x="904876" y="1981200"/>
            <a:ext cx="184731" cy="2077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endParaRPr lang="ru-RU" sz="750" dirty="0">
              <a:latin typeface="HSE Sans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2082B59-79E2-6B63-E63C-84225BA19D79}"/>
              </a:ext>
            </a:extLst>
          </p:cNvPr>
          <p:cNvSpPr txBox="1"/>
          <p:nvPr/>
        </p:nvSpPr>
        <p:spPr>
          <a:xfrm>
            <a:off x="789091" y="1450144"/>
            <a:ext cx="7857279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" sz="135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Slavtchev</a:t>
            </a:r>
            <a:r>
              <a:rPr lang="en" sz="135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Viktor, and Simon </a:t>
            </a:r>
            <a:r>
              <a:rPr lang="en" sz="135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Wiederhold</a:t>
            </a:r>
            <a:r>
              <a:rPr lang="en" sz="135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 </a:t>
            </a:r>
            <a:r>
              <a:rPr lang="en" sz="135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(2016) Does the Technological Content of Government Demand Matter for Private R&amp;D? Evidence from US States. American Economic Journal: Macroeconomics, 8 (2): 45-84.</a:t>
            </a:r>
            <a:endParaRPr lang="ru-RU" sz="135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7175" indent="-257175">
              <a:buFont typeface="+mj-lt"/>
              <a:buAutoNum type="arabicPeriod"/>
            </a:pPr>
            <a:endParaRPr lang="ru-RU" sz="105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sz="135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Demircioglu</a:t>
            </a:r>
            <a:r>
              <a:rPr lang="en-US" sz="135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M.A. </a:t>
            </a:r>
            <a:r>
              <a:rPr lang="en-US" sz="105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sz="135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US" sz="135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Vivona</a:t>
            </a:r>
            <a:r>
              <a:rPr lang="en-US" sz="135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R. </a:t>
            </a:r>
            <a:r>
              <a:rPr lang="en-US" sz="135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(2021) Positioning public procurement as a procedural tool for innovation: an empirical study, Policy and Society, 40(3), 379-396</a:t>
            </a:r>
          </a:p>
          <a:p>
            <a:pPr marL="257175" indent="-257175">
              <a:buFont typeface="+mj-lt"/>
              <a:buAutoNum type="arabicPeriod"/>
            </a:pPr>
            <a:endParaRPr lang="en-US" sz="105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" sz="135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Kundu O., et al. </a:t>
            </a:r>
            <a:r>
              <a:rPr lang="en" sz="135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(2020) Public procurement and innovation: a systematic literature review. Science and Public Policy, 47 (4), 490–502</a:t>
            </a:r>
          </a:p>
          <a:p>
            <a:pPr marL="342900" indent="-342900">
              <a:buFont typeface="+mj-lt"/>
              <a:buAutoNum type="arabicPeriod"/>
            </a:pPr>
            <a:endParaRPr lang="en-US" sz="135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" sz="135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Public Procurement for Innovation </a:t>
            </a:r>
            <a:r>
              <a:rPr lang="en" sz="135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Good Practices and Strategies (OECD Report, 2017): </a:t>
            </a:r>
            <a:r>
              <a:rPr lang="en" sz="135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https://www.oecd.org/gov/public-procurement/innovation/</a:t>
            </a:r>
            <a:endParaRPr lang="en" sz="135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endParaRPr lang="en" sz="135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" sz="135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Procure2Innovate Platform: </a:t>
            </a:r>
            <a:r>
              <a:rPr lang="en" sz="135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https://procure2innovate.eu/innovationprocurement/</a:t>
            </a:r>
            <a:r>
              <a:rPr lang="en" sz="135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342900" indent="-342900">
              <a:buFont typeface="+mj-lt"/>
              <a:buAutoNum type="arabicPeriod"/>
            </a:pPr>
            <a:endParaRPr lang="en" sz="135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en" sz="135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European Assistance for Innovation Procurement (EAFIP): </a:t>
            </a:r>
            <a:r>
              <a:rPr lang="en" sz="135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http://eafip.eu/toolkit/</a:t>
            </a:r>
            <a:r>
              <a:rPr lang="en" sz="135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ru-RU" sz="135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316444"/>
            <a:ext cx="30618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Государственные</a:t>
            </a:r>
            <a:r>
              <a:rPr lang="ru-RU" sz="11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закупки инноваций в России: </a:t>
            </a:r>
          </a:p>
          <a:p>
            <a:pPr lvl="0"/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эмпирический анализ открытых данных</a:t>
            </a:r>
            <a:endParaRPr lang="ru-RU" sz="11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14" name="Google Shape;265;p32"/>
          <p:cNvSpPr txBox="1">
            <a:spLocks noGrp="1"/>
          </p:cNvSpPr>
          <p:nvPr>
            <p:ph type="body" idx="4294967295"/>
          </p:nvPr>
        </p:nvSpPr>
        <p:spPr>
          <a:xfrm>
            <a:off x="942303" y="404599"/>
            <a:ext cx="1184369" cy="347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100"/>
              <a:buFont typeface="Arial"/>
              <a:buNone/>
            </a:pPr>
            <a:r>
              <a:rPr lang="ru" sz="11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НИУ ВШЭ – Пермь</a:t>
            </a:r>
            <a:endParaRPr dirty="0">
              <a:solidFill>
                <a:srgbClr val="002060"/>
              </a:solidFill>
            </a:endParaRPr>
          </a:p>
        </p:txBody>
      </p:sp>
      <p:sp>
        <p:nvSpPr>
          <p:cNvPr id="2" name="Google Shape;264;p32">
            <a:extLst>
              <a:ext uri="{FF2B5EF4-FFF2-40B4-BE49-F238E27FC236}">
                <a16:creationId xmlns:a16="http://schemas.microsoft.com/office/drawing/2014/main" id="{53E859E8-EDB7-F981-4C2E-5A9DB89CFB1B}"/>
              </a:ext>
            </a:extLst>
          </p:cNvPr>
          <p:cNvSpPr txBox="1">
            <a:spLocks/>
          </p:cNvSpPr>
          <p:nvPr/>
        </p:nvSpPr>
        <p:spPr>
          <a:xfrm>
            <a:off x="2532265" y="316444"/>
            <a:ext cx="1895475" cy="407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11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Научная конференция</a:t>
            </a:r>
          </a:p>
          <a:p>
            <a:r>
              <a:rPr lang="ru-RU" sz="11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«Соседи по науке»</a:t>
            </a:r>
          </a:p>
        </p:txBody>
      </p:sp>
    </p:spTree>
    <p:extLst>
      <p:ext uri="{BB962C8B-B14F-4D97-AF65-F5344CB8AC3E}">
        <p14:creationId xmlns:p14="http://schemas.microsoft.com/office/powerpoint/2010/main" val="2211485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42"/>
          <p:cNvSpPr txBox="1"/>
          <p:nvPr/>
        </p:nvSpPr>
        <p:spPr>
          <a:xfrm>
            <a:off x="7798125" y="371475"/>
            <a:ext cx="2805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102D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11</a:t>
            </a:r>
            <a:endParaRPr sz="15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91" name="Google Shape;391;p42"/>
          <p:cNvSpPr/>
          <p:nvPr/>
        </p:nvSpPr>
        <p:spPr>
          <a:xfrm>
            <a:off x="8732901" y="348271"/>
            <a:ext cx="0" cy="440055"/>
          </a:xfrm>
          <a:custGeom>
            <a:avLst/>
            <a:gdLst/>
            <a:ahLst/>
            <a:cxnLst/>
            <a:rect l="l" t="t" r="r" b="b"/>
            <a:pathLst>
              <a:path w="120000" h="586740" extrusionOk="0">
                <a:moveTo>
                  <a:pt x="0" y="0"/>
                </a:moveTo>
                <a:lnTo>
                  <a:pt x="0" y="586260"/>
                </a:lnTo>
              </a:path>
            </a:pathLst>
          </a:custGeom>
          <a:noFill/>
          <a:ln w="12700" cap="flat" cmpd="sng">
            <a:solidFill>
              <a:srgbClr val="102D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95" name="Google Shape;395;p42"/>
          <p:cNvSpPr txBox="1"/>
          <p:nvPr/>
        </p:nvSpPr>
        <p:spPr>
          <a:xfrm>
            <a:off x="467875" y="887350"/>
            <a:ext cx="7847100" cy="19504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Инновации и госзакупки</a:t>
            </a:r>
            <a:endParaRPr sz="1700" dirty="0">
              <a:solidFill>
                <a:srgbClr val="00206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rgbClr val="00206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330200" marR="0" lvl="0" indent="0" algn="l" rtl="0">
              <a:lnSpc>
                <a:spcPct val="1187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«Инновационная функция государственных закупок» (И.И. Смотрицкая) – это формирование экономических  предпосылок для создания принципиально новой или с новыми потребительскими свойствами продукции.</a:t>
            </a:r>
            <a:endParaRPr sz="1200" dirty="0">
              <a:solidFill>
                <a:srgbClr val="00206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rgbClr val="00206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3683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Указ Президента РФ от 01.12.2016 N 642 "О Стратегии научно-технологического развития Российской Федерации"</a:t>
            </a:r>
            <a:endParaRPr sz="1200" dirty="0">
              <a:solidFill>
                <a:srgbClr val="00206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723900" marR="876300" lvl="0" indent="0" algn="l" rtl="0">
              <a:lnSpc>
                <a:spcPct val="11875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ru" sz="1200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- ориентация государственных заказчиков на закупку наукоемкой и инновационной продукции,  созданной на основе российских технологий;</a:t>
            </a:r>
            <a:endParaRPr sz="1200" dirty="0">
              <a:solidFill>
                <a:srgbClr val="00206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sp>
        <p:nvSpPr>
          <p:cNvPr id="396" name="Google Shape;396;p42"/>
          <p:cNvSpPr/>
          <p:nvPr/>
        </p:nvSpPr>
        <p:spPr>
          <a:xfrm>
            <a:off x="2324963" y="3374018"/>
            <a:ext cx="2087403" cy="496253"/>
          </a:xfrm>
          <a:custGeom>
            <a:avLst/>
            <a:gdLst/>
            <a:ahLst/>
            <a:cxnLst/>
            <a:rect l="l" t="t" r="r" b="b"/>
            <a:pathLst>
              <a:path w="2783204" h="661670" extrusionOk="0">
                <a:moveTo>
                  <a:pt x="65808" y="587086"/>
                </a:moveTo>
                <a:lnTo>
                  <a:pt x="0" y="641191"/>
                </a:lnTo>
                <a:lnTo>
                  <a:pt x="82768" y="661374"/>
                </a:lnTo>
                <a:lnTo>
                  <a:pt x="76346" y="633246"/>
                </a:lnTo>
                <a:lnTo>
                  <a:pt x="63326" y="633246"/>
                </a:lnTo>
                <a:lnTo>
                  <a:pt x="60498" y="620864"/>
                </a:lnTo>
                <a:lnTo>
                  <a:pt x="72875" y="618039"/>
                </a:lnTo>
                <a:lnTo>
                  <a:pt x="65808" y="587086"/>
                </a:lnTo>
                <a:close/>
              </a:path>
              <a:path w="2783204" h="661670" extrusionOk="0">
                <a:moveTo>
                  <a:pt x="72875" y="618039"/>
                </a:moveTo>
                <a:lnTo>
                  <a:pt x="60498" y="620864"/>
                </a:lnTo>
                <a:lnTo>
                  <a:pt x="63326" y="633246"/>
                </a:lnTo>
                <a:lnTo>
                  <a:pt x="75701" y="630420"/>
                </a:lnTo>
                <a:lnTo>
                  <a:pt x="72875" y="618039"/>
                </a:lnTo>
                <a:close/>
              </a:path>
              <a:path w="2783204" h="661670" extrusionOk="0">
                <a:moveTo>
                  <a:pt x="75701" y="630420"/>
                </a:moveTo>
                <a:lnTo>
                  <a:pt x="63326" y="633246"/>
                </a:lnTo>
                <a:lnTo>
                  <a:pt x="76346" y="633246"/>
                </a:lnTo>
                <a:lnTo>
                  <a:pt x="75701" y="630420"/>
                </a:lnTo>
                <a:close/>
              </a:path>
              <a:path w="2783204" h="661670" extrusionOk="0">
                <a:moveTo>
                  <a:pt x="2779886" y="0"/>
                </a:moveTo>
                <a:lnTo>
                  <a:pt x="72875" y="618039"/>
                </a:lnTo>
                <a:lnTo>
                  <a:pt x="75701" y="630420"/>
                </a:lnTo>
                <a:lnTo>
                  <a:pt x="2782713" y="12382"/>
                </a:lnTo>
                <a:lnTo>
                  <a:pt x="2779886" y="0"/>
                </a:lnTo>
                <a:close/>
              </a:path>
            </a:pathLst>
          </a:custGeom>
          <a:solidFill>
            <a:srgbClr val="4472C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97" name="Google Shape;397;p42"/>
          <p:cNvSpPr/>
          <p:nvPr/>
        </p:nvSpPr>
        <p:spPr>
          <a:xfrm>
            <a:off x="4446998" y="3361656"/>
            <a:ext cx="1687353" cy="504825"/>
          </a:xfrm>
          <a:custGeom>
            <a:avLst/>
            <a:gdLst/>
            <a:ahLst/>
            <a:cxnLst/>
            <a:rect l="l" t="t" r="r" b="b"/>
            <a:pathLst>
              <a:path w="2249804" h="673100" extrusionOk="0">
                <a:moveTo>
                  <a:pt x="2174712" y="642559"/>
                </a:moveTo>
                <a:lnTo>
                  <a:pt x="2165873" y="673054"/>
                </a:lnTo>
                <a:lnTo>
                  <a:pt x="2249666" y="657674"/>
                </a:lnTo>
                <a:lnTo>
                  <a:pt x="2237129" y="646093"/>
                </a:lnTo>
                <a:lnTo>
                  <a:pt x="2186904" y="646093"/>
                </a:lnTo>
                <a:lnTo>
                  <a:pt x="2174712" y="642559"/>
                </a:lnTo>
                <a:close/>
              </a:path>
              <a:path w="2249804" h="673100" extrusionOk="0">
                <a:moveTo>
                  <a:pt x="2178248" y="630361"/>
                </a:moveTo>
                <a:lnTo>
                  <a:pt x="2174712" y="642559"/>
                </a:lnTo>
                <a:lnTo>
                  <a:pt x="2186904" y="646093"/>
                </a:lnTo>
                <a:lnTo>
                  <a:pt x="2190440" y="633895"/>
                </a:lnTo>
                <a:lnTo>
                  <a:pt x="2178248" y="630361"/>
                </a:lnTo>
                <a:close/>
              </a:path>
              <a:path w="2249804" h="673100" extrusionOk="0">
                <a:moveTo>
                  <a:pt x="2187087" y="599866"/>
                </a:moveTo>
                <a:lnTo>
                  <a:pt x="2178248" y="630361"/>
                </a:lnTo>
                <a:lnTo>
                  <a:pt x="2190440" y="633895"/>
                </a:lnTo>
                <a:lnTo>
                  <a:pt x="2186904" y="646093"/>
                </a:lnTo>
                <a:lnTo>
                  <a:pt x="2237129" y="646093"/>
                </a:lnTo>
                <a:lnTo>
                  <a:pt x="2187087" y="599866"/>
                </a:lnTo>
                <a:close/>
              </a:path>
              <a:path w="2249804" h="673100" extrusionOk="0">
                <a:moveTo>
                  <a:pt x="3535" y="0"/>
                </a:moveTo>
                <a:lnTo>
                  <a:pt x="0" y="12198"/>
                </a:lnTo>
                <a:lnTo>
                  <a:pt x="2174712" y="642559"/>
                </a:lnTo>
                <a:lnTo>
                  <a:pt x="2178248" y="630361"/>
                </a:lnTo>
                <a:lnTo>
                  <a:pt x="3535" y="0"/>
                </a:lnTo>
                <a:close/>
              </a:path>
            </a:pathLst>
          </a:custGeom>
          <a:solidFill>
            <a:srgbClr val="4472C4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98" name="Google Shape;398;p42"/>
          <p:cNvSpPr txBox="1"/>
          <p:nvPr/>
        </p:nvSpPr>
        <p:spPr>
          <a:xfrm>
            <a:off x="547255" y="3890413"/>
            <a:ext cx="3510545" cy="764160"/>
          </a:xfrm>
          <a:prstGeom prst="rect">
            <a:avLst/>
          </a:prstGeom>
          <a:noFill/>
          <a:ln w="12700" cap="flat" cmpd="sng">
            <a:solidFill>
              <a:srgbClr val="0F2C6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25250" rIns="0" bIns="0" anchor="t" anchorCtr="0">
            <a:spAutoFit/>
          </a:bodyPr>
          <a:lstStyle/>
          <a:p>
            <a:pPr marL="0" marR="0" lvl="0" indent="0" algn="ctr" rtl="0">
              <a:spcAft>
                <a:spcPts val="0"/>
              </a:spcAft>
              <a:buNone/>
            </a:pPr>
            <a:r>
              <a:rPr lang="ru" sz="1200" b="1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Regulare Public Procurement</a:t>
            </a:r>
            <a:endParaRPr sz="1200" dirty="0">
              <a:solidFill>
                <a:srgbClr val="00206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266700" marR="266700" lvl="0" indent="0" algn="ctr" rtl="0">
              <a:spcAft>
                <a:spcPts val="0"/>
              </a:spcAft>
              <a:buNone/>
            </a:pPr>
            <a:r>
              <a:rPr lang="ru" sz="1200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(уже созданная инновационная продукция,  производство которой не требует</a:t>
            </a:r>
            <a:endParaRPr sz="1200" dirty="0">
              <a:solidFill>
                <a:srgbClr val="00206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0" marR="0" lvl="0" indent="0" algn="ctr" rtl="0">
              <a:spcAft>
                <a:spcPts val="0"/>
              </a:spcAft>
              <a:buNone/>
            </a:pPr>
            <a:r>
              <a:rPr lang="ru" sz="1200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исследовательской стадии)</a:t>
            </a:r>
            <a:endParaRPr sz="1200" dirty="0">
              <a:solidFill>
                <a:srgbClr val="00206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sp>
        <p:nvSpPr>
          <p:cNvPr id="399" name="Google Shape;399;p42"/>
          <p:cNvSpPr txBox="1"/>
          <p:nvPr/>
        </p:nvSpPr>
        <p:spPr>
          <a:xfrm>
            <a:off x="5086350" y="3890413"/>
            <a:ext cx="3372000" cy="765900"/>
          </a:xfrm>
          <a:prstGeom prst="rect">
            <a:avLst/>
          </a:prstGeom>
          <a:noFill/>
          <a:ln w="12700" cap="flat" cmpd="sng">
            <a:solidFill>
              <a:srgbClr val="0F2C6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24750" rIns="0" bIns="0" anchor="t" anchorCtr="0">
            <a:spAutoFit/>
          </a:bodyPr>
          <a:lstStyle/>
          <a:p>
            <a:pPr marL="292100" marR="292100" lvl="0" indent="0" algn="ctr" rtl="0">
              <a:lnSpc>
                <a:spcPct val="100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b="1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Strategic Public Procurement  </a:t>
            </a:r>
            <a:r>
              <a:rPr lang="ru" sz="1200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(приобретение товаров или услуг, которые  должны быть созданы на основе новых  технологий). НИОКР – ОКВЭД – 72</a:t>
            </a:r>
            <a:endParaRPr sz="1200" dirty="0">
              <a:solidFill>
                <a:srgbClr val="00206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sp>
        <p:nvSpPr>
          <p:cNvPr id="400" name="Google Shape;400;p42"/>
          <p:cNvSpPr txBox="1"/>
          <p:nvPr/>
        </p:nvSpPr>
        <p:spPr>
          <a:xfrm>
            <a:off x="685800" y="3116510"/>
            <a:ext cx="7814700" cy="209100"/>
          </a:xfrm>
          <a:prstGeom prst="rect">
            <a:avLst/>
          </a:prstGeom>
          <a:noFill/>
          <a:ln w="12700" cap="flat" cmpd="sng">
            <a:solidFill>
              <a:srgbClr val="0F2C6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24275" rIns="0" bIns="0" anchor="t" anchorCtr="0">
            <a:spAutoFit/>
          </a:bodyPr>
          <a:lstStyle/>
          <a:p>
            <a:pPr marL="266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Инновационный прокьюремент = Public procurement for Innovation (PPI) = Public procurement of Innovations (IPP)</a:t>
            </a:r>
            <a:endParaRPr sz="1200" dirty="0">
              <a:solidFill>
                <a:srgbClr val="00206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sp>
        <p:nvSpPr>
          <p:cNvPr id="21" name="Google Shape;264;p32"/>
          <p:cNvSpPr txBox="1">
            <a:spLocks/>
          </p:cNvSpPr>
          <p:nvPr/>
        </p:nvSpPr>
        <p:spPr>
          <a:xfrm>
            <a:off x="2532265" y="316444"/>
            <a:ext cx="1895475" cy="407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11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Научная конференция</a:t>
            </a:r>
          </a:p>
          <a:p>
            <a:r>
              <a:rPr lang="ru-RU" sz="11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«Соседи по науке»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572000" y="316444"/>
            <a:ext cx="30618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Государственные</a:t>
            </a:r>
            <a:r>
              <a:rPr lang="ru-RU" sz="11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1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закупки инноваций в России: </a:t>
            </a:r>
          </a:p>
          <a:p>
            <a:pPr lvl="0"/>
            <a:r>
              <a:rPr lang="ru-RU" sz="11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эмпирический анализ открытых данных</a:t>
            </a:r>
            <a:endParaRPr lang="ru-RU" sz="1100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23" name="Google Shape;265;p32"/>
          <p:cNvSpPr txBox="1">
            <a:spLocks/>
          </p:cNvSpPr>
          <p:nvPr/>
        </p:nvSpPr>
        <p:spPr>
          <a:xfrm>
            <a:off x="942303" y="404599"/>
            <a:ext cx="1184369" cy="347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E2D69"/>
              </a:buClr>
              <a:buSzPts val="1100"/>
            </a:pPr>
            <a:r>
              <a:rPr lang="ru-RU" sz="11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НИУ ВШЭ – Пермь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3"/>
          <p:cNvSpPr txBox="1"/>
          <p:nvPr/>
        </p:nvSpPr>
        <p:spPr>
          <a:xfrm>
            <a:off x="7798125" y="371475"/>
            <a:ext cx="360000" cy="24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102D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12</a:t>
            </a:r>
            <a:endParaRPr sz="15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8" name="Google Shape;408;p43"/>
          <p:cNvSpPr/>
          <p:nvPr/>
        </p:nvSpPr>
        <p:spPr>
          <a:xfrm>
            <a:off x="8732901" y="348271"/>
            <a:ext cx="0" cy="440055"/>
          </a:xfrm>
          <a:custGeom>
            <a:avLst/>
            <a:gdLst/>
            <a:ahLst/>
            <a:cxnLst/>
            <a:rect l="l" t="t" r="r" b="b"/>
            <a:pathLst>
              <a:path w="120000" h="586740" extrusionOk="0">
                <a:moveTo>
                  <a:pt x="0" y="0"/>
                </a:moveTo>
                <a:lnTo>
                  <a:pt x="0" y="586260"/>
                </a:lnTo>
              </a:path>
            </a:pathLst>
          </a:custGeom>
          <a:noFill/>
          <a:ln w="12700" cap="flat" cmpd="sng">
            <a:solidFill>
              <a:srgbClr val="102D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09" name="Google Shape;409;p43"/>
          <p:cNvSpPr txBox="1"/>
          <p:nvPr/>
        </p:nvSpPr>
        <p:spPr>
          <a:xfrm>
            <a:off x="467873" y="877450"/>
            <a:ext cx="7925100" cy="994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Классификация закупок инновационной продукции</a:t>
            </a:r>
          </a:p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rgbClr val="00206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исследовании Ч. </a:t>
            </a:r>
            <a:r>
              <a:rPr lang="ru-RU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Эдквиста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и Д. </a:t>
            </a:r>
            <a:r>
              <a:rPr lang="ru-RU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Забала-Итуриагагоития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авторы выделяют следующие виды закупок инновационной продукции:</a:t>
            </a:r>
          </a:p>
        </p:txBody>
      </p:sp>
      <p:sp>
        <p:nvSpPr>
          <p:cNvPr id="410" name="Google Shape;410;p43"/>
          <p:cNvSpPr txBox="1"/>
          <p:nvPr/>
        </p:nvSpPr>
        <p:spPr>
          <a:xfrm>
            <a:off x="838200" y="2000523"/>
            <a:ext cx="3540300" cy="765900"/>
          </a:xfrm>
          <a:prstGeom prst="rect">
            <a:avLst/>
          </a:prstGeom>
          <a:noFill/>
          <a:ln w="12700" cap="flat" cmpd="sng">
            <a:solidFill>
              <a:srgbClr val="0F2C6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24750" rIns="0" bIns="0" anchor="t" anchorCtr="0">
            <a:spAutoFit/>
          </a:bodyPr>
          <a:lstStyle/>
          <a:p>
            <a:pPr marL="203200" marR="203200" lvl="0" indent="0" algn="ctr" rtl="0">
              <a:lnSpc>
                <a:spcPct val="100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Direct PPI (</a:t>
            </a:r>
            <a:r>
              <a:rPr lang="ru" sz="1200" b="1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Прямые государственные закупки) –  </a:t>
            </a:r>
            <a:r>
              <a:rPr lang="ru" sz="1200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предполагают, что закупающая организация  является конечным потребителем, т.е. создает  спрос на инновацию.</a:t>
            </a:r>
            <a:endParaRPr sz="1200" dirty="0">
              <a:solidFill>
                <a:srgbClr val="00206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sp>
        <p:nvSpPr>
          <p:cNvPr id="411" name="Google Shape;411;p43"/>
          <p:cNvSpPr txBox="1"/>
          <p:nvPr/>
        </p:nvSpPr>
        <p:spPr>
          <a:xfrm>
            <a:off x="4572000" y="1990973"/>
            <a:ext cx="4071600" cy="765900"/>
          </a:xfrm>
          <a:prstGeom prst="rect">
            <a:avLst/>
          </a:prstGeom>
          <a:noFill/>
          <a:ln w="12700" cap="flat" cmpd="sng">
            <a:solidFill>
              <a:srgbClr val="0F2C6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22375" rIns="0" bIns="0" anchor="t" anchorCtr="0">
            <a:spAutoFit/>
          </a:bodyPr>
          <a:lstStyle/>
          <a:p>
            <a:pPr marL="88900" marR="88900" lvl="0" indent="0" algn="ctr" rtl="0">
              <a:lnSpc>
                <a:spcPct val="1008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Catalytic PPI (</a:t>
            </a:r>
            <a:r>
              <a:rPr lang="ru" sz="1200" b="1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Катализирующие государственные закупки) –  </a:t>
            </a:r>
            <a:r>
              <a:rPr lang="ru" sz="120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создают условия, когда закупающая организация  становится «катализатором» инновации, не являясь при  этом конечным потребителем.</a:t>
            </a:r>
            <a:endParaRPr sz="1200">
              <a:solidFill>
                <a:srgbClr val="00206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sp>
        <p:nvSpPr>
          <p:cNvPr id="412" name="Google Shape;412;p43"/>
          <p:cNvSpPr txBox="1"/>
          <p:nvPr/>
        </p:nvSpPr>
        <p:spPr>
          <a:xfrm>
            <a:off x="827707" y="3198968"/>
            <a:ext cx="2462747" cy="1041614"/>
          </a:xfrm>
          <a:prstGeom prst="rect">
            <a:avLst/>
          </a:prstGeom>
          <a:noFill/>
          <a:ln w="12700" cap="flat" cmpd="sng">
            <a:solidFill>
              <a:srgbClr val="0F2C6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25700" rIns="0" bIns="0" anchor="t" anchorCtr="0">
            <a:spAutoFit/>
          </a:bodyPr>
          <a:lstStyle/>
          <a:p>
            <a:pPr marL="127000" marR="1143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Pre-commercial procurement  </a:t>
            </a:r>
            <a:r>
              <a:rPr lang="ru" sz="1100" b="1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(закупки докоммерческой стадии) </a:t>
            </a:r>
            <a:r>
              <a:rPr lang="ru" sz="1100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–  исследования и инновационные  решения приобретаются до того,  когда они могут быть  коммерциализированы.</a:t>
            </a:r>
            <a:endParaRPr sz="1100" dirty="0">
              <a:solidFill>
                <a:srgbClr val="00206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sp>
        <p:nvSpPr>
          <p:cNvPr id="413" name="Google Shape;413;p43"/>
          <p:cNvSpPr txBox="1"/>
          <p:nvPr/>
        </p:nvSpPr>
        <p:spPr>
          <a:xfrm>
            <a:off x="3456709" y="3194679"/>
            <a:ext cx="2847108" cy="1119915"/>
          </a:xfrm>
          <a:prstGeom prst="rect">
            <a:avLst/>
          </a:prstGeom>
          <a:noFill/>
          <a:ln w="12700" cap="flat" cmpd="sng">
            <a:solidFill>
              <a:srgbClr val="0F2C6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21900" rIns="0" bIns="0" anchor="t" anchorCtr="0">
            <a:spAutoFit/>
          </a:bodyPr>
          <a:lstStyle/>
          <a:p>
            <a:pPr marL="88900" marR="76200" lvl="0" indent="0" algn="ctr" rtl="0">
              <a:lnSpc>
                <a:spcPct val="1014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Adaptive procurement </a:t>
            </a:r>
            <a:r>
              <a:rPr lang="ru" sz="1100" b="1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(Адаптивные закупки) </a:t>
            </a:r>
            <a:r>
              <a:rPr lang="ru" sz="1100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–  это закупки товаров, работ или услуг,</a:t>
            </a:r>
            <a:endParaRPr sz="1100" dirty="0">
              <a:solidFill>
                <a:srgbClr val="00206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254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которые являются</a:t>
            </a:r>
            <a:endParaRPr sz="1100" dirty="0">
              <a:solidFill>
                <a:srgbClr val="00206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279400" marR="266700" lvl="0" indent="0" algn="ctr" rtl="0">
              <a:lnSpc>
                <a:spcPct val="112857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rPr lang="ru" sz="1100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новыми и инновационными только для  определенной страны или региона.</a:t>
            </a:r>
            <a:endParaRPr sz="1100" dirty="0">
              <a:solidFill>
                <a:srgbClr val="00206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sp>
        <p:nvSpPr>
          <p:cNvPr id="414" name="Google Shape;414;p43"/>
          <p:cNvSpPr txBox="1"/>
          <p:nvPr/>
        </p:nvSpPr>
        <p:spPr>
          <a:xfrm>
            <a:off x="6470072" y="3194679"/>
            <a:ext cx="2274327" cy="1042119"/>
          </a:xfrm>
          <a:prstGeom prst="rect">
            <a:avLst/>
          </a:prstGeom>
          <a:noFill/>
          <a:ln w="12700" cap="flat" cmpd="sng">
            <a:solidFill>
              <a:srgbClr val="0F2C6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26200" rIns="0" bIns="0" anchor="t" anchorCtr="0">
            <a:spAutoFit/>
          </a:bodyPr>
          <a:lstStyle/>
          <a:p>
            <a:pPr marL="190500" marR="177800" lvl="0" indent="0" algn="ctr" rtl="0">
              <a:lnSpc>
                <a:spcPct val="99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R&amp;D procurement </a:t>
            </a:r>
            <a:r>
              <a:rPr lang="ru" sz="1100" b="1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(Закупки развития)  </a:t>
            </a:r>
            <a:r>
              <a:rPr lang="ru" sz="1100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предполагают, что результатом  закупочного процесса является  создание принципиально новых  товаров, работ, услуг.</a:t>
            </a:r>
            <a:endParaRPr sz="1100" dirty="0">
              <a:solidFill>
                <a:srgbClr val="00206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sp>
        <p:nvSpPr>
          <p:cNvPr id="415" name="Google Shape;415;p43"/>
          <p:cNvSpPr txBox="1"/>
          <p:nvPr/>
        </p:nvSpPr>
        <p:spPr>
          <a:xfrm>
            <a:off x="1011576" y="4701922"/>
            <a:ext cx="7934566" cy="1481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Lucida Sans"/>
              </a:rPr>
              <a:t>Источник</a:t>
            </a:r>
            <a:r>
              <a:rPr lang="ru" sz="9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: </a:t>
            </a:r>
            <a:r>
              <a:rPr lang="ru" sz="9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Edquist, Charles &amp; Zabala-Iturriagagoitia, Jon Mikel. (2012). Public Procurement for Innovation as mission-oriented innovation policy. Research Policy. 41.</a:t>
            </a:r>
            <a:endParaRPr sz="900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6" name="Google Shape;264;p32"/>
          <p:cNvSpPr txBox="1">
            <a:spLocks/>
          </p:cNvSpPr>
          <p:nvPr/>
        </p:nvSpPr>
        <p:spPr>
          <a:xfrm>
            <a:off x="2532265" y="316444"/>
            <a:ext cx="1895475" cy="407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110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Научная конференция</a:t>
            </a:r>
          </a:p>
          <a:p>
            <a:r>
              <a:rPr lang="ru-RU" sz="110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«Соседи по науке»</a:t>
            </a:r>
            <a:endParaRPr lang="ru-RU" sz="1100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572000" y="316444"/>
            <a:ext cx="30618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Государственные</a:t>
            </a:r>
            <a:r>
              <a:rPr lang="ru-RU" sz="11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1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закупки инноваций в России: </a:t>
            </a:r>
          </a:p>
          <a:p>
            <a:pPr lvl="0"/>
            <a:r>
              <a:rPr lang="ru-RU" sz="11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эмпирический анализ открытых данных</a:t>
            </a:r>
            <a:endParaRPr lang="ru-RU" sz="1100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18" name="Google Shape;265;p32"/>
          <p:cNvSpPr txBox="1">
            <a:spLocks/>
          </p:cNvSpPr>
          <p:nvPr/>
        </p:nvSpPr>
        <p:spPr>
          <a:xfrm>
            <a:off x="942303" y="404599"/>
            <a:ext cx="1184369" cy="347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E2D69"/>
              </a:buClr>
              <a:buSzPts val="1100"/>
            </a:pPr>
            <a:r>
              <a:rPr lang="ru-RU" sz="11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НИУ ВШЭ – Пермь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44"/>
          <p:cNvSpPr txBox="1"/>
          <p:nvPr/>
        </p:nvSpPr>
        <p:spPr>
          <a:xfrm>
            <a:off x="7798125" y="371475"/>
            <a:ext cx="227171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102D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</a:t>
            </a:r>
            <a:endParaRPr sz="15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3" name="Google Shape;423;p44"/>
          <p:cNvSpPr/>
          <p:nvPr/>
        </p:nvSpPr>
        <p:spPr>
          <a:xfrm>
            <a:off x="8732901" y="348271"/>
            <a:ext cx="0" cy="440055"/>
          </a:xfrm>
          <a:custGeom>
            <a:avLst/>
            <a:gdLst/>
            <a:ahLst/>
            <a:cxnLst/>
            <a:rect l="l" t="t" r="r" b="b"/>
            <a:pathLst>
              <a:path w="120000" h="586740" extrusionOk="0">
                <a:moveTo>
                  <a:pt x="0" y="0"/>
                </a:moveTo>
                <a:lnTo>
                  <a:pt x="0" y="586260"/>
                </a:lnTo>
              </a:path>
            </a:pathLst>
          </a:custGeom>
          <a:noFill/>
          <a:ln w="12700" cap="flat" cmpd="sng">
            <a:solidFill>
              <a:srgbClr val="102D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24" name="Google Shape;424;p44"/>
          <p:cNvSpPr txBox="1"/>
          <p:nvPr/>
        </p:nvSpPr>
        <p:spPr>
          <a:xfrm>
            <a:off x="438996" y="843909"/>
            <a:ext cx="5733204" cy="2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>
                <a:solidFill>
                  <a:srgbClr val="0F2C68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Возможности и ограничения при закупках инноваций</a:t>
            </a:r>
            <a:endParaRPr sz="1800" dirty="0"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graphicFrame>
        <p:nvGraphicFramePr>
          <p:cNvPr id="428" name="Google Shape;428;p44"/>
          <p:cNvGraphicFramePr/>
          <p:nvPr>
            <p:extLst>
              <p:ext uri="{D42A27DB-BD31-4B8C-83A1-F6EECF244321}">
                <p14:modId xmlns:p14="http://schemas.microsoft.com/office/powerpoint/2010/main" val="2293250824"/>
              </p:ext>
            </p:extLst>
          </p:nvPr>
        </p:nvGraphicFramePr>
        <p:xfrm>
          <a:off x="960756" y="1343152"/>
          <a:ext cx="7222475" cy="3338990"/>
        </p:xfrm>
        <a:graphic>
          <a:graphicData uri="http://schemas.openxmlformats.org/drawingml/2006/table">
            <a:tbl>
              <a:tblPr firstRow="1" bandRow="1">
                <a:noFill/>
                <a:tableStyleId>{B26D8FE5-122E-4994-BCBC-4E6E48BC4316}</a:tableStyleId>
              </a:tblPr>
              <a:tblGrid>
                <a:gridCol w="331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066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b="1" u="none" strike="noStrike" cap="none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Возможности</a:t>
                      </a:r>
                      <a:endParaRPr sz="1100" u="none" strike="noStrike" cap="non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</a:txBody>
                  <a:tcPr marL="0" marR="0" marT="117650" marB="0" anchor="ctr">
                    <a:lnL w="19050" cap="flat" cmpd="sng">
                      <a:solidFill>
                        <a:srgbClr val="0F2C6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F2C6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F2C6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F2C6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b="1" u="none" strike="noStrike" cap="none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Ограничения</a:t>
                      </a:r>
                      <a:endParaRPr sz="1100" u="none" strike="noStrike" cap="none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</a:txBody>
                  <a:tcPr marL="0" marR="0" marT="117650" marB="0">
                    <a:lnL w="19050" cap="flat" cmpd="sng">
                      <a:solidFill>
                        <a:srgbClr val="0F2C6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F2C6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F2C6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F2C6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3075">
                <a:tc>
                  <a:txBody>
                    <a:bodyPr/>
                    <a:lstStyle/>
                    <a:p>
                      <a:pPr marL="63500" marR="76200" lvl="0" indent="0" algn="l" rtl="0">
                        <a:lnSpc>
                          <a:spcPct val="10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u="none" strike="noStrike" cap="none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Информирование о потребности в инновационной  продукции путем публикации планов закупок  инновационной продукции.</a:t>
                      </a:r>
                      <a:endParaRPr sz="1100" u="none" strike="noStrike" cap="non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</a:txBody>
                  <a:tcPr marL="0" marR="0" marT="30500" marB="0">
                    <a:lnL w="19050" cap="flat" cmpd="sng">
                      <a:solidFill>
                        <a:srgbClr val="0F2C6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F2C6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F2C6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F2C6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139700" lvl="0" indent="0" algn="l" rtl="0">
                        <a:lnSpc>
                          <a:spcPct val="10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u="none" strike="noStrike" cap="none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Формирование планов закупок инновационной  продукции обязательно для ограниченного перечня  заказчиков.</a:t>
                      </a:r>
                      <a:endParaRPr sz="1100" u="none" strike="noStrike" cap="none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</a:txBody>
                  <a:tcPr marL="0" marR="0" marT="30500" marB="0">
                    <a:lnL w="19050" cap="flat" cmpd="sng">
                      <a:solidFill>
                        <a:srgbClr val="0F2C6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F2C6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F2C6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F2C6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9350">
                <a:tc>
                  <a:txBody>
                    <a:bodyPr/>
                    <a:lstStyle/>
                    <a:p>
                      <a:pPr marL="63500" marR="203200" lvl="0" indent="0" algn="l" rtl="0">
                        <a:lnSpc>
                          <a:spcPct val="10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u="none" strike="noStrike" cap="none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Возвращение способов закупки: конкурс с  ограниченным участием и двухэтапный конкурс.</a:t>
                      </a:r>
                      <a:endParaRPr sz="1100" u="none" strike="noStrike" cap="non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</a:txBody>
                  <a:tcPr marL="0" marR="0" marT="110500" marB="0">
                    <a:lnL w="19050" cap="flat" cmpd="sng">
                      <a:solidFill>
                        <a:srgbClr val="0F2C6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F2C6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F2C6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F2C6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495300" lvl="0" indent="0" algn="l" rtl="0">
                        <a:lnSpc>
                          <a:spcPct val="10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u="none" strike="noStrike" cap="none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Законодательство ограничивает возможности  заказчика по выбору способа закупки.</a:t>
                      </a:r>
                      <a:endParaRPr sz="1100" u="none" strike="noStrike" cap="non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  <a:p>
                      <a:pPr marL="6350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u="none" strike="noStrike" cap="none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Конкурс – одна из самых трудоемких процедур.</a:t>
                      </a:r>
                      <a:endParaRPr sz="1100" u="none" strike="noStrike" cap="non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</a:txBody>
                  <a:tcPr marL="0" marR="0" marT="30500" marB="0">
                    <a:lnL w="19050" cap="flat" cmpd="sng">
                      <a:solidFill>
                        <a:srgbClr val="0F2C6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F2C6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F2C6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F2C6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5300">
                <a:tc>
                  <a:txBody>
                    <a:bodyPr/>
                    <a:lstStyle/>
                    <a:p>
                      <a:pPr marL="63500" marR="127000" lvl="0" indent="0" algn="l" rtl="0">
                        <a:lnSpc>
                          <a:spcPct val="10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u="none" strike="noStrike" cap="none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Включение в технические спецификации  требований к материалам, технологиям, упаковке  с учетом инновационных характеристик.</a:t>
                      </a:r>
                      <a:endParaRPr sz="1100" u="none" strike="noStrike" cap="none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  <a:p>
                      <a:pPr marL="63500" marR="431800" lvl="0" indent="0" algn="l" rtl="0">
                        <a:lnSpc>
                          <a:spcPct val="112857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u="none" strike="noStrike" cap="none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Возможности импортозамещения. Создание  единого реестра инноваций.</a:t>
                      </a:r>
                      <a:endParaRPr sz="1100" u="none" strike="noStrike" cap="none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</a:txBody>
                  <a:tcPr marL="0" marR="0" marT="23825" marB="0">
                    <a:lnL w="19050" cap="flat" cmpd="sng">
                      <a:solidFill>
                        <a:srgbClr val="0F2C6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F2C6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F2C6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F2C6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139700" lvl="0" indent="0" algn="l" rtl="0">
                        <a:lnSpc>
                          <a:spcPct val="10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u="none" strike="noStrike" cap="none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Требования к характеристикам закупаемой  продукции могут противоречить законодательству о  защите конкуренции. Недостаток специальных  знаний у сотрудников закупающих организаций.</a:t>
                      </a:r>
                      <a:endParaRPr sz="1100" u="none" strike="noStrike" cap="non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</a:txBody>
                  <a:tcPr marL="0" marR="0" marT="103825" marB="0">
                    <a:lnL w="19050" cap="flat" cmpd="sng">
                      <a:solidFill>
                        <a:srgbClr val="0F2C6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F2C6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F2C6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F2C6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45975">
                <a:tc>
                  <a:txBody>
                    <a:bodyPr/>
                    <a:lstStyle/>
                    <a:p>
                      <a:pPr marL="63500" marR="635000" lvl="0" indent="0" algn="l" rtl="0">
                        <a:lnSpc>
                          <a:spcPct val="10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u="none" strike="noStrike" cap="none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Использование при оценке критериев,  позволяющих учитывать инновационные  характеристики продукции.</a:t>
                      </a:r>
                      <a:endParaRPr sz="1100" u="none" strike="noStrike" cap="none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  <a:p>
                      <a:pPr marL="63500" marR="304800" lvl="0" indent="0" algn="l" rtl="0">
                        <a:lnSpc>
                          <a:spcPct val="112857"/>
                        </a:lnSpc>
                        <a:spcBef>
                          <a:spcPts val="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u="none" strike="noStrike" cap="none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Применение критерия «стоимость жизненного  цикла».</a:t>
                      </a:r>
                      <a:endParaRPr sz="1100" u="none" strike="noStrike" cap="none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</a:txBody>
                  <a:tcPr marL="0" marR="0" marT="24275" marB="0">
                    <a:lnL w="19050" cap="flat" cmpd="sng">
                      <a:solidFill>
                        <a:srgbClr val="0F2C6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F2C6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F2C6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F2C6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63500" marR="622300" lvl="0" indent="0" algn="l" rtl="0">
                        <a:lnSpc>
                          <a:spcPct val="10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u="none" strike="noStrike" cap="none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Законодательное ограничение применения  нестоимостных критериев.</a:t>
                      </a:r>
                      <a:endParaRPr sz="1100" u="none" strike="noStrike" cap="non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  <a:p>
                      <a:pPr marL="63500" marR="342900" lvl="0" indent="0" algn="l" rtl="0">
                        <a:lnSpc>
                          <a:spcPct val="1014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100" u="none" strike="noStrike" cap="none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Ограниченный перечень случаев использования  критерия «стоимость жизненного цикла».</a:t>
                      </a:r>
                      <a:endParaRPr sz="1100" u="none" strike="noStrike" cap="none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</a:txBody>
                  <a:tcPr marL="0" marR="0" marT="104300" marB="0">
                    <a:lnL w="19050" cap="flat" cmpd="sng">
                      <a:solidFill>
                        <a:srgbClr val="0F2C68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F2C68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F2C68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F2C68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429" name="Google Shape;429;p44"/>
          <p:cNvSpPr txBox="1"/>
          <p:nvPr/>
        </p:nvSpPr>
        <p:spPr>
          <a:xfrm>
            <a:off x="511495" y="4805351"/>
            <a:ext cx="8121000" cy="14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Источник: Сироткина Н.Г. Реализация инновационного потенциала государственных закупок в России. Управленческие науки / Management Sciences. 2017;7(3):59-67.</a:t>
            </a:r>
            <a:endParaRPr sz="900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5" name="Google Shape;264;p32"/>
          <p:cNvSpPr txBox="1">
            <a:spLocks/>
          </p:cNvSpPr>
          <p:nvPr/>
        </p:nvSpPr>
        <p:spPr>
          <a:xfrm>
            <a:off x="2532265" y="316444"/>
            <a:ext cx="1895475" cy="407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110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Научная конференция</a:t>
            </a:r>
          </a:p>
          <a:p>
            <a:r>
              <a:rPr lang="ru-RU" sz="110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«Соседи по науке»</a:t>
            </a:r>
            <a:endParaRPr lang="ru-RU" sz="1100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572000" y="316444"/>
            <a:ext cx="30618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Государственные</a:t>
            </a:r>
            <a:r>
              <a:rPr lang="ru-RU" sz="11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1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закупки инноваций в России: </a:t>
            </a:r>
          </a:p>
          <a:p>
            <a:pPr lvl="0"/>
            <a:r>
              <a:rPr lang="ru-RU" sz="11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эмпирический анализ открытых данных</a:t>
            </a:r>
            <a:endParaRPr lang="ru-RU" sz="1100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17" name="Google Shape;265;p32"/>
          <p:cNvSpPr txBox="1">
            <a:spLocks/>
          </p:cNvSpPr>
          <p:nvPr/>
        </p:nvSpPr>
        <p:spPr>
          <a:xfrm>
            <a:off x="942303" y="404599"/>
            <a:ext cx="1184369" cy="347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E2D69"/>
              </a:buClr>
              <a:buSzPts val="1100"/>
            </a:pPr>
            <a:r>
              <a:rPr lang="ru-RU" sz="11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НИУ ВШЭ – Пермь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p44"/>
          <p:cNvSpPr txBox="1"/>
          <p:nvPr/>
        </p:nvSpPr>
        <p:spPr>
          <a:xfrm>
            <a:off x="7798125" y="371475"/>
            <a:ext cx="227171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102D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10</a:t>
            </a:r>
            <a:endParaRPr sz="15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23" name="Google Shape;423;p44"/>
          <p:cNvSpPr/>
          <p:nvPr/>
        </p:nvSpPr>
        <p:spPr>
          <a:xfrm>
            <a:off x="8732901" y="348271"/>
            <a:ext cx="0" cy="440055"/>
          </a:xfrm>
          <a:custGeom>
            <a:avLst/>
            <a:gdLst/>
            <a:ahLst/>
            <a:cxnLst/>
            <a:rect l="l" t="t" r="r" b="b"/>
            <a:pathLst>
              <a:path w="120000" h="586740" extrusionOk="0">
                <a:moveTo>
                  <a:pt x="0" y="0"/>
                </a:moveTo>
                <a:lnTo>
                  <a:pt x="0" y="586260"/>
                </a:lnTo>
              </a:path>
            </a:pathLst>
          </a:custGeom>
          <a:noFill/>
          <a:ln w="12700" cap="flat" cmpd="sng">
            <a:solidFill>
              <a:srgbClr val="102D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424" name="Google Shape;424;p44"/>
          <p:cNvSpPr txBox="1"/>
          <p:nvPr/>
        </p:nvSpPr>
        <p:spPr>
          <a:xfrm>
            <a:off x="457849" y="950287"/>
            <a:ext cx="5733204" cy="28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>
                <a:solidFill>
                  <a:srgbClr val="0F2C68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Этапы исследования и данные</a:t>
            </a:r>
            <a:endParaRPr sz="1800" dirty="0"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57849" y="1490927"/>
            <a:ext cx="8547606" cy="31239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Выборка закупочных процедур сформирована за 6 лет (2018 – 2023 гг.):</a:t>
            </a:r>
          </a:p>
          <a:p>
            <a:endParaRPr lang="ru-RU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>
              <a:spcAft>
                <a:spcPts val="600"/>
              </a:spcAft>
            </a:pP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сбор данных 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 закупкам готовой инновационной продукции, присутствующей на рынке (поиск по реестрам такой продукции по всем субъектам РФ) </a:t>
            </a:r>
          </a:p>
          <a:p>
            <a:pPr>
              <a:spcAft>
                <a:spcPts val="600"/>
              </a:spcAft>
            </a:pP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анализ планов закупок 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заказчиков, которых законодательство обязывает закупать инновационную продукцию, с целью проверить, какую продукцию сами заказчики относят к инновационной и как их решения соотносятся с реестрами, утвержденными на региональном уровне</a:t>
            </a:r>
          </a:p>
          <a:p>
            <a:pPr>
              <a:spcAft>
                <a:spcPts val="600"/>
              </a:spcAft>
            </a:pP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изучение динамики закупок НИОКР 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России, с целью сравнить эти закупки и тенденции, найденные в ходе их анализа, с особенностями закупок готовой инновационной продукции. </a:t>
            </a:r>
          </a:p>
          <a:p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 анализируемый период 2018-2023 гг. в РФ заказчики разместили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99 842 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закупок готовой инновационной продукции по 44-ФЗ и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28 742 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таких закупок по 223-ФЗ с предметом закупок из реестра инновационной продукции г. Москва. Всего закупок НИОКР –  </a:t>
            </a:r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48 040</a:t>
            </a: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из них 1 028 отмененных, и 47 012 завершенных.</a:t>
            </a:r>
          </a:p>
        </p:txBody>
      </p:sp>
      <p:sp>
        <p:nvSpPr>
          <p:cNvPr id="11" name="Google Shape;264;p32"/>
          <p:cNvSpPr txBox="1">
            <a:spLocks/>
          </p:cNvSpPr>
          <p:nvPr/>
        </p:nvSpPr>
        <p:spPr>
          <a:xfrm>
            <a:off x="2532265" y="316444"/>
            <a:ext cx="1895475" cy="407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110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Научная конференция</a:t>
            </a:r>
          </a:p>
          <a:p>
            <a:r>
              <a:rPr lang="ru-RU" sz="110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«Соседи по науке»</a:t>
            </a:r>
            <a:endParaRPr lang="ru-RU" sz="1100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316444"/>
            <a:ext cx="30618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Государственные</a:t>
            </a:r>
            <a:r>
              <a:rPr lang="ru-RU" sz="11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1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закупки инноваций в России: </a:t>
            </a:r>
          </a:p>
          <a:p>
            <a:pPr lvl="0"/>
            <a:r>
              <a:rPr lang="ru-RU" sz="11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эмпирический анализ открытых данных</a:t>
            </a:r>
            <a:endParaRPr lang="ru-RU" sz="1100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16" name="Google Shape;265;p32"/>
          <p:cNvSpPr txBox="1">
            <a:spLocks/>
          </p:cNvSpPr>
          <p:nvPr/>
        </p:nvSpPr>
        <p:spPr>
          <a:xfrm>
            <a:off x="942303" y="404599"/>
            <a:ext cx="1184369" cy="347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E2D69"/>
              </a:buClr>
              <a:buSzPts val="1100"/>
            </a:pPr>
            <a:r>
              <a:rPr lang="ru-RU" sz="11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НИУ ВШЭ – Пермь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649565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7031" t="33999" r="2060" b="22261"/>
          <a:stretch/>
        </p:blipFill>
        <p:spPr>
          <a:xfrm>
            <a:off x="942303" y="1784707"/>
            <a:ext cx="7200000" cy="210857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68408" y="4053370"/>
            <a:ext cx="80054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Идентификатор закупок готовой инновационной продукции сформирован на основе реестра инновационной продукции г. Москва.</a:t>
            </a:r>
          </a:p>
        </p:txBody>
      </p:sp>
      <p:sp>
        <p:nvSpPr>
          <p:cNvPr id="15" name="Google Shape;424;p44"/>
          <p:cNvSpPr txBox="1"/>
          <p:nvPr/>
        </p:nvSpPr>
        <p:spPr>
          <a:xfrm>
            <a:off x="438995" y="977072"/>
            <a:ext cx="7818313" cy="286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>
                <a:solidFill>
                  <a:srgbClr val="0F2C68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Закупки готовой инновационной продукции в динамике (2018-2023гг.)</a:t>
            </a:r>
            <a:endParaRPr sz="1800" dirty="0"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sp>
        <p:nvSpPr>
          <p:cNvPr id="16" name="Google Shape;264;p32"/>
          <p:cNvSpPr txBox="1">
            <a:spLocks noGrp="1"/>
          </p:cNvSpPr>
          <p:nvPr>
            <p:ph type="body" idx="2"/>
          </p:nvPr>
        </p:nvSpPr>
        <p:spPr>
          <a:xfrm>
            <a:off x="2532265" y="316444"/>
            <a:ext cx="1895475" cy="407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indent="0">
              <a:buClr>
                <a:srgbClr val="000000"/>
              </a:buClr>
            </a:pPr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Научная конференция</a:t>
            </a:r>
          </a:p>
          <a:p>
            <a:pPr marL="0" indent="0">
              <a:buClr>
                <a:srgbClr val="000000"/>
              </a:buClr>
            </a:pPr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«Соседи по науке»</a:t>
            </a:r>
            <a:endParaRPr sz="11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572000" y="316444"/>
            <a:ext cx="30618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Государственные</a:t>
            </a:r>
            <a:r>
              <a:rPr lang="ru-RU" sz="11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закупки инноваций в России: </a:t>
            </a:r>
          </a:p>
          <a:p>
            <a:pPr lvl="0"/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эмпирический анализ открытых данных</a:t>
            </a:r>
            <a:endParaRPr lang="ru-RU" sz="11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18" name="Google Shape;265;p32"/>
          <p:cNvSpPr txBox="1">
            <a:spLocks noGrp="1"/>
          </p:cNvSpPr>
          <p:nvPr>
            <p:ph type="body" idx="3"/>
          </p:nvPr>
        </p:nvSpPr>
        <p:spPr>
          <a:xfrm>
            <a:off x="942303" y="404599"/>
            <a:ext cx="1184369" cy="347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100"/>
              <a:buFont typeface="Arial"/>
              <a:buNone/>
            </a:pPr>
            <a:r>
              <a:rPr lang="ru" sz="1100" dirty="0">
                <a:latin typeface="Calibri"/>
                <a:ea typeface="Calibri"/>
                <a:cs typeface="Calibri"/>
                <a:sym typeface="Calibri"/>
              </a:rPr>
              <a:t>НИУ ВШЭ – Пермь</a:t>
            </a:r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424;p44"/>
          <p:cNvSpPr txBox="1"/>
          <p:nvPr/>
        </p:nvSpPr>
        <p:spPr>
          <a:xfrm>
            <a:off x="409997" y="867854"/>
            <a:ext cx="8325294" cy="286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12700" lvl="0"/>
            <a:r>
              <a:rPr lang="ru-RU" sz="1800" dirty="0">
                <a:solidFill>
                  <a:srgbClr val="0F2C68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Закупки готовой инновационной продукции по способу определения поставщика</a:t>
            </a:r>
            <a:endParaRPr lang="ru" sz="1800" dirty="0">
              <a:solidFill>
                <a:srgbClr val="0F2C68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5413" t="26337" r="22692" b="4665"/>
          <a:stretch/>
        </p:blipFill>
        <p:spPr>
          <a:xfrm>
            <a:off x="1787236" y="1154471"/>
            <a:ext cx="5209621" cy="3752122"/>
          </a:xfrm>
          <a:prstGeom prst="rect">
            <a:avLst/>
          </a:prstGeom>
        </p:spPr>
      </p:pic>
      <p:sp>
        <p:nvSpPr>
          <p:cNvPr id="15" name="Google Shape;264;p32"/>
          <p:cNvSpPr txBox="1">
            <a:spLocks noGrp="1"/>
          </p:cNvSpPr>
          <p:nvPr>
            <p:ph type="body" idx="2"/>
          </p:nvPr>
        </p:nvSpPr>
        <p:spPr>
          <a:xfrm>
            <a:off x="2532265" y="316444"/>
            <a:ext cx="1895475" cy="407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indent="0">
              <a:buClr>
                <a:srgbClr val="000000"/>
              </a:buClr>
            </a:pPr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Научная конференция</a:t>
            </a:r>
          </a:p>
          <a:p>
            <a:pPr marL="0" indent="0">
              <a:buClr>
                <a:srgbClr val="000000"/>
              </a:buClr>
            </a:pPr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«Соседи по науке»</a:t>
            </a:r>
            <a:endParaRPr sz="11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572000" y="316444"/>
            <a:ext cx="30618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Государственные</a:t>
            </a:r>
            <a:r>
              <a:rPr lang="ru-RU" sz="11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закупки инноваций в России: </a:t>
            </a:r>
          </a:p>
          <a:p>
            <a:pPr lvl="0"/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эмпирический анализ открытых данных</a:t>
            </a:r>
            <a:endParaRPr lang="ru-RU" sz="11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17" name="Google Shape;265;p32"/>
          <p:cNvSpPr txBox="1">
            <a:spLocks noGrp="1"/>
          </p:cNvSpPr>
          <p:nvPr>
            <p:ph type="body" idx="3"/>
          </p:nvPr>
        </p:nvSpPr>
        <p:spPr>
          <a:xfrm>
            <a:off x="942303" y="404599"/>
            <a:ext cx="1184369" cy="347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100"/>
              <a:buFont typeface="Arial"/>
              <a:buNone/>
            </a:pPr>
            <a:r>
              <a:rPr lang="ru" sz="1100" dirty="0">
                <a:latin typeface="Calibri"/>
                <a:ea typeface="Calibri"/>
                <a:cs typeface="Calibri"/>
                <a:sym typeface="Calibri"/>
              </a:rPr>
              <a:t>НИУ ВШЭ – Пермь</a:t>
            </a:r>
            <a:endParaRPr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6339" t="33217" r="11187" b="18140"/>
          <a:stretch/>
        </p:blipFill>
        <p:spPr>
          <a:xfrm>
            <a:off x="1313930" y="1511132"/>
            <a:ext cx="6227619" cy="2626735"/>
          </a:xfrm>
          <a:prstGeom prst="rect">
            <a:avLst/>
          </a:prstGeom>
        </p:spPr>
      </p:pic>
      <p:sp>
        <p:nvSpPr>
          <p:cNvPr id="13" name="Google Shape;424;p44"/>
          <p:cNvSpPr txBox="1"/>
          <p:nvPr/>
        </p:nvSpPr>
        <p:spPr>
          <a:xfrm>
            <a:off x="409997" y="955455"/>
            <a:ext cx="7818313" cy="286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>
                <a:solidFill>
                  <a:srgbClr val="0F2C68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Предмет закупок готовой инновационной продукции</a:t>
            </a:r>
            <a:endParaRPr sz="1800" dirty="0"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sp>
        <p:nvSpPr>
          <p:cNvPr id="7" name="Google Shape;264;p32"/>
          <p:cNvSpPr txBox="1">
            <a:spLocks noGrp="1"/>
          </p:cNvSpPr>
          <p:nvPr>
            <p:ph type="body" idx="2"/>
          </p:nvPr>
        </p:nvSpPr>
        <p:spPr>
          <a:xfrm>
            <a:off x="2532265" y="316444"/>
            <a:ext cx="1895475" cy="407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indent="0">
              <a:buClr>
                <a:srgbClr val="000000"/>
              </a:buClr>
            </a:pPr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Научная конференция</a:t>
            </a:r>
          </a:p>
          <a:p>
            <a:pPr marL="0" indent="0">
              <a:buClr>
                <a:srgbClr val="000000"/>
              </a:buClr>
            </a:pPr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«Соседи по науке»</a:t>
            </a:r>
            <a:endParaRPr sz="11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316444"/>
            <a:ext cx="30618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Государственные</a:t>
            </a:r>
            <a:r>
              <a:rPr lang="ru-RU" sz="11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закупки инноваций в России: </a:t>
            </a:r>
          </a:p>
          <a:p>
            <a:pPr lvl="0"/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эмпирический анализ открытых данных</a:t>
            </a:r>
            <a:endParaRPr lang="ru-RU" sz="11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12" name="Google Shape;265;p32"/>
          <p:cNvSpPr txBox="1">
            <a:spLocks noGrp="1"/>
          </p:cNvSpPr>
          <p:nvPr>
            <p:ph type="body" idx="3"/>
          </p:nvPr>
        </p:nvSpPr>
        <p:spPr>
          <a:xfrm>
            <a:off x="942303" y="404599"/>
            <a:ext cx="1184369" cy="347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100"/>
              <a:buFont typeface="Arial"/>
              <a:buNone/>
            </a:pPr>
            <a:r>
              <a:rPr lang="ru" sz="1100" dirty="0">
                <a:latin typeface="Calibri"/>
                <a:ea typeface="Calibri"/>
                <a:cs typeface="Calibri"/>
                <a:sym typeface="Calibri"/>
              </a:rPr>
              <a:t>НИУ ВШЭ – Пермь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78897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33"/>
          <p:cNvSpPr txBox="1">
            <a:spLocks noGrp="1"/>
          </p:cNvSpPr>
          <p:nvPr>
            <p:ph type="title"/>
          </p:nvPr>
        </p:nvSpPr>
        <p:spPr>
          <a:xfrm>
            <a:off x="637830" y="1104220"/>
            <a:ext cx="3934170" cy="582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ru" dirty="0">
                <a:latin typeface="Calibri"/>
                <a:ea typeface="Calibri"/>
                <a:cs typeface="Calibri"/>
                <a:sym typeface="Calibri"/>
              </a:rPr>
              <a:t>Актуальность исследования</a:t>
            </a:r>
            <a:endParaRPr dirty="0"/>
          </a:p>
        </p:txBody>
      </p:sp>
      <p:sp>
        <p:nvSpPr>
          <p:cNvPr id="276" name="Google Shape;276;p33"/>
          <p:cNvSpPr txBox="1"/>
          <p:nvPr/>
        </p:nvSpPr>
        <p:spPr>
          <a:xfrm>
            <a:off x="798760" y="1987968"/>
            <a:ext cx="7694075" cy="1846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254000" lvl="0" indent="-247650" algn="just">
              <a:lnSpc>
                <a:spcPct val="110000"/>
              </a:lnSpc>
              <a:buClr>
                <a:srgbClr val="071534"/>
              </a:buClr>
              <a:buSzPts val="1500"/>
              <a:buChar char="•"/>
            </a:pPr>
            <a:r>
              <a:rPr lang="ru" sz="15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приоритет государства – стимулирование инноваций и достижение технологического суверенитета – является стратегической целью государственной политики на ближайшие 6 лет [Стратегия НТР, Послание Президента Федеральному собранию, 2024];</a:t>
            </a:r>
            <a:endParaRPr sz="15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54000" marR="0" lvl="0" indent="-247650" algn="just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rgbClr val="071534"/>
              </a:buClr>
              <a:buSzPts val="1500"/>
              <a:buChar char="•"/>
            </a:pPr>
            <a:r>
              <a:rPr lang="ru" sz="15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объект исследования – система государственных закупок – играет важную роль в реализации приоритетных государственных задач [Мониторинг закупок Министерства финансов РФ, 2022; Отчет Счетной палаты РФ, 2021].</a:t>
            </a:r>
            <a:endParaRPr sz="15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Google Shape;264;p32"/>
          <p:cNvSpPr txBox="1">
            <a:spLocks noGrp="1"/>
          </p:cNvSpPr>
          <p:nvPr>
            <p:ph type="body" idx="2"/>
          </p:nvPr>
        </p:nvSpPr>
        <p:spPr>
          <a:xfrm>
            <a:off x="2532265" y="316444"/>
            <a:ext cx="1895475" cy="407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indent="0">
              <a:buClr>
                <a:srgbClr val="000000"/>
              </a:buClr>
            </a:pPr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Научная конференция</a:t>
            </a:r>
          </a:p>
          <a:p>
            <a:pPr marL="0" indent="0">
              <a:buClr>
                <a:srgbClr val="000000"/>
              </a:buClr>
            </a:pPr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«Соседи по науке»</a:t>
            </a:r>
            <a:endParaRPr sz="11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0" y="316444"/>
            <a:ext cx="30618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Государственные</a:t>
            </a:r>
            <a:r>
              <a:rPr lang="ru-RU" sz="11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закупки инноваций в России: </a:t>
            </a:r>
          </a:p>
          <a:p>
            <a:pPr lvl="0"/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эмпирический анализ открытых данных</a:t>
            </a:r>
            <a:endParaRPr lang="ru-RU" sz="11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11" name="Google Shape;265;p32"/>
          <p:cNvSpPr txBox="1">
            <a:spLocks noGrp="1"/>
          </p:cNvSpPr>
          <p:nvPr>
            <p:ph type="body" idx="3"/>
          </p:nvPr>
        </p:nvSpPr>
        <p:spPr>
          <a:xfrm>
            <a:off x="942303" y="404599"/>
            <a:ext cx="1184369" cy="347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100"/>
              <a:buFont typeface="Arial"/>
              <a:buNone/>
            </a:pPr>
            <a:r>
              <a:rPr lang="ru" sz="1100" dirty="0">
                <a:latin typeface="Calibri"/>
                <a:ea typeface="Calibri"/>
                <a:cs typeface="Calibri"/>
                <a:sym typeface="Calibri"/>
              </a:rPr>
              <a:t>НИУ ВШЭ – Пермь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54" name="Google Shape;454;p46"/>
          <p:cNvGraphicFramePr/>
          <p:nvPr>
            <p:extLst>
              <p:ext uri="{D42A27DB-BD31-4B8C-83A1-F6EECF244321}">
                <p14:modId xmlns:p14="http://schemas.microsoft.com/office/powerpoint/2010/main" val="2128849527"/>
              </p:ext>
            </p:extLst>
          </p:nvPr>
        </p:nvGraphicFramePr>
        <p:xfrm>
          <a:off x="1302327" y="1255784"/>
          <a:ext cx="6539345" cy="3571272"/>
        </p:xfrm>
        <a:graphic>
          <a:graphicData uri="http://schemas.openxmlformats.org/drawingml/2006/table">
            <a:tbl>
              <a:tblPr>
                <a:noFill/>
                <a:tableStyleId>{45F99B93-E327-4026-B5D8-4CE981BBDBBE}</a:tableStyleId>
              </a:tblPr>
              <a:tblGrid>
                <a:gridCol w="1268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892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14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511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Год</a:t>
                      </a:r>
                      <a:endParaRPr sz="15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17" marR="94617" marT="94617" marB="94617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Количество закупок у МСП</a:t>
                      </a:r>
                      <a:endParaRPr sz="15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17" marR="94617" marT="94617" marB="94617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% от общего объема закупок в году</a:t>
                      </a:r>
                      <a:endParaRPr sz="15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17" marR="94617" marT="94617" marB="9461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698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2018</a:t>
                      </a:r>
                      <a:endParaRPr sz="15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17" marR="94617" marT="94617" marB="94617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1718</a:t>
                      </a:r>
                      <a:endParaRPr sz="15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17" marR="94617" marT="94617" marB="94617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28</a:t>
                      </a:r>
                      <a:endParaRPr sz="150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17" marR="94617" marT="94617" marB="94617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698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2019</a:t>
                      </a:r>
                      <a:endParaRPr sz="15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17" marR="94617" marT="94617" marB="94617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2314</a:t>
                      </a:r>
                      <a:endParaRPr sz="15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17" marR="94617" marT="94617" marB="94617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23</a:t>
                      </a:r>
                      <a:endParaRPr sz="15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17" marR="94617" marT="94617" marB="9461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698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2020</a:t>
                      </a:r>
                      <a:endParaRPr sz="150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17" marR="94617" marT="94617" marB="94617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3864</a:t>
                      </a:r>
                      <a:endParaRPr sz="15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17" marR="94617" marT="94617" marB="94617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18</a:t>
                      </a:r>
                      <a:endParaRPr sz="15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17" marR="94617" marT="94617" marB="9461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698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2021</a:t>
                      </a:r>
                      <a:endParaRPr sz="150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17" marR="94617" marT="94617" marB="94617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5614</a:t>
                      </a:r>
                      <a:endParaRPr sz="15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17" marR="94617" marT="94617" marB="94617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24</a:t>
                      </a:r>
                      <a:endParaRPr sz="15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17" marR="94617" marT="94617" marB="9461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698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2022</a:t>
                      </a:r>
                      <a:endParaRPr sz="150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17" marR="94617" marT="94617" marB="94617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1201</a:t>
                      </a:r>
                      <a:endParaRPr sz="150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17" marR="94617" marT="94617" marB="94617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sz="15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17" marR="94617" marT="94617" marB="9461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698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2023</a:t>
                      </a:r>
                      <a:endParaRPr sz="150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17" marR="94617" marT="94617" marB="94617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497</a:t>
                      </a:r>
                      <a:endParaRPr sz="150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17" marR="94617" marT="94617" marB="94617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  <a:endParaRPr sz="15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17" marR="94617" marT="94617" marB="9461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1698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b="1" dirty="0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Итого</a:t>
                      </a:r>
                      <a:endParaRPr sz="1500" b="1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17" marR="94617" marT="94617" marB="94617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500" b="1">
                          <a:solidFill>
                            <a:srgbClr val="00206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15208</a:t>
                      </a:r>
                      <a:endParaRPr sz="1500" b="1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17" marR="94617" marT="94617" marB="94617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>
                        <a:solidFill>
                          <a:srgbClr val="002060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94617" marR="94617" marT="94617" marB="9461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2" name="Google Shape;424;p44"/>
          <p:cNvSpPr txBox="1"/>
          <p:nvPr/>
        </p:nvSpPr>
        <p:spPr>
          <a:xfrm>
            <a:off x="438995" y="843909"/>
            <a:ext cx="7818313" cy="286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>
                <a:solidFill>
                  <a:srgbClr val="0F2C68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Закупки готовой инновационной продукции у МСП</a:t>
            </a:r>
            <a:endParaRPr sz="1800" dirty="0"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sp>
        <p:nvSpPr>
          <p:cNvPr id="13" name="Google Shape;264;p32"/>
          <p:cNvSpPr txBox="1">
            <a:spLocks noGrp="1"/>
          </p:cNvSpPr>
          <p:nvPr>
            <p:ph type="body" idx="2"/>
          </p:nvPr>
        </p:nvSpPr>
        <p:spPr>
          <a:xfrm>
            <a:off x="2532265" y="316444"/>
            <a:ext cx="1895475" cy="407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indent="0">
              <a:buClr>
                <a:srgbClr val="000000"/>
              </a:buClr>
            </a:pPr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Научная конференция</a:t>
            </a:r>
          </a:p>
          <a:p>
            <a:pPr marL="0" indent="0">
              <a:buClr>
                <a:srgbClr val="000000"/>
              </a:buClr>
            </a:pPr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«Соседи по науке»</a:t>
            </a:r>
            <a:endParaRPr sz="11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72000" y="316444"/>
            <a:ext cx="30618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Государственные</a:t>
            </a:r>
            <a:r>
              <a:rPr lang="ru-RU" sz="11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закупки инноваций в России: </a:t>
            </a:r>
          </a:p>
          <a:p>
            <a:pPr lvl="0"/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эмпирический анализ открытых данных</a:t>
            </a:r>
            <a:endParaRPr lang="ru-RU" sz="11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15" name="Google Shape;265;p32"/>
          <p:cNvSpPr txBox="1">
            <a:spLocks noGrp="1"/>
          </p:cNvSpPr>
          <p:nvPr>
            <p:ph type="body" idx="3"/>
          </p:nvPr>
        </p:nvSpPr>
        <p:spPr>
          <a:xfrm>
            <a:off x="942303" y="404599"/>
            <a:ext cx="1184369" cy="347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100"/>
              <a:buFont typeface="Arial"/>
              <a:buNone/>
            </a:pPr>
            <a:r>
              <a:rPr lang="ru" sz="1100" dirty="0">
                <a:latin typeface="Calibri"/>
                <a:ea typeface="Calibri"/>
                <a:cs typeface="Calibri"/>
                <a:sym typeface="Calibri"/>
              </a:rPr>
              <a:t>НИУ ВШЭ – Пермь</a:t>
            </a: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424;p44"/>
          <p:cNvSpPr txBox="1"/>
          <p:nvPr/>
        </p:nvSpPr>
        <p:spPr>
          <a:xfrm>
            <a:off x="409997" y="952695"/>
            <a:ext cx="7818313" cy="563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>
                <a:solidFill>
                  <a:srgbClr val="0F2C68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Индикаторы эффективности закупок готовой инновационной продукции </a:t>
            </a:r>
            <a:br>
              <a:rPr lang="ru" sz="1800" dirty="0">
                <a:solidFill>
                  <a:srgbClr val="0F2C68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</a:br>
            <a:r>
              <a:rPr lang="ru" sz="1800" dirty="0">
                <a:solidFill>
                  <a:srgbClr val="0F2C68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(44-ФЗ и 223-ФЗ)</a:t>
            </a:r>
            <a:endParaRPr sz="1800" dirty="0"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18151" t="35147" r="10670" b="21557"/>
          <a:stretch/>
        </p:blipFill>
        <p:spPr>
          <a:xfrm>
            <a:off x="1260763" y="1883075"/>
            <a:ext cx="6622473" cy="2182092"/>
          </a:xfrm>
          <a:prstGeom prst="rect">
            <a:avLst/>
          </a:prstGeom>
        </p:spPr>
      </p:pic>
      <p:sp>
        <p:nvSpPr>
          <p:cNvPr id="12" name="Google Shape;264;p32"/>
          <p:cNvSpPr txBox="1">
            <a:spLocks noGrp="1"/>
          </p:cNvSpPr>
          <p:nvPr>
            <p:ph type="body" idx="2"/>
          </p:nvPr>
        </p:nvSpPr>
        <p:spPr>
          <a:xfrm>
            <a:off x="2532265" y="316444"/>
            <a:ext cx="1895475" cy="407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indent="0">
              <a:buClr>
                <a:srgbClr val="000000"/>
              </a:buClr>
            </a:pPr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Научная конференция</a:t>
            </a:r>
          </a:p>
          <a:p>
            <a:pPr marL="0" indent="0">
              <a:buClr>
                <a:srgbClr val="000000"/>
              </a:buClr>
            </a:pPr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«Соседи по науке»</a:t>
            </a:r>
            <a:endParaRPr sz="11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72000" y="316444"/>
            <a:ext cx="30618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Государственные</a:t>
            </a:r>
            <a:r>
              <a:rPr lang="ru-RU" sz="11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закупки инноваций в России: </a:t>
            </a:r>
          </a:p>
          <a:p>
            <a:pPr lvl="0"/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эмпирический анализ открытых данных</a:t>
            </a:r>
            <a:endParaRPr lang="ru-RU" sz="11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15" name="Google Shape;265;p32"/>
          <p:cNvSpPr txBox="1">
            <a:spLocks noGrp="1"/>
          </p:cNvSpPr>
          <p:nvPr>
            <p:ph type="body" idx="3"/>
          </p:nvPr>
        </p:nvSpPr>
        <p:spPr>
          <a:xfrm>
            <a:off x="942303" y="404599"/>
            <a:ext cx="1184369" cy="347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100"/>
              <a:buFont typeface="Arial"/>
              <a:buNone/>
            </a:pPr>
            <a:r>
              <a:rPr lang="ru" sz="1100" dirty="0">
                <a:latin typeface="Calibri"/>
                <a:ea typeface="Calibri"/>
                <a:cs typeface="Calibri"/>
                <a:sym typeface="Calibri"/>
              </a:rPr>
              <a:t>НИУ ВШЭ – Пермь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83371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424;p44"/>
          <p:cNvSpPr txBox="1"/>
          <p:nvPr/>
        </p:nvSpPr>
        <p:spPr>
          <a:xfrm>
            <a:off x="422959" y="934085"/>
            <a:ext cx="7818313" cy="286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>
                <a:solidFill>
                  <a:srgbClr val="0F2C68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Закупки НИОКР в динамике (2018-2023гг.)</a:t>
            </a:r>
            <a:endParaRPr sz="1800" dirty="0"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9582" t="39958" r="13184" b="15624"/>
          <a:stretch/>
        </p:blipFill>
        <p:spPr>
          <a:xfrm>
            <a:off x="1041272" y="1489362"/>
            <a:ext cx="7200000" cy="2576744"/>
          </a:xfrm>
          <a:prstGeom prst="rect">
            <a:avLst/>
          </a:prstGeom>
        </p:spPr>
      </p:pic>
      <p:sp>
        <p:nvSpPr>
          <p:cNvPr id="15" name="Google Shape;264;p32"/>
          <p:cNvSpPr txBox="1">
            <a:spLocks noGrp="1"/>
          </p:cNvSpPr>
          <p:nvPr>
            <p:ph type="body" idx="2"/>
          </p:nvPr>
        </p:nvSpPr>
        <p:spPr>
          <a:xfrm>
            <a:off x="2532265" y="316444"/>
            <a:ext cx="1895475" cy="407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indent="0">
              <a:buClr>
                <a:srgbClr val="000000"/>
              </a:buClr>
            </a:pPr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Научная конференция</a:t>
            </a:r>
          </a:p>
          <a:p>
            <a:pPr marL="0" indent="0">
              <a:buClr>
                <a:srgbClr val="000000"/>
              </a:buClr>
            </a:pPr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«Соседи по науке»</a:t>
            </a:r>
            <a:endParaRPr sz="11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572000" y="316444"/>
            <a:ext cx="30618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Государственные</a:t>
            </a:r>
            <a:r>
              <a:rPr lang="ru-RU" sz="11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закупки инноваций в России: </a:t>
            </a:r>
          </a:p>
          <a:p>
            <a:pPr lvl="0"/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эмпирический анализ открытых данных</a:t>
            </a:r>
            <a:endParaRPr lang="ru-RU" sz="11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17" name="Google Shape;265;p32"/>
          <p:cNvSpPr txBox="1">
            <a:spLocks noGrp="1"/>
          </p:cNvSpPr>
          <p:nvPr>
            <p:ph type="body" idx="3"/>
          </p:nvPr>
        </p:nvSpPr>
        <p:spPr>
          <a:xfrm>
            <a:off x="942303" y="404599"/>
            <a:ext cx="1184369" cy="347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100"/>
              <a:buFont typeface="Arial"/>
              <a:buNone/>
            </a:pPr>
            <a:r>
              <a:rPr lang="ru" sz="1100" dirty="0">
                <a:latin typeface="Calibri"/>
                <a:ea typeface="Calibri"/>
                <a:cs typeface="Calibri"/>
                <a:sym typeface="Calibri"/>
              </a:rPr>
              <a:t>НИУ ВШЭ – Пермь</a:t>
            </a:r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424;p44"/>
          <p:cNvSpPr txBox="1"/>
          <p:nvPr/>
        </p:nvSpPr>
        <p:spPr>
          <a:xfrm>
            <a:off x="410191" y="945319"/>
            <a:ext cx="8420987" cy="286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12700" lvl="0"/>
            <a:r>
              <a:rPr lang="ru-RU" sz="1800" dirty="0">
                <a:solidFill>
                  <a:srgbClr val="0F2C68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Закупки НИОКР по способу определения поставщика по 44-ФЗ (2018-2023 гг.)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12378" t="23875" r="10038" b="8778"/>
          <a:stretch/>
        </p:blipFill>
        <p:spPr>
          <a:xfrm>
            <a:off x="962890" y="1425266"/>
            <a:ext cx="7218219" cy="3394363"/>
          </a:xfrm>
          <a:prstGeom prst="rect">
            <a:avLst/>
          </a:prstGeom>
        </p:spPr>
      </p:pic>
      <p:sp>
        <p:nvSpPr>
          <p:cNvPr id="8" name="Google Shape;264;p32"/>
          <p:cNvSpPr txBox="1">
            <a:spLocks noGrp="1"/>
          </p:cNvSpPr>
          <p:nvPr>
            <p:ph type="body" idx="2"/>
          </p:nvPr>
        </p:nvSpPr>
        <p:spPr>
          <a:xfrm>
            <a:off x="2532265" y="316444"/>
            <a:ext cx="1895475" cy="407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indent="0">
              <a:buClr>
                <a:srgbClr val="000000"/>
              </a:buClr>
            </a:pPr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Научная конференция</a:t>
            </a:r>
          </a:p>
          <a:p>
            <a:pPr marL="0" indent="0">
              <a:buClr>
                <a:srgbClr val="000000"/>
              </a:buClr>
            </a:pPr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«Соседи по науке»</a:t>
            </a:r>
            <a:endParaRPr sz="11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316444"/>
            <a:ext cx="30618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Государственные</a:t>
            </a:r>
            <a:r>
              <a:rPr lang="ru-RU" sz="11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закупки инноваций в России: </a:t>
            </a:r>
          </a:p>
          <a:p>
            <a:pPr lvl="0"/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эмпирический анализ открытых данных</a:t>
            </a:r>
            <a:endParaRPr lang="ru-RU" sz="11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14" name="Google Shape;265;p32"/>
          <p:cNvSpPr txBox="1">
            <a:spLocks noGrp="1"/>
          </p:cNvSpPr>
          <p:nvPr>
            <p:ph type="body" idx="3"/>
          </p:nvPr>
        </p:nvSpPr>
        <p:spPr>
          <a:xfrm>
            <a:off x="942303" y="404599"/>
            <a:ext cx="1184369" cy="347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100"/>
              <a:buFont typeface="Arial"/>
              <a:buNone/>
            </a:pPr>
            <a:r>
              <a:rPr lang="ru" sz="1100" dirty="0">
                <a:latin typeface="Calibri"/>
                <a:ea typeface="Calibri"/>
                <a:cs typeface="Calibri"/>
                <a:sym typeface="Calibri"/>
              </a:rPr>
              <a:t>НИУ ВШЭ – Пермь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4011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424;p44"/>
          <p:cNvSpPr txBox="1"/>
          <p:nvPr/>
        </p:nvSpPr>
        <p:spPr>
          <a:xfrm>
            <a:off x="438995" y="843909"/>
            <a:ext cx="8420987" cy="286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12700" lvl="0"/>
            <a:r>
              <a:rPr lang="ru-RU" sz="1800" dirty="0">
                <a:solidFill>
                  <a:srgbClr val="0F2C68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Закупки НИОКР по способу определения поставщика по 223-ФЗ (2018-2023 гг.)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19106" t="26935" r="12840" b="8465"/>
          <a:stretch/>
        </p:blipFill>
        <p:spPr>
          <a:xfrm>
            <a:off x="1152000" y="1309768"/>
            <a:ext cx="6840000" cy="3517288"/>
          </a:xfrm>
          <a:prstGeom prst="rect">
            <a:avLst/>
          </a:prstGeom>
        </p:spPr>
      </p:pic>
      <p:sp>
        <p:nvSpPr>
          <p:cNvPr id="8" name="Google Shape;264;p32"/>
          <p:cNvSpPr txBox="1">
            <a:spLocks noGrp="1"/>
          </p:cNvSpPr>
          <p:nvPr>
            <p:ph type="body" idx="2"/>
          </p:nvPr>
        </p:nvSpPr>
        <p:spPr>
          <a:xfrm>
            <a:off x="2532265" y="316444"/>
            <a:ext cx="1895475" cy="407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indent="0">
              <a:buClr>
                <a:srgbClr val="000000"/>
              </a:buClr>
            </a:pPr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Научная конференция</a:t>
            </a:r>
          </a:p>
          <a:p>
            <a:pPr marL="0" indent="0">
              <a:buClr>
                <a:srgbClr val="000000"/>
              </a:buClr>
            </a:pPr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«Соседи по науке»</a:t>
            </a:r>
            <a:endParaRPr sz="11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316444"/>
            <a:ext cx="30618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Государственные</a:t>
            </a:r>
            <a:r>
              <a:rPr lang="ru-RU" sz="11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закупки инноваций в России: </a:t>
            </a:r>
          </a:p>
          <a:p>
            <a:pPr lvl="0"/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эмпирический анализ открытых данных</a:t>
            </a:r>
            <a:endParaRPr lang="ru-RU" sz="11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14" name="Google Shape;265;p32"/>
          <p:cNvSpPr txBox="1">
            <a:spLocks noGrp="1"/>
          </p:cNvSpPr>
          <p:nvPr>
            <p:ph type="body" idx="3"/>
          </p:nvPr>
        </p:nvSpPr>
        <p:spPr>
          <a:xfrm>
            <a:off x="942303" y="404599"/>
            <a:ext cx="1184369" cy="347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100"/>
              <a:buFont typeface="Arial"/>
              <a:buNone/>
            </a:pPr>
            <a:r>
              <a:rPr lang="ru" sz="1100" dirty="0">
                <a:latin typeface="Calibri"/>
                <a:ea typeface="Calibri"/>
                <a:cs typeface="Calibri"/>
                <a:sym typeface="Calibri"/>
              </a:rPr>
              <a:t>НИУ ВШЭ – Пермь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668358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9" name="Google Shape;489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0150" y="1310131"/>
            <a:ext cx="6863700" cy="353822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424;p44"/>
          <p:cNvSpPr txBox="1"/>
          <p:nvPr/>
        </p:nvSpPr>
        <p:spPr>
          <a:xfrm>
            <a:off x="438995" y="843909"/>
            <a:ext cx="7818313" cy="286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>
                <a:solidFill>
                  <a:srgbClr val="0F2C68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Число размещенных закупок НИОКР в среднем по месяцам</a:t>
            </a:r>
            <a:endParaRPr sz="1800" dirty="0"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sp>
        <p:nvSpPr>
          <p:cNvPr id="2" name="Google Shape;264;p32">
            <a:extLst>
              <a:ext uri="{FF2B5EF4-FFF2-40B4-BE49-F238E27FC236}">
                <a16:creationId xmlns:a16="http://schemas.microsoft.com/office/drawing/2014/main" id="{C8829C55-7EB4-281F-7CA5-C67A6C7229AB}"/>
              </a:ext>
            </a:extLst>
          </p:cNvPr>
          <p:cNvSpPr txBox="1">
            <a:spLocks/>
          </p:cNvSpPr>
          <p:nvPr/>
        </p:nvSpPr>
        <p:spPr>
          <a:xfrm>
            <a:off x="2532265" y="316444"/>
            <a:ext cx="1895475" cy="407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>
              <a:buClr>
                <a:srgbClr val="000000"/>
              </a:buClr>
              <a:buFontTx/>
            </a:pPr>
            <a:r>
              <a:rPr lang="ru-RU" sz="110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Научная конференция</a:t>
            </a:r>
          </a:p>
          <a:p>
            <a:pPr>
              <a:buClr>
                <a:srgbClr val="000000"/>
              </a:buClr>
              <a:buFontTx/>
            </a:pPr>
            <a:r>
              <a:rPr lang="ru-RU" sz="110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«Соседи по науке»</a:t>
            </a:r>
            <a:endParaRPr lang="ru-RU" sz="11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AA5DACA3-4239-996A-F914-7A27D75A1E27}"/>
              </a:ext>
            </a:extLst>
          </p:cNvPr>
          <p:cNvSpPr/>
          <p:nvPr/>
        </p:nvSpPr>
        <p:spPr>
          <a:xfrm>
            <a:off x="4572000" y="316444"/>
            <a:ext cx="30618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Государственные</a:t>
            </a:r>
            <a:r>
              <a:rPr lang="ru-RU" sz="11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закупки инноваций в России: </a:t>
            </a:r>
          </a:p>
          <a:p>
            <a:pPr lvl="0"/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эмпирический анализ открытых данных</a:t>
            </a:r>
            <a:endParaRPr lang="ru-RU" sz="11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4" name="Google Shape;265;p32">
            <a:extLst>
              <a:ext uri="{FF2B5EF4-FFF2-40B4-BE49-F238E27FC236}">
                <a16:creationId xmlns:a16="http://schemas.microsoft.com/office/drawing/2014/main" id="{1B077A66-7E71-3B96-AFC3-1148CA986558}"/>
              </a:ext>
            </a:extLst>
          </p:cNvPr>
          <p:cNvSpPr txBox="1">
            <a:spLocks/>
          </p:cNvSpPr>
          <p:nvPr/>
        </p:nvSpPr>
        <p:spPr>
          <a:xfrm>
            <a:off x="942303" y="404599"/>
            <a:ext cx="1184369" cy="347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Clr>
                <a:srgbClr val="0E2D69"/>
              </a:buClr>
              <a:buSzPts val="1100"/>
            </a:pPr>
            <a:r>
              <a:rPr lang="ru-RU" sz="1100">
                <a:latin typeface="Calibri"/>
                <a:ea typeface="Calibri"/>
                <a:cs typeface="Calibri"/>
                <a:sym typeface="Calibri"/>
              </a:rPr>
              <a:t>НИУ ВШЭ – Пермь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" name="Google Shape;501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26515" y="1203810"/>
            <a:ext cx="6085575" cy="360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424;p44"/>
          <p:cNvSpPr txBox="1"/>
          <p:nvPr/>
        </p:nvSpPr>
        <p:spPr>
          <a:xfrm>
            <a:off x="438995" y="843909"/>
            <a:ext cx="7818313" cy="286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>
                <a:solidFill>
                  <a:srgbClr val="0F2C68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Объем закупок НИОКР в млн рублей в среднем по месяцам</a:t>
            </a:r>
            <a:endParaRPr sz="1800" dirty="0"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sp>
        <p:nvSpPr>
          <p:cNvPr id="2" name="Google Shape;264;p32">
            <a:extLst>
              <a:ext uri="{FF2B5EF4-FFF2-40B4-BE49-F238E27FC236}">
                <a16:creationId xmlns:a16="http://schemas.microsoft.com/office/drawing/2014/main" id="{9B4FB751-088C-9405-D142-441C95DD3DB8}"/>
              </a:ext>
            </a:extLst>
          </p:cNvPr>
          <p:cNvSpPr txBox="1">
            <a:spLocks/>
          </p:cNvSpPr>
          <p:nvPr/>
        </p:nvSpPr>
        <p:spPr>
          <a:xfrm>
            <a:off x="2532265" y="316444"/>
            <a:ext cx="1895475" cy="407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>
              <a:buClr>
                <a:srgbClr val="000000"/>
              </a:buClr>
              <a:buFontTx/>
            </a:pPr>
            <a:r>
              <a:rPr lang="ru-RU" sz="110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Научная конференция</a:t>
            </a:r>
          </a:p>
          <a:p>
            <a:pPr>
              <a:buClr>
                <a:srgbClr val="000000"/>
              </a:buClr>
              <a:buFontTx/>
            </a:pPr>
            <a:r>
              <a:rPr lang="ru-RU" sz="110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«Соседи по науке»</a:t>
            </a:r>
            <a:endParaRPr lang="ru-RU" sz="11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8F9FE141-D1DD-C836-2548-CC347DF8CF50}"/>
              </a:ext>
            </a:extLst>
          </p:cNvPr>
          <p:cNvSpPr/>
          <p:nvPr/>
        </p:nvSpPr>
        <p:spPr>
          <a:xfrm>
            <a:off x="4572000" y="316444"/>
            <a:ext cx="30618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Государственные</a:t>
            </a:r>
            <a:r>
              <a:rPr lang="ru-RU" sz="11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закупки инноваций в России: </a:t>
            </a:r>
          </a:p>
          <a:p>
            <a:pPr lvl="0"/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эмпирический анализ открытых данных</a:t>
            </a:r>
            <a:endParaRPr lang="ru-RU" sz="11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4" name="Google Shape;265;p32">
            <a:extLst>
              <a:ext uri="{FF2B5EF4-FFF2-40B4-BE49-F238E27FC236}">
                <a16:creationId xmlns:a16="http://schemas.microsoft.com/office/drawing/2014/main" id="{1168F7AC-1920-3694-D50E-0D95D1A5483A}"/>
              </a:ext>
            </a:extLst>
          </p:cNvPr>
          <p:cNvSpPr txBox="1">
            <a:spLocks/>
          </p:cNvSpPr>
          <p:nvPr/>
        </p:nvSpPr>
        <p:spPr>
          <a:xfrm>
            <a:off x="942303" y="404599"/>
            <a:ext cx="1184369" cy="347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buClr>
                <a:srgbClr val="0E2D69"/>
              </a:buClr>
              <a:buSzPts val="1100"/>
            </a:pPr>
            <a:r>
              <a:rPr lang="ru-RU" sz="1100">
                <a:latin typeface="Calibri"/>
                <a:ea typeface="Calibri"/>
                <a:cs typeface="Calibri"/>
                <a:sym typeface="Calibri"/>
              </a:rPr>
              <a:t>НИУ ВШЭ – Пермь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424;p44"/>
          <p:cNvSpPr txBox="1"/>
          <p:nvPr/>
        </p:nvSpPr>
        <p:spPr>
          <a:xfrm>
            <a:off x="438995" y="843909"/>
            <a:ext cx="7818313" cy="286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r>
              <a:rPr lang="ru-RU" sz="1800" dirty="0">
                <a:solidFill>
                  <a:srgbClr val="0F2C68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Закупки НИОКР по федеральным округам (2018-2023 гг.).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30171" t="27360" r="18381" b="19036"/>
          <a:stretch/>
        </p:blipFill>
        <p:spPr>
          <a:xfrm>
            <a:off x="1549795" y="1262358"/>
            <a:ext cx="6159719" cy="3476543"/>
          </a:xfrm>
          <a:prstGeom prst="rect">
            <a:avLst/>
          </a:prstGeom>
        </p:spPr>
      </p:pic>
      <p:sp>
        <p:nvSpPr>
          <p:cNvPr id="8" name="Google Shape;264;p32"/>
          <p:cNvSpPr txBox="1">
            <a:spLocks noGrp="1"/>
          </p:cNvSpPr>
          <p:nvPr>
            <p:ph type="body" idx="2"/>
          </p:nvPr>
        </p:nvSpPr>
        <p:spPr>
          <a:xfrm>
            <a:off x="2532265" y="316444"/>
            <a:ext cx="1895475" cy="407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indent="0">
              <a:buClr>
                <a:srgbClr val="000000"/>
              </a:buClr>
            </a:pPr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Научная конференция</a:t>
            </a:r>
          </a:p>
          <a:p>
            <a:pPr marL="0" indent="0">
              <a:buClr>
                <a:srgbClr val="000000"/>
              </a:buClr>
            </a:pPr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«Соседи по науке»</a:t>
            </a:r>
            <a:endParaRPr sz="11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316444"/>
            <a:ext cx="30618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Государственные</a:t>
            </a:r>
            <a:r>
              <a:rPr lang="ru-RU" sz="11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закупки инноваций в России: </a:t>
            </a:r>
          </a:p>
          <a:p>
            <a:pPr lvl="0"/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эмпирический анализ открытых данных</a:t>
            </a:r>
            <a:endParaRPr lang="ru-RU" sz="11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14" name="Google Shape;265;p32"/>
          <p:cNvSpPr txBox="1">
            <a:spLocks noGrp="1"/>
          </p:cNvSpPr>
          <p:nvPr>
            <p:ph type="body" idx="3"/>
          </p:nvPr>
        </p:nvSpPr>
        <p:spPr>
          <a:xfrm>
            <a:off x="942303" y="404599"/>
            <a:ext cx="1184369" cy="347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100"/>
              <a:buFont typeface="Arial"/>
              <a:buNone/>
            </a:pPr>
            <a:r>
              <a:rPr lang="ru" sz="1100" dirty="0">
                <a:latin typeface="Calibri"/>
                <a:ea typeface="Calibri"/>
                <a:cs typeface="Calibri"/>
                <a:sym typeface="Calibri"/>
              </a:rPr>
              <a:t>НИУ ВШЭ – Пермь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571289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424;p44"/>
          <p:cNvSpPr txBox="1"/>
          <p:nvPr/>
        </p:nvSpPr>
        <p:spPr>
          <a:xfrm>
            <a:off x="438995" y="954338"/>
            <a:ext cx="7818313" cy="286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r>
              <a:rPr lang="ru-RU" sz="1800" dirty="0">
                <a:solidFill>
                  <a:srgbClr val="0F2C68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Индикаторы эффективности закупок НИОКР (44-ФЗ и 223-ФЗ)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20192" t="41581" r="13618" b="17460"/>
          <a:stretch/>
        </p:blipFill>
        <p:spPr>
          <a:xfrm>
            <a:off x="813140" y="1519080"/>
            <a:ext cx="7517720" cy="2520000"/>
          </a:xfrm>
          <a:prstGeom prst="rect">
            <a:avLst/>
          </a:prstGeom>
        </p:spPr>
      </p:pic>
      <p:sp>
        <p:nvSpPr>
          <p:cNvPr id="8" name="Google Shape;264;p32"/>
          <p:cNvSpPr txBox="1">
            <a:spLocks noGrp="1"/>
          </p:cNvSpPr>
          <p:nvPr>
            <p:ph type="body" idx="2"/>
          </p:nvPr>
        </p:nvSpPr>
        <p:spPr>
          <a:xfrm>
            <a:off x="2532265" y="316444"/>
            <a:ext cx="1895475" cy="407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indent="0">
              <a:buClr>
                <a:srgbClr val="000000"/>
              </a:buClr>
            </a:pPr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Научная конференция</a:t>
            </a:r>
          </a:p>
          <a:p>
            <a:pPr marL="0" indent="0">
              <a:buClr>
                <a:srgbClr val="000000"/>
              </a:buClr>
            </a:pPr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«Соседи по науке»</a:t>
            </a:r>
            <a:endParaRPr sz="11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316444"/>
            <a:ext cx="30618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Государственные</a:t>
            </a:r>
            <a:r>
              <a:rPr lang="ru-RU" sz="11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закупки инноваций в России: </a:t>
            </a:r>
          </a:p>
          <a:p>
            <a:pPr lvl="0"/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эмпирический анализ открытых данных</a:t>
            </a:r>
            <a:endParaRPr lang="ru-RU" sz="11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14" name="Google Shape;265;p32"/>
          <p:cNvSpPr txBox="1">
            <a:spLocks noGrp="1"/>
          </p:cNvSpPr>
          <p:nvPr>
            <p:ph type="body" idx="3"/>
          </p:nvPr>
        </p:nvSpPr>
        <p:spPr>
          <a:xfrm>
            <a:off x="942303" y="404599"/>
            <a:ext cx="1184369" cy="347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100"/>
              <a:buFont typeface="Arial"/>
              <a:buNone/>
            </a:pPr>
            <a:r>
              <a:rPr lang="ru" sz="1100" dirty="0">
                <a:latin typeface="Calibri"/>
                <a:ea typeface="Calibri"/>
                <a:cs typeface="Calibri"/>
                <a:sym typeface="Calibri"/>
              </a:rPr>
              <a:t>НИУ ВШЭ – Пермь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94327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22484" t="27516" r="16698" b="3969"/>
          <a:stretch/>
        </p:blipFill>
        <p:spPr>
          <a:xfrm>
            <a:off x="1437994" y="1228067"/>
            <a:ext cx="6062617" cy="3699787"/>
          </a:xfrm>
          <a:prstGeom prst="rect">
            <a:avLst/>
          </a:prstGeom>
        </p:spPr>
      </p:pic>
      <p:sp>
        <p:nvSpPr>
          <p:cNvPr id="13" name="Google Shape;424;p44"/>
          <p:cNvSpPr txBox="1"/>
          <p:nvPr/>
        </p:nvSpPr>
        <p:spPr>
          <a:xfrm>
            <a:off x="438995" y="843909"/>
            <a:ext cx="7818313" cy="286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>
                <a:solidFill>
                  <a:srgbClr val="0F2C68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Закупки НИОКР по категориям за 6 лет</a:t>
            </a:r>
            <a:endParaRPr sz="1800" dirty="0"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sp>
        <p:nvSpPr>
          <p:cNvPr id="14" name="Google Shape;264;p32"/>
          <p:cNvSpPr txBox="1">
            <a:spLocks noGrp="1"/>
          </p:cNvSpPr>
          <p:nvPr>
            <p:ph type="body" idx="2"/>
          </p:nvPr>
        </p:nvSpPr>
        <p:spPr>
          <a:xfrm>
            <a:off x="2532265" y="316444"/>
            <a:ext cx="1895475" cy="407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indent="0">
              <a:buClr>
                <a:srgbClr val="000000"/>
              </a:buClr>
            </a:pPr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Научная конференция</a:t>
            </a:r>
          </a:p>
          <a:p>
            <a:pPr marL="0" indent="0">
              <a:buClr>
                <a:srgbClr val="000000"/>
              </a:buClr>
            </a:pPr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«Соседи по науке»</a:t>
            </a:r>
            <a:endParaRPr sz="11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316444"/>
            <a:ext cx="30618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Государственные</a:t>
            </a:r>
            <a:r>
              <a:rPr lang="ru-RU" sz="11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закупки инноваций в России: </a:t>
            </a:r>
          </a:p>
          <a:p>
            <a:pPr lvl="0"/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эмпирический анализ открытых данных</a:t>
            </a:r>
            <a:endParaRPr lang="ru-RU" sz="11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16" name="Google Shape;265;p32"/>
          <p:cNvSpPr txBox="1">
            <a:spLocks noGrp="1"/>
          </p:cNvSpPr>
          <p:nvPr>
            <p:ph type="body" idx="3"/>
          </p:nvPr>
        </p:nvSpPr>
        <p:spPr>
          <a:xfrm>
            <a:off x="942303" y="404599"/>
            <a:ext cx="1184369" cy="347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100"/>
              <a:buFont typeface="Arial"/>
              <a:buNone/>
            </a:pPr>
            <a:r>
              <a:rPr lang="ru" sz="1100" dirty="0">
                <a:latin typeface="Calibri"/>
                <a:ea typeface="Calibri"/>
                <a:cs typeface="Calibri"/>
                <a:sym typeface="Calibri"/>
              </a:rPr>
              <a:t>НИУ ВШЭ – Пермь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34"/>
          <p:cNvSpPr txBox="1">
            <a:spLocks noGrp="1"/>
          </p:cNvSpPr>
          <p:nvPr>
            <p:ph type="title"/>
          </p:nvPr>
        </p:nvSpPr>
        <p:spPr>
          <a:xfrm>
            <a:off x="637830" y="978855"/>
            <a:ext cx="8087070" cy="5827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Calibri"/>
              <a:buNone/>
            </a:pPr>
            <a:r>
              <a:rPr lang="ru" sz="1500" dirty="0">
                <a:latin typeface="Calibri"/>
                <a:ea typeface="Calibri"/>
                <a:cs typeface="Calibri"/>
                <a:sym typeface="Calibri"/>
              </a:rPr>
              <a:t>Государственные закупки как механизм реализации приоритетов государства</a:t>
            </a:r>
            <a:endParaRPr dirty="0"/>
          </a:p>
        </p:txBody>
      </p:sp>
      <p:sp>
        <p:nvSpPr>
          <p:cNvPr id="287" name="Google Shape;287;p34"/>
          <p:cNvSpPr txBox="1"/>
          <p:nvPr/>
        </p:nvSpPr>
        <p:spPr>
          <a:xfrm>
            <a:off x="3480627" y="1566192"/>
            <a:ext cx="1868878" cy="9463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Государственные закупки</a:t>
            </a:r>
            <a:endParaRPr sz="1100" dirty="0">
              <a:solidFill>
                <a:srgbClr val="00206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28,8 трлн. рублей</a:t>
            </a:r>
            <a:endParaRPr sz="1100" dirty="0">
              <a:solidFill>
                <a:srgbClr val="00206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(27% ВВП)</a:t>
            </a:r>
            <a:endParaRPr sz="1100" dirty="0">
              <a:solidFill>
                <a:srgbClr val="00206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[Cчетная палата, 2021]</a:t>
            </a:r>
            <a:endParaRPr sz="11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8" name="Google Shape;288;p34"/>
          <p:cNvSpPr txBox="1"/>
          <p:nvPr/>
        </p:nvSpPr>
        <p:spPr>
          <a:xfrm>
            <a:off x="5462749" y="3065614"/>
            <a:ext cx="2801487" cy="438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Государственно-корпоративные закупки</a:t>
            </a:r>
            <a:endParaRPr sz="11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(223-ФЗ)</a:t>
            </a:r>
            <a:endParaRPr sz="11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9" name="Google Shape;289;p34"/>
          <p:cNvSpPr txBox="1"/>
          <p:nvPr/>
        </p:nvSpPr>
        <p:spPr>
          <a:xfrm>
            <a:off x="513439" y="3049917"/>
            <a:ext cx="3107486" cy="438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Государственные и муниципальные закупки</a:t>
            </a:r>
            <a:endParaRPr sz="11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(44-ФЗ)</a:t>
            </a:r>
            <a:endParaRPr sz="11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0" name="Google Shape;290;p34"/>
          <p:cNvSpPr/>
          <p:nvPr/>
        </p:nvSpPr>
        <p:spPr>
          <a:xfrm>
            <a:off x="3400652" y="1472760"/>
            <a:ext cx="2028825" cy="1116811"/>
          </a:xfrm>
          <a:prstGeom prst="rect">
            <a:avLst/>
          </a:prstGeom>
          <a:noFill/>
          <a:ln w="12700" cap="flat" cmpd="sng">
            <a:solidFill>
              <a:srgbClr val="07153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34"/>
          <p:cNvSpPr/>
          <p:nvPr/>
        </p:nvSpPr>
        <p:spPr>
          <a:xfrm>
            <a:off x="496274" y="2943491"/>
            <a:ext cx="3107485" cy="623202"/>
          </a:xfrm>
          <a:prstGeom prst="rect">
            <a:avLst/>
          </a:prstGeom>
          <a:noFill/>
          <a:ln w="12700" cap="flat" cmpd="sng">
            <a:solidFill>
              <a:srgbClr val="07153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34"/>
          <p:cNvSpPr/>
          <p:nvPr/>
        </p:nvSpPr>
        <p:spPr>
          <a:xfrm>
            <a:off x="5308929" y="2938922"/>
            <a:ext cx="3107486" cy="623202"/>
          </a:xfrm>
          <a:prstGeom prst="rect">
            <a:avLst/>
          </a:prstGeom>
          <a:noFill/>
          <a:ln w="12700" cap="flat" cmpd="sng">
            <a:solidFill>
              <a:srgbClr val="07153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293" name="Google Shape;293;p34"/>
          <p:cNvCxnSpPr>
            <a:stCxn id="290" idx="2"/>
            <a:endCxn id="291" idx="0"/>
          </p:cNvCxnSpPr>
          <p:nvPr/>
        </p:nvCxnSpPr>
        <p:spPr>
          <a:xfrm flipH="1">
            <a:off x="2050165" y="2589571"/>
            <a:ext cx="2364900" cy="354000"/>
          </a:xfrm>
          <a:prstGeom prst="straightConnector1">
            <a:avLst/>
          </a:prstGeom>
          <a:noFill/>
          <a:ln w="9525" cap="flat" cmpd="sng">
            <a:solidFill>
              <a:srgbClr val="071534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94" name="Google Shape;294;p34"/>
          <p:cNvCxnSpPr>
            <a:stCxn id="290" idx="2"/>
            <a:endCxn id="292" idx="0"/>
          </p:cNvCxnSpPr>
          <p:nvPr/>
        </p:nvCxnSpPr>
        <p:spPr>
          <a:xfrm>
            <a:off x="4415065" y="2589571"/>
            <a:ext cx="2447700" cy="349500"/>
          </a:xfrm>
          <a:prstGeom prst="straightConnector1">
            <a:avLst/>
          </a:prstGeom>
          <a:noFill/>
          <a:ln w="9525" cap="flat" cmpd="sng">
            <a:solidFill>
              <a:srgbClr val="071534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295" name="Google Shape;295;p34"/>
          <p:cNvSpPr txBox="1"/>
          <p:nvPr/>
        </p:nvSpPr>
        <p:spPr>
          <a:xfrm>
            <a:off x="5509452" y="1561624"/>
            <a:ext cx="3298259" cy="761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127000" marR="0" lvl="0" indent="-120650" algn="l" rtl="0"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ts val="900"/>
              <a:buFont typeface="Arial"/>
              <a:buChar char="•"/>
            </a:pPr>
            <a:r>
              <a:rPr lang="ru" sz="9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Создание спроса на отдельные виды продукции;</a:t>
            </a:r>
            <a:endParaRPr sz="1100" dirty="0">
              <a:solidFill>
                <a:srgbClr val="002060"/>
              </a:solidFill>
            </a:endParaRPr>
          </a:p>
          <a:p>
            <a:pPr marL="127000" marR="0" lvl="0" indent="-120650" algn="l" rtl="0"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ts val="900"/>
              <a:buFont typeface="Arial"/>
              <a:buChar char="•"/>
            </a:pPr>
            <a:r>
              <a:rPr lang="ru" sz="9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Регулирование занятости;</a:t>
            </a:r>
            <a:endParaRPr sz="1100" dirty="0">
              <a:solidFill>
                <a:srgbClr val="002060"/>
              </a:solidFill>
            </a:endParaRPr>
          </a:p>
          <a:p>
            <a:pPr marL="127000" marR="0" lvl="0" indent="-120650" algn="l" rtl="0"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ts val="900"/>
              <a:buFont typeface="Arial"/>
              <a:buChar char="•"/>
            </a:pPr>
            <a:r>
              <a:rPr lang="ru" sz="9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Поддержка дотационных отраслей;</a:t>
            </a:r>
            <a:endParaRPr sz="1100" dirty="0">
              <a:solidFill>
                <a:srgbClr val="002060"/>
              </a:solidFill>
            </a:endParaRPr>
          </a:p>
          <a:p>
            <a:pPr marL="127000" marR="0" lvl="0" indent="-120650" algn="l" rtl="0"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ts val="900"/>
              <a:buFont typeface="Arial"/>
              <a:buChar char="•"/>
            </a:pPr>
            <a:r>
              <a:rPr lang="ru" sz="9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Поддержка МСП и обеспечение экологической безопасности;</a:t>
            </a:r>
            <a:endParaRPr sz="1100" dirty="0">
              <a:solidFill>
                <a:srgbClr val="002060"/>
              </a:solidFill>
            </a:endParaRPr>
          </a:p>
          <a:p>
            <a:pPr marL="127000" marR="0" lvl="0" indent="-120650" algn="l" rtl="0">
              <a:spcBef>
                <a:spcPts val="0"/>
              </a:spcBef>
              <a:spcAft>
                <a:spcPts val="0"/>
              </a:spcAft>
              <a:buClr>
                <a:srgbClr val="171616"/>
              </a:buClr>
              <a:buSzPts val="900"/>
              <a:buFont typeface="Arial"/>
              <a:buChar char="•"/>
            </a:pPr>
            <a:r>
              <a:rPr lang="ru" sz="9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Импортозамещение</a:t>
            </a:r>
            <a:endParaRPr sz="1100" dirty="0">
              <a:solidFill>
                <a:srgbClr val="002060"/>
              </a:solidFill>
            </a:endParaRPr>
          </a:p>
        </p:txBody>
      </p:sp>
      <p:sp>
        <p:nvSpPr>
          <p:cNvPr id="296" name="Google Shape;296;p34"/>
          <p:cNvSpPr txBox="1"/>
          <p:nvPr/>
        </p:nvSpPr>
        <p:spPr>
          <a:xfrm>
            <a:off x="5174298" y="3799169"/>
            <a:ext cx="3271583" cy="746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автономные учреждения, государственные корпорации, публично-правовые компании, хозяйственные общества с долей </a:t>
            </a:r>
            <a:br>
              <a:rPr lang="ru" sz="11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" sz="11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государственного участия и т.д.</a:t>
            </a:r>
            <a:endParaRPr sz="600" dirty="0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34"/>
          <p:cNvSpPr txBox="1"/>
          <p:nvPr/>
        </p:nvSpPr>
        <p:spPr>
          <a:xfrm>
            <a:off x="646093" y="3799169"/>
            <a:ext cx="2959340" cy="746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государственные и муниципальные органы, бюджетные учреждения, государственные и муниципальных казенные учреждения, унитарные предприятия</a:t>
            </a:r>
            <a:endParaRPr sz="1100" dirty="0">
              <a:solidFill>
                <a:srgbClr val="002060"/>
              </a:solidFill>
            </a:endParaRPr>
          </a:p>
        </p:txBody>
      </p:sp>
      <p:cxnSp>
        <p:nvCxnSpPr>
          <p:cNvPr id="298" name="Google Shape;298;p34"/>
          <p:cNvCxnSpPr/>
          <p:nvPr/>
        </p:nvCxnSpPr>
        <p:spPr>
          <a:xfrm>
            <a:off x="2075076" y="3566693"/>
            <a:ext cx="0" cy="232476"/>
          </a:xfrm>
          <a:prstGeom prst="straightConnector1">
            <a:avLst/>
          </a:prstGeom>
          <a:noFill/>
          <a:ln w="9525" cap="flat" cmpd="sng">
            <a:solidFill>
              <a:srgbClr val="071534"/>
            </a:solidFill>
            <a:prstDash val="solid"/>
            <a:miter lim="800000"/>
            <a:headEnd type="none" w="sm" len="sm"/>
            <a:tailEnd type="triangle" w="med" len="med"/>
          </a:ln>
        </p:spPr>
      </p:cxnSp>
      <p:cxnSp>
        <p:nvCxnSpPr>
          <p:cNvPr id="299" name="Google Shape;299;p34"/>
          <p:cNvCxnSpPr/>
          <p:nvPr/>
        </p:nvCxnSpPr>
        <p:spPr>
          <a:xfrm>
            <a:off x="6736245" y="3546941"/>
            <a:ext cx="0" cy="234895"/>
          </a:xfrm>
          <a:prstGeom prst="straightConnector1">
            <a:avLst/>
          </a:prstGeom>
          <a:noFill/>
          <a:ln w="9525" cap="flat" cmpd="sng">
            <a:solidFill>
              <a:srgbClr val="071534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300" name="Google Shape;300;p34"/>
          <p:cNvSpPr txBox="1"/>
          <p:nvPr/>
        </p:nvSpPr>
        <p:spPr>
          <a:xfrm>
            <a:off x="3844549" y="2772925"/>
            <a:ext cx="1329600" cy="5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Разная строгость </a:t>
            </a:r>
            <a:br>
              <a:rPr lang="ru" sz="11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" sz="11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(императивность) </a:t>
            </a:r>
            <a:endParaRPr sz="1100" dirty="0">
              <a:solidFill>
                <a:srgbClr val="002060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регулирования</a:t>
            </a:r>
            <a:endParaRPr sz="1100" dirty="0">
              <a:solidFill>
                <a:srgbClr val="002060"/>
              </a:solidFill>
            </a:endParaRPr>
          </a:p>
        </p:txBody>
      </p:sp>
      <p:cxnSp>
        <p:nvCxnSpPr>
          <p:cNvPr id="301" name="Google Shape;301;p34"/>
          <p:cNvCxnSpPr/>
          <p:nvPr/>
        </p:nvCxnSpPr>
        <p:spPr>
          <a:xfrm>
            <a:off x="3588889" y="3326916"/>
            <a:ext cx="1703836" cy="0"/>
          </a:xfrm>
          <a:prstGeom prst="straightConnector1">
            <a:avLst/>
          </a:prstGeom>
          <a:noFill/>
          <a:ln w="9525" cap="flat" cmpd="sng">
            <a:solidFill>
              <a:srgbClr val="071534"/>
            </a:solidFill>
            <a:prstDash val="solid"/>
            <a:miter lim="800000"/>
            <a:headEnd type="triangle" w="med" len="med"/>
            <a:tailEnd type="triangle" w="med" len="med"/>
          </a:ln>
        </p:spPr>
      </p:cxnSp>
      <p:sp>
        <p:nvSpPr>
          <p:cNvPr id="302" name="Google Shape;302;p34"/>
          <p:cNvSpPr/>
          <p:nvPr/>
        </p:nvSpPr>
        <p:spPr>
          <a:xfrm>
            <a:off x="5307595" y="3803457"/>
            <a:ext cx="3107485" cy="685892"/>
          </a:xfrm>
          <a:prstGeom prst="rect">
            <a:avLst/>
          </a:prstGeom>
          <a:noFill/>
          <a:ln w="12700" cap="flat" cmpd="sng">
            <a:solidFill>
              <a:srgbClr val="07153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34"/>
          <p:cNvSpPr/>
          <p:nvPr/>
        </p:nvSpPr>
        <p:spPr>
          <a:xfrm>
            <a:off x="496274" y="3803457"/>
            <a:ext cx="3107485" cy="685892"/>
          </a:xfrm>
          <a:prstGeom prst="rect">
            <a:avLst/>
          </a:prstGeom>
          <a:noFill/>
          <a:ln w="12700" cap="flat" cmpd="sng">
            <a:solidFill>
              <a:srgbClr val="071534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" name="Google Shape;264;p32"/>
          <p:cNvSpPr txBox="1">
            <a:spLocks noGrp="1"/>
          </p:cNvSpPr>
          <p:nvPr>
            <p:ph type="body" idx="2"/>
          </p:nvPr>
        </p:nvSpPr>
        <p:spPr>
          <a:xfrm>
            <a:off x="2532265" y="316444"/>
            <a:ext cx="1895475" cy="407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indent="0">
              <a:buClr>
                <a:srgbClr val="000000"/>
              </a:buClr>
            </a:pPr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Научная конференция</a:t>
            </a:r>
          </a:p>
          <a:p>
            <a:pPr marL="0" indent="0">
              <a:buClr>
                <a:srgbClr val="000000"/>
              </a:buClr>
            </a:pPr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«Соседи по науке»</a:t>
            </a:r>
            <a:endParaRPr sz="11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4572000" y="316444"/>
            <a:ext cx="30618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Государственные</a:t>
            </a:r>
            <a:r>
              <a:rPr lang="ru-RU" sz="11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закупки инноваций в России: </a:t>
            </a:r>
          </a:p>
          <a:p>
            <a:pPr lvl="0"/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эмпирический анализ открытых данных</a:t>
            </a:r>
            <a:endParaRPr lang="ru-RU" sz="11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39" name="Google Shape;265;p32"/>
          <p:cNvSpPr txBox="1">
            <a:spLocks noGrp="1"/>
          </p:cNvSpPr>
          <p:nvPr>
            <p:ph type="body" idx="3"/>
          </p:nvPr>
        </p:nvSpPr>
        <p:spPr>
          <a:xfrm>
            <a:off x="942303" y="404599"/>
            <a:ext cx="1184369" cy="347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100"/>
              <a:buFont typeface="Arial"/>
              <a:buNone/>
            </a:pPr>
            <a:r>
              <a:rPr lang="ru" sz="1100" dirty="0">
                <a:latin typeface="Calibri"/>
                <a:ea typeface="Calibri"/>
                <a:cs typeface="Calibri"/>
                <a:sym typeface="Calibri"/>
              </a:rPr>
              <a:t>НИУ ВШЭ – Пермь</a:t>
            </a:r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3" name="Google Shape;513;p51"/>
          <p:cNvGraphicFramePr/>
          <p:nvPr>
            <p:extLst>
              <p:ext uri="{D42A27DB-BD31-4B8C-83A1-F6EECF244321}">
                <p14:modId xmlns:p14="http://schemas.microsoft.com/office/powerpoint/2010/main" val="3300734579"/>
              </p:ext>
            </p:extLst>
          </p:nvPr>
        </p:nvGraphicFramePr>
        <p:xfrm>
          <a:off x="728850" y="1330625"/>
          <a:ext cx="7686300" cy="3442480"/>
        </p:xfrm>
        <a:graphic>
          <a:graphicData uri="http://schemas.openxmlformats.org/drawingml/2006/table">
            <a:tbl>
              <a:tblPr>
                <a:noFill/>
                <a:tableStyleId>{45F99B93-E327-4026-B5D8-4CE981BBDBBE}</a:tableStyleId>
              </a:tblPr>
              <a:tblGrid>
                <a:gridCol w="15260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821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81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5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Год</a:t>
                      </a:r>
                      <a:endParaRPr sz="1500" b="1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</a:txBody>
                  <a:tcPr marL="68575" marR="68575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5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Количество закупок у МСП</a:t>
                      </a:r>
                      <a:endParaRPr sz="1500" b="1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</a:txBody>
                  <a:tcPr marL="68575" marR="68575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500" b="1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% от общего объема закупок в году</a:t>
                      </a:r>
                      <a:endParaRPr sz="1500" b="1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</a:txBody>
                  <a:tcPr marL="68575" marR="68575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50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2018</a:t>
                      </a:r>
                      <a:endParaRPr sz="150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</a:txBody>
                  <a:tcPr marL="68575" marR="68575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5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1138</a:t>
                      </a:r>
                      <a:endParaRPr sz="15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</a:txBody>
                  <a:tcPr marL="68575" marR="68575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5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11</a:t>
                      </a:r>
                      <a:endParaRPr sz="15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</a:txBody>
                  <a:tcPr marL="68575" marR="68575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50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2019</a:t>
                      </a:r>
                      <a:endParaRPr sz="150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</a:txBody>
                  <a:tcPr marL="68575" marR="68575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5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1127</a:t>
                      </a:r>
                      <a:endParaRPr sz="15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</a:txBody>
                  <a:tcPr marL="68575" marR="68575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50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11</a:t>
                      </a:r>
                      <a:endParaRPr sz="150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</a:txBody>
                  <a:tcPr marL="68575" marR="68575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50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2020</a:t>
                      </a:r>
                      <a:endParaRPr sz="150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</a:txBody>
                  <a:tcPr marL="68575" marR="68575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5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899</a:t>
                      </a:r>
                      <a:endParaRPr sz="15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</a:txBody>
                  <a:tcPr marL="68575" marR="68575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5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11</a:t>
                      </a:r>
                      <a:endParaRPr sz="15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</a:txBody>
                  <a:tcPr marL="68575" marR="68575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50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2021</a:t>
                      </a:r>
                      <a:endParaRPr sz="150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</a:txBody>
                  <a:tcPr marL="68575" marR="68575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5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899</a:t>
                      </a:r>
                      <a:endParaRPr sz="15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</a:txBody>
                  <a:tcPr marL="68575" marR="68575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5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11</a:t>
                      </a:r>
                      <a:endParaRPr sz="15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</a:txBody>
                  <a:tcPr marL="68575" marR="68575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50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2022</a:t>
                      </a:r>
                      <a:endParaRPr sz="150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</a:txBody>
                  <a:tcPr marL="68575" marR="68575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50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493</a:t>
                      </a:r>
                      <a:endParaRPr sz="150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</a:txBody>
                  <a:tcPr marL="68575" marR="68575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5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8</a:t>
                      </a:r>
                      <a:endParaRPr sz="15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</a:txBody>
                  <a:tcPr marL="68575" marR="68575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50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2023</a:t>
                      </a:r>
                      <a:endParaRPr sz="150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</a:txBody>
                  <a:tcPr marL="68575" marR="68575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50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78</a:t>
                      </a:r>
                      <a:endParaRPr sz="150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</a:txBody>
                  <a:tcPr marL="68575" marR="68575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5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2</a:t>
                      </a:r>
                      <a:endParaRPr sz="15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</a:txBody>
                  <a:tcPr marL="68575" marR="68575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500" b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Итог</a:t>
                      </a:r>
                      <a:endParaRPr sz="1500" b="1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</a:txBody>
                  <a:tcPr marL="68575" marR="68575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ru" sz="1500" b="1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Times New Roman"/>
                          <a:cs typeface="Calibri" panose="020F0502020204030204" pitchFamily="34" charset="0"/>
                          <a:sym typeface="Times New Roman"/>
                        </a:rPr>
                        <a:t>4634</a:t>
                      </a:r>
                      <a:endParaRPr sz="1500" b="1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</a:txBody>
                  <a:tcPr marL="68575" marR="68575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500" dirty="0">
                        <a:solidFill>
                          <a:schemeClr val="dk1"/>
                        </a:solidFill>
                        <a:latin typeface="Calibri" panose="020F0502020204030204" pitchFamily="34" charset="0"/>
                        <a:ea typeface="Times New Roman"/>
                        <a:cs typeface="Calibri" panose="020F0502020204030204" pitchFamily="34" charset="0"/>
                        <a:sym typeface="Times New Roman"/>
                      </a:endParaRPr>
                    </a:p>
                  </a:txBody>
                  <a:tcPr marL="68575" marR="68575" marT="91425" marB="91425">
                    <a:lnL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76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3" name="Google Shape;424;p44"/>
          <p:cNvSpPr txBox="1"/>
          <p:nvPr/>
        </p:nvSpPr>
        <p:spPr>
          <a:xfrm>
            <a:off x="438995" y="843909"/>
            <a:ext cx="7818313" cy="286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>
                <a:solidFill>
                  <a:srgbClr val="0F2C68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Количество размещенных закупок НИОКР у МСП по годам</a:t>
            </a:r>
            <a:endParaRPr sz="1800" dirty="0"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sp>
        <p:nvSpPr>
          <p:cNvPr id="14" name="Google Shape;264;p32"/>
          <p:cNvSpPr txBox="1">
            <a:spLocks noGrp="1"/>
          </p:cNvSpPr>
          <p:nvPr>
            <p:ph type="body" idx="2"/>
          </p:nvPr>
        </p:nvSpPr>
        <p:spPr>
          <a:xfrm>
            <a:off x="2532265" y="316444"/>
            <a:ext cx="1895475" cy="407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indent="0">
              <a:buClr>
                <a:srgbClr val="000000"/>
              </a:buClr>
            </a:pPr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Научная конференция</a:t>
            </a:r>
          </a:p>
          <a:p>
            <a:pPr marL="0" indent="0">
              <a:buClr>
                <a:srgbClr val="000000"/>
              </a:buClr>
            </a:pPr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«Соседи по науке»</a:t>
            </a:r>
            <a:endParaRPr sz="11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316444"/>
            <a:ext cx="30618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Государственные</a:t>
            </a:r>
            <a:r>
              <a:rPr lang="ru-RU" sz="11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закупки инноваций в России: </a:t>
            </a:r>
          </a:p>
          <a:p>
            <a:pPr lvl="0"/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эмпирический анализ открытых данных</a:t>
            </a:r>
            <a:endParaRPr lang="ru-RU" sz="11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16" name="Google Shape;265;p32"/>
          <p:cNvSpPr txBox="1">
            <a:spLocks noGrp="1"/>
          </p:cNvSpPr>
          <p:nvPr>
            <p:ph type="body" idx="3"/>
          </p:nvPr>
        </p:nvSpPr>
        <p:spPr>
          <a:xfrm>
            <a:off x="942303" y="404599"/>
            <a:ext cx="1184369" cy="347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100"/>
              <a:buFont typeface="Arial"/>
              <a:buNone/>
            </a:pPr>
            <a:r>
              <a:rPr lang="ru" sz="1100" dirty="0">
                <a:latin typeface="Calibri"/>
                <a:ea typeface="Calibri"/>
                <a:cs typeface="Calibri"/>
                <a:sym typeface="Calibri"/>
              </a:rPr>
              <a:t>НИУ ВШЭ – Пермь</a:t>
            </a:r>
            <a:endParaRPr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424;p44"/>
          <p:cNvSpPr txBox="1"/>
          <p:nvPr/>
        </p:nvSpPr>
        <p:spPr>
          <a:xfrm>
            <a:off x="438995" y="843909"/>
            <a:ext cx="7818313" cy="286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algn="ctr"/>
            <a:r>
              <a:rPr lang="ru-RU" sz="1800" dirty="0">
                <a:solidFill>
                  <a:srgbClr val="0F2C68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</a:rPr>
              <a:t>Регрессии, оценивающие экономию в закупках инновационной продукции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/>
          <a:srcRect l="30218" t="29414" r="25853" b="7087"/>
          <a:stretch/>
        </p:blipFill>
        <p:spPr>
          <a:xfrm>
            <a:off x="1898547" y="1130526"/>
            <a:ext cx="4899208" cy="3836329"/>
          </a:xfrm>
          <a:prstGeom prst="rect">
            <a:avLst/>
          </a:prstGeom>
        </p:spPr>
      </p:pic>
      <p:sp>
        <p:nvSpPr>
          <p:cNvPr id="15" name="Google Shape;264;p32"/>
          <p:cNvSpPr txBox="1">
            <a:spLocks noGrp="1"/>
          </p:cNvSpPr>
          <p:nvPr>
            <p:ph type="body" idx="2"/>
          </p:nvPr>
        </p:nvSpPr>
        <p:spPr>
          <a:xfrm>
            <a:off x="2532265" y="316444"/>
            <a:ext cx="1895475" cy="407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indent="0">
              <a:buClr>
                <a:srgbClr val="000000"/>
              </a:buClr>
            </a:pPr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Научная конференция</a:t>
            </a:r>
          </a:p>
          <a:p>
            <a:pPr marL="0" indent="0">
              <a:buClr>
                <a:srgbClr val="000000"/>
              </a:buClr>
            </a:pPr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«Соседи по науке»</a:t>
            </a:r>
            <a:endParaRPr sz="11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572000" y="316444"/>
            <a:ext cx="30618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Государственные</a:t>
            </a:r>
            <a:r>
              <a:rPr lang="ru-RU" sz="11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закупки инноваций в России: </a:t>
            </a:r>
          </a:p>
          <a:p>
            <a:pPr lvl="0"/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эмпирический анализ открытых данных</a:t>
            </a:r>
            <a:endParaRPr lang="ru-RU" sz="11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17" name="Google Shape;265;p32"/>
          <p:cNvSpPr txBox="1">
            <a:spLocks noGrp="1"/>
          </p:cNvSpPr>
          <p:nvPr>
            <p:ph type="body" idx="3"/>
          </p:nvPr>
        </p:nvSpPr>
        <p:spPr>
          <a:xfrm>
            <a:off x="942303" y="404599"/>
            <a:ext cx="1184369" cy="347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100"/>
              <a:buFont typeface="Arial"/>
              <a:buNone/>
            </a:pPr>
            <a:r>
              <a:rPr lang="ru" sz="1100" dirty="0">
                <a:latin typeface="Calibri"/>
                <a:ea typeface="Calibri"/>
                <a:cs typeface="Calibri"/>
                <a:sym typeface="Calibri"/>
              </a:rPr>
              <a:t>НИУ ВШЭ – Пермь</a:t>
            </a:r>
            <a:endParaRPr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38995" y="1256848"/>
            <a:ext cx="8026132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 algn="just">
              <a:spcBef>
                <a:spcPts val="600"/>
              </a:spcBef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Российские заказчики систематически размещают закупки готовой инновационной продукции </a:t>
            </a:r>
            <a:br>
              <a:rPr lang="ru-RU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 закупки НИОКР;</a:t>
            </a:r>
          </a:p>
          <a:p>
            <a:pPr marL="228600" indent="-228600" algn="just">
              <a:spcBef>
                <a:spcPts val="600"/>
              </a:spcBef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Заказчики, подпадающие под 223-ФЗ, чаще по количеству проводят закупки инноваций;</a:t>
            </a:r>
          </a:p>
          <a:p>
            <a:pPr marL="228600" indent="-228600" algn="just">
              <a:spcBef>
                <a:spcPts val="600"/>
              </a:spcBef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Цены в закупках инновационной продукции у заказчиков, подпадающих под 44-ФЗ, выше </a:t>
            </a:r>
            <a:br>
              <a:rPr lang="ru-RU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в сравнении с аналогичной продукцией, закупаемой по 223-ФЗ;</a:t>
            </a:r>
          </a:p>
          <a:p>
            <a:pPr marL="228600" indent="-228600" algn="just">
              <a:spcBef>
                <a:spcPts val="600"/>
              </a:spcBef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Экономия (как снижение НМЦК) и конкуренция в закупках готовой инновационной продукции </a:t>
            </a:r>
            <a:br>
              <a:rPr lang="ru-RU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</a:b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и в закупках НИОКР, находятся на относительно невысоком уровне, причиной чему может служить специфика структуры рынка инноваций в РФ;</a:t>
            </a:r>
          </a:p>
          <a:p>
            <a:pPr marL="228600" indent="-228600" algn="just">
              <a:spcBef>
                <a:spcPts val="600"/>
              </a:spcBef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Приоритет стимулирования инноваций чаще отражается в конкурсах и аукционах, чем в других способах определения поставщика; </a:t>
            </a:r>
          </a:p>
          <a:p>
            <a:pPr marL="228600" indent="-228600" algn="just">
              <a:spcBef>
                <a:spcPts val="600"/>
              </a:spcBef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Наблюдаются различия по отраслям закупаемой продукции, в медицине приоритет инновационного развития отражается чаще, чем в других отраслях;</a:t>
            </a:r>
          </a:p>
          <a:p>
            <a:pPr marL="228600" indent="-228600" algn="just">
              <a:spcBef>
                <a:spcPts val="600"/>
              </a:spcBef>
              <a:buFont typeface="+mj-lt"/>
              <a:buAutoNum type="arabicPeriod"/>
            </a:pP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Закупки инновационной продукции в среднем дороже, чем обычные закупочные процедуры</a:t>
            </a:r>
            <a:r>
              <a:rPr lang="ru-RU" sz="1600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</a:t>
            </a:r>
          </a:p>
          <a:p>
            <a:pPr marL="228600" indent="-228600" algn="just">
              <a:buFont typeface="+mj-lt"/>
              <a:buAutoNum type="arabicPeriod"/>
            </a:pPr>
            <a:endParaRPr lang="ru-RU" sz="1200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14" name="Google Shape;424;p44"/>
          <p:cNvSpPr txBox="1"/>
          <p:nvPr/>
        </p:nvSpPr>
        <p:spPr>
          <a:xfrm>
            <a:off x="438995" y="843909"/>
            <a:ext cx="7818313" cy="286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>
                <a:solidFill>
                  <a:srgbClr val="0F2C68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Результаты</a:t>
            </a:r>
            <a:endParaRPr sz="1800" dirty="0"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sp>
        <p:nvSpPr>
          <p:cNvPr id="15" name="Google Shape;264;p32"/>
          <p:cNvSpPr txBox="1">
            <a:spLocks noGrp="1"/>
          </p:cNvSpPr>
          <p:nvPr>
            <p:ph type="body" idx="2"/>
          </p:nvPr>
        </p:nvSpPr>
        <p:spPr>
          <a:xfrm>
            <a:off x="2532265" y="316444"/>
            <a:ext cx="1895475" cy="407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indent="0">
              <a:buClr>
                <a:srgbClr val="000000"/>
              </a:buClr>
            </a:pPr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Научная конференция</a:t>
            </a:r>
          </a:p>
          <a:p>
            <a:pPr marL="0" indent="0">
              <a:buClr>
                <a:srgbClr val="000000"/>
              </a:buClr>
            </a:pPr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«Соседи по науке»</a:t>
            </a:r>
            <a:endParaRPr sz="11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572000" y="316444"/>
            <a:ext cx="30618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Государственные</a:t>
            </a:r>
            <a:r>
              <a:rPr lang="ru-RU" sz="11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закупки инноваций в России: </a:t>
            </a:r>
          </a:p>
          <a:p>
            <a:pPr lvl="0"/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эмпирический анализ открытых данных</a:t>
            </a:r>
            <a:endParaRPr lang="ru-RU" sz="11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17" name="Google Shape;265;p32"/>
          <p:cNvSpPr txBox="1">
            <a:spLocks noGrp="1"/>
          </p:cNvSpPr>
          <p:nvPr>
            <p:ph type="body" idx="3"/>
          </p:nvPr>
        </p:nvSpPr>
        <p:spPr>
          <a:xfrm>
            <a:off x="942303" y="404599"/>
            <a:ext cx="1184369" cy="347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100"/>
              <a:buFont typeface="Arial"/>
              <a:buNone/>
            </a:pPr>
            <a:r>
              <a:rPr lang="ru" sz="1100" dirty="0">
                <a:latin typeface="Calibri"/>
                <a:ea typeface="Calibri"/>
                <a:cs typeface="Calibri"/>
                <a:sym typeface="Calibri"/>
              </a:rPr>
              <a:t>НИУ ВШЭ – Пермь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0151848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p55"/>
          <p:cNvSpPr txBox="1"/>
          <p:nvPr/>
        </p:nvSpPr>
        <p:spPr>
          <a:xfrm>
            <a:off x="2304432" y="2260126"/>
            <a:ext cx="4535136" cy="623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Спасибо за внимание!</a:t>
            </a:r>
            <a:endParaRPr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9"/>
          <p:cNvSpPr txBox="1">
            <a:spLocks noGrp="1"/>
          </p:cNvSpPr>
          <p:nvPr>
            <p:ph type="title"/>
          </p:nvPr>
        </p:nvSpPr>
        <p:spPr>
          <a:xfrm>
            <a:off x="637830" y="977218"/>
            <a:ext cx="39342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ru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Исследовательский вопрос</a:t>
            </a:r>
            <a:endParaRPr dirty="0"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sp>
        <p:nvSpPr>
          <p:cNvPr id="355" name="Google Shape;355;p39"/>
          <p:cNvSpPr txBox="1"/>
          <p:nvPr/>
        </p:nvSpPr>
        <p:spPr>
          <a:xfrm>
            <a:off x="1778213" y="1640550"/>
            <a:ext cx="5698500" cy="9312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Какую закупаемую продукцию, существующую на рынке, заказчики относят к инновационной, и какие виды и категории закупающих организаций проводят закупки, связанные с созданием инноваций (закупки НИОКР)? </a:t>
            </a:r>
            <a:endParaRPr dirty="0">
              <a:solidFill>
                <a:srgbClr val="00206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sp>
        <p:nvSpPr>
          <p:cNvPr id="356" name="Google Shape;356;p39"/>
          <p:cNvSpPr/>
          <p:nvPr/>
        </p:nvSpPr>
        <p:spPr>
          <a:xfrm>
            <a:off x="2365012" y="3311825"/>
            <a:ext cx="4524900" cy="973800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Какие характеристики и особенности присущи закупкам инноваций в России?</a:t>
            </a:r>
            <a:endParaRPr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cxnSp>
        <p:nvCxnSpPr>
          <p:cNvPr id="357" name="Google Shape;357;p39"/>
          <p:cNvCxnSpPr/>
          <p:nvPr/>
        </p:nvCxnSpPr>
        <p:spPr>
          <a:xfrm>
            <a:off x="4627470" y="2567517"/>
            <a:ext cx="0" cy="7443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6" name="Google Shape;264;p32"/>
          <p:cNvSpPr txBox="1">
            <a:spLocks noGrp="1"/>
          </p:cNvSpPr>
          <p:nvPr>
            <p:ph type="body" idx="2"/>
          </p:nvPr>
        </p:nvSpPr>
        <p:spPr>
          <a:xfrm>
            <a:off x="2532265" y="316444"/>
            <a:ext cx="1895475" cy="407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indent="0">
              <a:buClr>
                <a:srgbClr val="000000"/>
              </a:buClr>
            </a:pPr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Научная конференция</a:t>
            </a:r>
          </a:p>
          <a:p>
            <a:pPr marL="0" indent="0">
              <a:buClr>
                <a:srgbClr val="000000"/>
              </a:buClr>
            </a:pPr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«Соседи по науке»</a:t>
            </a:r>
            <a:endParaRPr sz="11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572000" y="316444"/>
            <a:ext cx="30618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Государственные</a:t>
            </a:r>
            <a:r>
              <a:rPr lang="ru-RU" sz="11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закупки инноваций в России: </a:t>
            </a:r>
          </a:p>
          <a:p>
            <a:pPr lvl="0"/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эмпирический анализ открытых данных</a:t>
            </a:r>
            <a:endParaRPr lang="ru-RU" sz="11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18" name="Google Shape;265;p32"/>
          <p:cNvSpPr txBox="1">
            <a:spLocks noGrp="1"/>
          </p:cNvSpPr>
          <p:nvPr>
            <p:ph type="body" idx="3"/>
          </p:nvPr>
        </p:nvSpPr>
        <p:spPr>
          <a:xfrm>
            <a:off x="942303" y="404599"/>
            <a:ext cx="1184369" cy="347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100"/>
              <a:buFont typeface="Arial"/>
              <a:buNone/>
            </a:pPr>
            <a:r>
              <a:rPr lang="ru" sz="1100" dirty="0">
                <a:latin typeface="Calibri"/>
                <a:ea typeface="Calibri"/>
                <a:cs typeface="Calibri"/>
                <a:sym typeface="Calibri"/>
              </a:rPr>
              <a:t>НИУ ВШЭ – Пермь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39"/>
          <p:cNvSpPr txBox="1">
            <a:spLocks noGrp="1"/>
          </p:cNvSpPr>
          <p:nvPr>
            <p:ph type="title"/>
          </p:nvPr>
        </p:nvSpPr>
        <p:spPr>
          <a:xfrm>
            <a:off x="637830" y="977218"/>
            <a:ext cx="3934200" cy="58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ru" dirty="0"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Исследовательский вопрос</a:t>
            </a:r>
            <a:endParaRPr dirty="0"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sp>
        <p:nvSpPr>
          <p:cNvPr id="355" name="Google Shape;355;p39"/>
          <p:cNvSpPr txBox="1"/>
          <p:nvPr/>
        </p:nvSpPr>
        <p:spPr>
          <a:xfrm>
            <a:off x="1778213" y="1640550"/>
            <a:ext cx="5698500" cy="931200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Какую закупаемую продукцию, существующую на рынке, заказчики относят к инновационной, и какие виды и категории закупающих организаций проводят закупки, связанные с созданием инноваций (закупки НИОКР)? </a:t>
            </a:r>
            <a:endParaRPr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sp>
        <p:nvSpPr>
          <p:cNvPr id="356" name="Google Shape;356;p39"/>
          <p:cNvSpPr/>
          <p:nvPr/>
        </p:nvSpPr>
        <p:spPr>
          <a:xfrm>
            <a:off x="2365012" y="3311825"/>
            <a:ext cx="4524900" cy="973800"/>
          </a:xfrm>
          <a:prstGeom prst="rect">
            <a:avLst/>
          </a:prstGeom>
          <a:noFill/>
          <a:ln w="127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lvl="0" algn="ctr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Какие характеристики и особенности присущи закупкам инноваций в России?</a:t>
            </a:r>
            <a:endParaRPr dirty="0">
              <a:solidFill>
                <a:srgbClr val="00206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cxnSp>
        <p:nvCxnSpPr>
          <p:cNvPr id="357" name="Google Shape;357;p39"/>
          <p:cNvCxnSpPr/>
          <p:nvPr/>
        </p:nvCxnSpPr>
        <p:spPr>
          <a:xfrm>
            <a:off x="4627470" y="2567517"/>
            <a:ext cx="0" cy="7443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solid"/>
            <a:miter lim="800000"/>
            <a:headEnd type="none" w="sm" len="sm"/>
            <a:tailEnd type="triangle" w="med" len="med"/>
          </a:ln>
        </p:spPr>
      </p:cxnSp>
      <p:sp>
        <p:nvSpPr>
          <p:cNvPr id="14" name="Google Shape;264;p32"/>
          <p:cNvSpPr txBox="1">
            <a:spLocks noGrp="1"/>
          </p:cNvSpPr>
          <p:nvPr>
            <p:ph type="body" idx="2"/>
          </p:nvPr>
        </p:nvSpPr>
        <p:spPr>
          <a:xfrm>
            <a:off x="2532265" y="316444"/>
            <a:ext cx="1895475" cy="407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indent="0">
              <a:buClr>
                <a:srgbClr val="000000"/>
              </a:buClr>
            </a:pPr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Научная конференция</a:t>
            </a:r>
          </a:p>
          <a:p>
            <a:pPr marL="0" indent="0">
              <a:buClr>
                <a:srgbClr val="000000"/>
              </a:buClr>
            </a:pPr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«Соседи по науке»</a:t>
            </a:r>
            <a:endParaRPr sz="11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572000" y="316444"/>
            <a:ext cx="30618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Государственные</a:t>
            </a:r>
            <a:r>
              <a:rPr lang="ru-RU" sz="11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закупки инноваций в России: </a:t>
            </a:r>
          </a:p>
          <a:p>
            <a:pPr lvl="0"/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эмпирический анализ открытых данных</a:t>
            </a:r>
            <a:endParaRPr lang="ru-RU" sz="11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16" name="Google Shape;265;p32"/>
          <p:cNvSpPr txBox="1">
            <a:spLocks noGrp="1"/>
          </p:cNvSpPr>
          <p:nvPr>
            <p:ph type="body" idx="3"/>
          </p:nvPr>
        </p:nvSpPr>
        <p:spPr>
          <a:xfrm>
            <a:off x="942303" y="404599"/>
            <a:ext cx="1184369" cy="347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100"/>
              <a:buFont typeface="Arial"/>
              <a:buNone/>
            </a:pPr>
            <a:r>
              <a:rPr lang="ru" sz="1100" dirty="0">
                <a:latin typeface="Calibri"/>
                <a:ea typeface="Calibri"/>
                <a:cs typeface="Calibri"/>
                <a:sym typeface="Calibri"/>
              </a:rPr>
              <a:t>НИУ ВШЭ – Пермь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469340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5"/>
          <p:cNvSpPr txBox="1"/>
          <p:nvPr/>
        </p:nvSpPr>
        <p:spPr>
          <a:xfrm>
            <a:off x="578275" y="695375"/>
            <a:ext cx="8191200" cy="429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127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Инновации: определение и критерии</a:t>
            </a:r>
            <a:endParaRPr sz="1800" dirty="0">
              <a:solidFill>
                <a:srgbClr val="00206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317500" marR="165100" lvl="0" indent="0" algn="just" rtl="0">
              <a:lnSpc>
                <a:spcPct val="100000"/>
              </a:lnSpc>
              <a:spcBef>
                <a:spcPts val="1700"/>
              </a:spcBef>
              <a:spcAft>
                <a:spcPts val="0"/>
              </a:spcAft>
              <a:buNone/>
            </a:pPr>
            <a:r>
              <a:rPr lang="ru" sz="1300" b="1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Инновации </a:t>
            </a:r>
            <a:r>
              <a:rPr lang="ru" sz="1300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– </a:t>
            </a:r>
            <a:r>
              <a:rPr lang="ru" sz="1300" b="1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введенный в употребление новый или значительно улучшенный продукт </a:t>
            </a:r>
            <a:r>
              <a:rPr lang="ru" sz="1300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или процесс, новый метод  продаж или новый организационный метод в деловой практике, организации рабочих мест или во внешних связях  (Федеральный закон "О науке и государственной научно-технической политике" от 23.08.1996 N 127-ФЗ)</a:t>
            </a:r>
            <a:endParaRPr sz="1300" dirty="0">
              <a:solidFill>
                <a:srgbClr val="00206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rgbClr val="00206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b="1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Критерии инновационной продукции </a:t>
            </a:r>
            <a:r>
              <a:rPr lang="ru" sz="1200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(Постановление Правительства РФ от 15.06.2019 N 773):</a:t>
            </a:r>
            <a:endParaRPr sz="1200" dirty="0">
              <a:solidFill>
                <a:srgbClr val="00206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444500" lvl="0" indent="0" algn="l" rtl="0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ru" sz="1200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а) прогнозируемая </a:t>
            </a:r>
            <a:r>
              <a:rPr lang="ru" sz="1200" b="1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совокупная стоимость владения товаром ниже </a:t>
            </a:r>
            <a:r>
              <a:rPr lang="ru" sz="1200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совокупной стоимости владения товаром, ранее  применявшегося заказчиком;</a:t>
            </a:r>
            <a:endParaRPr sz="1200" dirty="0">
              <a:solidFill>
                <a:srgbClr val="00206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00206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444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б) </a:t>
            </a:r>
            <a:r>
              <a:rPr lang="ru" sz="1200" b="1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применение продукции обеспечивает снижение затрат</a:t>
            </a:r>
            <a:r>
              <a:rPr lang="ru" sz="1200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;</a:t>
            </a:r>
            <a:endParaRPr sz="1200" dirty="0">
              <a:solidFill>
                <a:srgbClr val="00206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00206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444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в) </a:t>
            </a:r>
            <a:r>
              <a:rPr lang="ru" sz="1200" b="1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потребительские свойства товара являются улучшенными по сравнению с имеющимися аналогами</a:t>
            </a:r>
            <a:r>
              <a:rPr lang="ru" sz="1200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;</a:t>
            </a:r>
            <a:endParaRPr sz="1200" dirty="0">
              <a:solidFill>
                <a:srgbClr val="00206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00206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444500" marR="2159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г) выполнение работ, оказание услуг </a:t>
            </a:r>
            <a:r>
              <a:rPr lang="ru" sz="1200" b="1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связаны с существенными изменениями в производственном процессе</a:t>
            </a:r>
            <a:r>
              <a:rPr lang="ru" sz="1200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,  использованием нового или модернизированного производственного оборудования которое позволит улучшить  значимые для заказчика показатели выполнения работ, оказания услуг;</a:t>
            </a:r>
            <a:endParaRPr sz="1200" dirty="0">
              <a:solidFill>
                <a:srgbClr val="00206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rgbClr val="00206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4445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200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д) </a:t>
            </a:r>
            <a:r>
              <a:rPr lang="ru" sz="1200" b="1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продукция является принципиально новой</a:t>
            </a:r>
            <a:r>
              <a:rPr lang="ru" sz="1200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.</a:t>
            </a:r>
            <a:endParaRPr sz="1200" dirty="0">
              <a:solidFill>
                <a:srgbClr val="00206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sp>
        <p:nvSpPr>
          <p:cNvPr id="13" name="Google Shape;264;p32"/>
          <p:cNvSpPr txBox="1">
            <a:spLocks noGrp="1"/>
          </p:cNvSpPr>
          <p:nvPr>
            <p:ph type="body" idx="2"/>
          </p:nvPr>
        </p:nvSpPr>
        <p:spPr>
          <a:xfrm>
            <a:off x="2532265" y="316444"/>
            <a:ext cx="1895475" cy="407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indent="0">
              <a:buClr>
                <a:srgbClr val="000000"/>
              </a:buClr>
            </a:pPr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Научная конференция</a:t>
            </a:r>
          </a:p>
          <a:p>
            <a:pPr marL="0" indent="0">
              <a:buClr>
                <a:srgbClr val="000000"/>
              </a:buClr>
            </a:pPr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«Соседи по науке»</a:t>
            </a:r>
            <a:endParaRPr sz="11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72000" y="316444"/>
            <a:ext cx="30618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Государственные</a:t>
            </a:r>
            <a:r>
              <a:rPr lang="ru-RU" sz="11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закупки инноваций в России: </a:t>
            </a:r>
          </a:p>
          <a:p>
            <a:pPr lvl="0"/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эмпирический анализ открытых данных</a:t>
            </a:r>
            <a:endParaRPr lang="ru-RU" sz="11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15" name="Google Shape;265;p32"/>
          <p:cNvSpPr txBox="1">
            <a:spLocks noGrp="1"/>
          </p:cNvSpPr>
          <p:nvPr>
            <p:ph type="body" idx="3"/>
          </p:nvPr>
        </p:nvSpPr>
        <p:spPr>
          <a:xfrm>
            <a:off x="942303" y="404599"/>
            <a:ext cx="1184369" cy="347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100"/>
              <a:buFont typeface="Arial"/>
              <a:buNone/>
            </a:pPr>
            <a:r>
              <a:rPr lang="ru" sz="1100" dirty="0">
                <a:latin typeface="Calibri"/>
                <a:ea typeface="Calibri"/>
                <a:cs typeface="Calibri"/>
                <a:sym typeface="Calibri"/>
              </a:rPr>
              <a:t>НИУ ВШЭ – Пермь</a:t>
            </a: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6"/>
          <p:cNvSpPr txBox="1"/>
          <p:nvPr/>
        </p:nvSpPr>
        <p:spPr>
          <a:xfrm>
            <a:off x="668254" y="977236"/>
            <a:ext cx="7807500" cy="379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Инновационная и высокотехнологичная продукция – синонимы?</a:t>
            </a:r>
            <a:endParaRPr sz="1800" dirty="0">
              <a:solidFill>
                <a:srgbClr val="00206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 dirty="0">
              <a:solidFill>
                <a:srgbClr val="00206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0" marR="4699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b="1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Критерии отнесения продукции к высокотехнологичной </a:t>
            </a:r>
            <a:r>
              <a:rPr lang="ru" sz="1400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(Постановление Правительства РФ от  15.06.2019 N 773):</a:t>
            </a:r>
            <a:endParaRPr dirty="0">
              <a:solidFill>
                <a:srgbClr val="00206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0" marR="4699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206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35560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а) товар изготавливается, работа выполняется, услуга оказывается </a:t>
            </a:r>
            <a:r>
              <a:rPr lang="ru" sz="1300" b="1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с использованием технологий и (или) техники,  соответствующих утвержденным Президентом Российской Федерации приоритетным направлениям развития  науки, технологий и техники </a:t>
            </a:r>
            <a:r>
              <a:rPr lang="ru" sz="1300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в Российской Федерации и (или) перечню критических технологий Российской  Федерации;</a:t>
            </a:r>
            <a:endParaRPr sz="1300" dirty="0">
              <a:solidFill>
                <a:srgbClr val="00206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rgbClr val="00206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355600" marR="4191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б) товар изготавливается, работа выполняется, услуга оказывается </a:t>
            </a:r>
            <a:r>
              <a:rPr lang="ru" sz="1300" b="1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организациями высокотехнологичных и  наукоемких отраслей;</a:t>
            </a:r>
            <a:endParaRPr sz="1300" dirty="0">
              <a:solidFill>
                <a:srgbClr val="00206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rgbClr val="00206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355600" marR="5207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в) товар изготавливается, работа выполняется, услуга оказывается </a:t>
            </a:r>
            <a:r>
              <a:rPr lang="ru" sz="1300" b="1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с использованием новейших образцов  технологического оборудования, технологических процессов и технологий;</a:t>
            </a:r>
            <a:endParaRPr sz="1300" dirty="0">
              <a:solidFill>
                <a:srgbClr val="00206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rgbClr val="00206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355600" marR="44450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300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г) товар изготавливается, работа выполняется, услуга оказывается </a:t>
            </a:r>
            <a:r>
              <a:rPr lang="ru" sz="1300" b="1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с участием высококвалифицированного  персонала.</a:t>
            </a:r>
            <a:endParaRPr sz="1300" dirty="0">
              <a:solidFill>
                <a:srgbClr val="00206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sp>
        <p:nvSpPr>
          <p:cNvPr id="13" name="Google Shape;264;p32"/>
          <p:cNvSpPr txBox="1">
            <a:spLocks noGrp="1"/>
          </p:cNvSpPr>
          <p:nvPr>
            <p:ph type="body" idx="2"/>
          </p:nvPr>
        </p:nvSpPr>
        <p:spPr>
          <a:xfrm>
            <a:off x="2532265" y="316444"/>
            <a:ext cx="1895475" cy="407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indent="0">
              <a:buClr>
                <a:srgbClr val="000000"/>
              </a:buClr>
            </a:pPr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Научная конференция</a:t>
            </a:r>
          </a:p>
          <a:p>
            <a:pPr marL="0" indent="0">
              <a:buClr>
                <a:srgbClr val="000000"/>
              </a:buClr>
            </a:pPr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«Соседи по науке»</a:t>
            </a:r>
            <a:endParaRPr sz="11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72000" y="316444"/>
            <a:ext cx="30618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Государственные</a:t>
            </a:r>
            <a:r>
              <a:rPr lang="ru-RU" sz="11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закупки инноваций в России: </a:t>
            </a:r>
          </a:p>
          <a:p>
            <a:pPr lvl="0"/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эмпирический анализ открытых данных</a:t>
            </a:r>
            <a:endParaRPr lang="ru-RU" sz="11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15" name="Google Shape;265;p32"/>
          <p:cNvSpPr txBox="1">
            <a:spLocks noGrp="1"/>
          </p:cNvSpPr>
          <p:nvPr>
            <p:ph type="body" idx="3"/>
          </p:nvPr>
        </p:nvSpPr>
        <p:spPr>
          <a:xfrm>
            <a:off x="942303" y="404599"/>
            <a:ext cx="1184369" cy="347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100"/>
              <a:buFont typeface="Arial"/>
              <a:buNone/>
            </a:pPr>
            <a:r>
              <a:rPr lang="ru" sz="1100" dirty="0">
                <a:latin typeface="Calibri"/>
                <a:ea typeface="Calibri"/>
                <a:cs typeface="Calibri"/>
                <a:sym typeface="Calibri"/>
              </a:rPr>
              <a:t>НИУ ВШЭ – Пермь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7"/>
          <p:cNvSpPr txBox="1"/>
          <p:nvPr/>
        </p:nvSpPr>
        <p:spPr>
          <a:xfrm>
            <a:off x="179850" y="788350"/>
            <a:ext cx="8697300" cy="41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dirty="0">
                <a:solidFill>
                  <a:srgbClr val="0F2C68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</a:t>
            </a:r>
            <a:r>
              <a:rPr lang="ru" sz="1800" dirty="0">
                <a:solidFill>
                  <a:srgbClr val="0F2C68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Институциональные особенности закупок инноваций</a:t>
            </a:r>
            <a:endParaRPr sz="1800" dirty="0"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304800" marR="0" lvl="0" indent="0" algn="l" rtl="0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ru" sz="1500" b="1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ФЗ №223 и связанные НПА:</a:t>
            </a:r>
            <a:endParaRPr sz="1500" dirty="0">
              <a:solidFill>
                <a:srgbClr val="00206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558800" marR="0" lvl="0" indent="-260350" algn="just" rtl="0">
              <a:lnSpc>
                <a:spcPct val="100000"/>
              </a:lnSpc>
              <a:spcBef>
                <a:spcPts val="1300"/>
              </a:spcBef>
              <a:spcAft>
                <a:spcPts val="0"/>
              </a:spcAft>
              <a:buClr>
                <a:srgbClr val="181717"/>
              </a:buClr>
              <a:buSzPts val="1100"/>
              <a:buFont typeface="+mj-lt"/>
              <a:buAutoNum type="arabicPeriod"/>
            </a:pPr>
            <a:r>
              <a:rPr lang="ru" sz="1100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Распоряжение Правительства РФ от 21.03.2016 № 475-р – 90 организаций, обязанных закупать инновации;</a:t>
            </a:r>
            <a:endParaRPr sz="1100" dirty="0">
              <a:solidFill>
                <a:srgbClr val="00206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228600" marR="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717"/>
              </a:buClr>
              <a:buSzPts val="1100"/>
              <a:buFont typeface="+mj-lt"/>
              <a:buAutoNum type="arabicPeriod"/>
            </a:pPr>
            <a:endParaRPr sz="1100" dirty="0">
              <a:solidFill>
                <a:srgbClr val="00206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558800" marR="25400" lvl="0" indent="-260350" algn="just" rtl="0">
              <a:lnSpc>
                <a:spcPct val="112857"/>
              </a:lnSpc>
              <a:spcBef>
                <a:spcPts val="0"/>
              </a:spcBef>
              <a:spcAft>
                <a:spcPts val="0"/>
              </a:spcAft>
              <a:buClr>
                <a:srgbClr val="181717"/>
              </a:buClr>
              <a:buSzPts val="1100"/>
              <a:buFont typeface="+mj-lt"/>
              <a:buAutoNum type="arabicPeriod"/>
            </a:pPr>
            <a:r>
              <a:rPr lang="ru" sz="1100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Согласно ч. 4.1 ст. 4 Закона № 223-ФЗ организации сами устанавливают перечень товаров, работ и услуг, соответствующих критериям  инновационной, высокотехнологичной продукции;</a:t>
            </a:r>
            <a:endParaRPr sz="1100" dirty="0">
              <a:solidFill>
                <a:srgbClr val="00206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228600" marR="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717"/>
              </a:buClr>
              <a:buSzPts val="1000"/>
              <a:buFont typeface="+mj-lt"/>
              <a:buAutoNum type="arabicPeriod"/>
            </a:pPr>
            <a:endParaRPr sz="1000" dirty="0">
              <a:solidFill>
                <a:srgbClr val="00206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558800" marR="76200" lvl="0" indent="-260350" algn="just" rtl="0">
              <a:lnSpc>
                <a:spcPct val="101400"/>
              </a:lnSpc>
              <a:spcBef>
                <a:spcPts val="0"/>
              </a:spcBef>
              <a:spcAft>
                <a:spcPts val="0"/>
              </a:spcAft>
              <a:buClr>
                <a:srgbClr val="181717"/>
              </a:buClr>
              <a:buSzPts val="1100"/>
              <a:buFont typeface="+mj-lt"/>
              <a:buAutoNum type="arabicPeriod"/>
            </a:pPr>
            <a:r>
              <a:rPr lang="ru" sz="1100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Постановление Правительства Российской Федерации от 15.06.2019 № 773 «О критериях отнесения товаров, работ, услуг к  инновационной продукции и (или) высокотехнологичной продукции», а также приказы отраслевых министерств: Минпромторга  (Приказ от 17.02.2020 № 521), Министерства обороны (Приказы от 31.01.2020 № 35), Минэнерго (Приказ от 11.03.2020 № 175) и др.;</a:t>
            </a:r>
            <a:endParaRPr sz="1100" dirty="0">
              <a:solidFill>
                <a:srgbClr val="00206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228600" marR="0" lvl="0" indent="-2286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81717"/>
              </a:buClr>
              <a:buSzPts val="1000"/>
              <a:buFont typeface="+mj-lt"/>
              <a:buAutoNum type="arabicPeriod"/>
            </a:pPr>
            <a:endParaRPr sz="1000" dirty="0">
              <a:solidFill>
                <a:srgbClr val="00206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558800" marR="0" lvl="0" indent="-260350" algn="just" rtl="0">
              <a:lnSpc>
                <a:spcPct val="101400"/>
              </a:lnSpc>
              <a:spcBef>
                <a:spcPts val="0"/>
              </a:spcBef>
              <a:spcAft>
                <a:spcPts val="0"/>
              </a:spcAft>
              <a:buClr>
                <a:srgbClr val="181717"/>
              </a:buClr>
              <a:buSzPts val="1100"/>
              <a:buFont typeface="+mj-lt"/>
              <a:buAutoNum type="arabicPeriod"/>
            </a:pPr>
            <a:r>
              <a:rPr lang="ru" sz="1100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Согласно ч. 3 ст. 4 Закона № 223-ФЗ заказчики обязаны формировать план закупок на период от 5 до 7 лет. При этом, если у заказчика  отсутствует потребность в закупках по такому плану, в ЕИС размещается пустой (“нулевой”) план. В части 5 статьи 7.32.3 КоАП РФ  прописано, что на должностных лиц за нарушение порядка размещения плана накладывается штраф 30—50 тысяч рублей, на юр.лиц</a:t>
            </a:r>
            <a:endParaRPr sz="1100" dirty="0">
              <a:solidFill>
                <a:srgbClr val="00206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558800" marR="0" lvl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ru" sz="1100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– 100—300 тысяч рублей.</a:t>
            </a:r>
            <a:endParaRPr sz="1100" dirty="0">
              <a:solidFill>
                <a:srgbClr val="00206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2286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sz="1100" dirty="0">
              <a:solidFill>
                <a:srgbClr val="00206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3048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b="1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ФЗ №44-ФЗ:</a:t>
            </a:r>
            <a:endParaRPr sz="1500" dirty="0">
              <a:solidFill>
                <a:srgbClr val="00206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 dirty="0">
              <a:solidFill>
                <a:srgbClr val="00206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304800" marR="241300" lvl="0" indent="0" algn="just" rtl="0">
              <a:lnSpc>
                <a:spcPct val="1128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Статья 10. «Принцип стимулирования инноваций»: Заказчики при планировании и осуществлении закупок должны исходить из  приоритета обеспечения государственных и муниципальных нужд путем закупок инновационной и высокотехнологичной продукции.</a:t>
            </a:r>
            <a:endParaRPr sz="1100" dirty="0">
              <a:solidFill>
                <a:srgbClr val="00206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sp>
        <p:nvSpPr>
          <p:cNvPr id="13" name="Google Shape;264;p32"/>
          <p:cNvSpPr txBox="1">
            <a:spLocks noGrp="1"/>
          </p:cNvSpPr>
          <p:nvPr>
            <p:ph type="body" idx="2"/>
          </p:nvPr>
        </p:nvSpPr>
        <p:spPr>
          <a:xfrm>
            <a:off x="2532265" y="316444"/>
            <a:ext cx="1895475" cy="407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indent="0">
              <a:buClr>
                <a:srgbClr val="000000"/>
              </a:buClr>
            </a:pPr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Научная конференция</a:t>
            </a:r>
          </a:p>
          <a:p>
            <a:pPr marL="0" indent="0">
              <a:buClr>
                <a:srgbClr val="000000"/>
              </a:buClr>
            </a:pPr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«Соседи по науке»</a:t>
            </a:r>
            <a:endParaRPr sz="11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572000" y="316444"/>
            <a:ext cx="30618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Государственные</a:t>
            </a:r>
            <a:r>
              <a:rPr lang="ru-RU" sz="11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закупки инноваций в России: </a:t>
            </a:r>
          </a:p>
          <a:p>
            <a:pPr lvl="0"/>
            <a:r>
              <a:rPr lang="ru-RU" sz="1100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эмпирический анализ открытых данных</a:t>
            </a:r>
            <a:endParaRPr lang="ru-RU" sz="1100" dirty="0">
              <a:solidFill>
                <a:schemeClr val="dk1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15" name="Google Shape;265;p32"/>
          <p:cNvSpPr txBox="1">
            <a:spLocks noGrp="1"/>
          </p:cNvSpPr>
          <p:nvPr>
            <p:ph type="body" idx="3"/>
          </p:nvPr>
        </p:nvSpPr>
        <p:spPr>
          <a:xfrm>
            <a:off x="942303" y="404599"/>
            <a:ext cx="1184369" cy="347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100"/>
              <a:buFont typeface="Arial"/>
              <a:buNone/>
            </a:pPr>
            <a:r>
              <a:rPr lang="ru" sz="1100" dirty="0">
                <a:latin typeface="Calibri"/>
                <a:ea typeface="Calibri"/>
                <a:cs typeface="Calibri"/>
                <a:sym typeface="Calibri"/>
              </a:rPr>
              <a:t>НИУ ВШЭ – Пермь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8"/>
          <p:cNvSpPr txBox="1"/>
          <p:nvPr/>
        </p:nvSpPr>
        <p:spPr>
          <a:xfrm>
            <a:off x="7798125" y="371475"/>
            <a:ext cx="125254" cy="24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>
                <a:solidFill>
                  <a:srgbClr val="102D69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6</a:t>
            </a:r>
            <a:endParaRPr sz="1500"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2" name="Google Shape;342;p38"/>
          <p:cNvSpPr/>
          <p:nvPr/>
        </p:nvSpPr>
        <p:spPr>
          <a:xfrm>
            <a:off x="8732901" y="348271"/>
            <a:ext cx="0" cy="440055"/>
          </a:xfrm>
          <a:custGeom>
            <a:avLst/>
            <a:gdLst/>
            <a:ahLst/>
            <a:cxnLst/>
            <a:rect l="l" t="t" r="r" b="b"/>
            <a:pathLst>
              <a:path w="120000" h="586740" extrusionOk="0">
                <a:moveTo>
                  <a:pt x="0" y="0"/>
                </a:moveTo>
                <a:lnTo>
                  <a:pt x="0" y="586260"/>
                </a:lnTo>
              </a:path>
            </a:pathLst>
          </a:custGeom>
          <a:noFill/>
          <a:ln w="12700" cap="flat" cmpd="sng">
            <a:solidFill>
              <a:srgbClr val="102D6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  <p:sp>
        <p:nvSpPr>
          <p:cNvPr id="345" name="Google Shape;345;p38"/>
          <p:cNvSpPr txBox="1"/>
          <p:nvPr/>
        </p:nvSpPr>
        <p:spPr>
          <a:xfrm>
            <a:off x="496453" y="1026794"/>
            <a:ext cx="7860900" cy="36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anchor="t" anchorCtr="0">
            <a:spAutoFit/>
          </a:bodyPr>
          <a:lstStyle/>
          <a:p>
            <a:pPr marL="127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700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Инструменты реализации инновационной политики через ГЗ (demand-side policy):</a:t>
            </a:r>
            <a:endParaRPr sz="1700" dirty="0">
              <a:solidFill>
                <a:srgbClr val="00206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900" dirty="0">
              <a:solidFill>
                <a:srgbClr val="00206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482600" marR="139700" lvl="0" indent="-342900" algn="l" rtl="0">
              <a:lnSpc>
                <a:spcPct val="116111"/>
              </a:lnSpc>
              <a:spcBef>
                <a:spcPts val="0"/>
              </a:spcBef>
              <a:spcAft>
                <a:spcPts val="0"/>
              </a:spcAft>
              <a:buClr>
                <a:srgbClr val="181717"/>
              </a:buClr>
              <a:buSzPts val="1400"/>
              <a:buFont typeface="+mj-lt"/>
              <a:buAutoNum type="arabicPeriod"/>
            </a:pPr>
            <a:r>
              <a:rPr lang="ru" sz="1400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установление требований к закупаемым товарам, работам, услугам с учетом их инновационных  характеристик;</a:t>
            </a:r>
            <a:endParaRPr sz="1400" dirty="0">
              <a:solidFill>
                <a:srgbClr val="00206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1257300" marR="139700" lvl="0" indent="-342900" algn="l" rtl="0">
              <a:lnSpc>
                <a:spcPct val="116111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dirty="0">
              <a:solidFill>
                <a:srgbClr val="00206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482600" marR="139700" lvl="0" indent="-342900" algn="l" rtl="0">
              <a:lnSpc>
                <a:spcPct val="116111"/>
              </a:lnSpc>
              <a:spcBef>
                <a:spcPts val="0"/>
              </a:spcBef>
              <a:spcAft>
                <a:spcPts val="0"/>
              </a:spcAft>
              <a:buClr>
                <a:srgbClr val="181717"/>
              </a:buClr>
              <a:buSzPts val="1400"/>
              <a:buFont typeface="+mj-lt"/>
              <a:buAutoNum type="arabicPeriod"/>
            </a:pPr>
            <a:r>
              <a:rPr lang="ru" sz="1400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использование способов закупок, ориентированных на закупку инновационных товаров, работ,  услуг (например, конкурса с ограниченным участием или двухэтапного конкурса) – </a:t>
            </a:r>
            <a:r>
              <a:rPr lang="ru" sz="1400" dirty="0">
                <a:solidFill>
                  <a:srgbClr val="FF000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исключены из  44-ФЗ с 01.01.2022 Федеральным законом от 02.07.2021 N 360-ФЗ</a:t>
            </a:r>
            <a:r>
              <a:rPr lang="ru" sz="1400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;</a:t>
            </a:r>
            <a:endParaRPr sz="1400" dirty="0">
              <a:solidFill>
                <a:srgbClr val="00206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1257300" marR="139700" lvl="0" indent="-342900" algn="l" rtl="0">
              <a:lnSpc>
                <a:spcPct val="116111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dirty="0">
              <a:solidFill>
                <a:srgbClr val="00206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482600" marR="139700" lvl="0" indent="-342900" algn="l" rtl="0">
              <a:lnSpc>
                <a:spcPct val="116111"/>
              </a:lnSpc>
              <a:spcBef>
                <a:spcPts val="0"/>
              </a:spcBef>
              <a:spcAft>
                <a:spcPts val="0"/>
              </a:spcAft>
              <a:buClr>
                <a:srgbClr val="181717"/>
              </a:buClr>
              <a:buSzPts val="1400"/>
              <a:buFont typeface="+mj-lt"/>
              <a:buAutoNum type="arabicPeriod"/>
            </a:pPr>
            <a:r>
              <a:rPr lang="ru" sz="1400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использование методов оценки заявок, позволяющих обеспечить преимущество инновационным  товарам, работам, услугам (например, оценка методом жизненного цикла);</a:t>
            </a:r>
            <a:endParaRPr sz="1400" dirty="0">
              <a:solidFill>
                <a:srgbClr val="00206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1257300" marR="139700" lvl="0" indent="-342900" algn="l" rtl="0">
              <a:lnSpc>
                <a:spcPct val="116111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endParaRPr dirty="0">
              <a:solidFill>
                <a:srgbClr val="00206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  <a:p>
            <a:pPr marL="482600" marR="139700" lvl="0" indent="-342900" algn="l" rtl="0">
              <a:lnSpc>
                <a:spcPct val="116111"/>
              </a:lnSpc>
              <a:spcBef>
                <a:spcPts val="0"/>
              </a:spcBef>
              <a:spcAft>
                <a:spcPts val="0"/>
              </a:spcAft>
              <a:buClr>
                <a:srgbClr val="181717"/>
              </a:buClr>
              <a:buSzPts val="1400"/>
              <a:buFont typeface="+mj-lt"/>
              <a:buAutoNum type="arabicPeriod"/>
            </a:pPr>
            <a:r>
              <a:rPr lang="ru" sz="1400" dirty="0">
                <a:solidFill>
                  <a:srgbClr val="002060"/>
                </a:solidFill>
                <a:latin typeface="Calibri" panose="020F0502020204030204" pitchFamily="34" charset="0"/>
                <a:ea typeface="Times New Roman"/>
                <a:cs typeface="Calibri" panose="020F0502020204030204" pitchFamily="34" charset="0"/>
                <a:sym typeface="Times New Roman"/>
              </a:rPr>
              <a:t>информирование о потребности в инновационной продукции (например, путем публикации  планов закупок инновационной продукции).</a:t>
            </a:r>
            <a:endParaRPr sz="1400" dirty="0">
              <a:solidFill>
                <a:srgbClr val="002060"/>
              </a:solidFill>
              <a:latin typeface="Calibri" panose="020F0502020204030204" pitchFamily="34" charset="0"/>
              <a:ea typeface="Times New Roman"/>
              <a:cs typeface="Calibri" panose="020F0502020204030204" pitchFamily="34" charset="0"/>
              <a:sym typeface="Times New Roman"/>
            </a:endParaRPr>
          </a:p>
        </p:txBody>
      </p:sp>
      <p:sp>
        <p:nvSpPr>
          <p:cNvPr id="12" name="Google Shape;264;p32"/>
          <p:cNvSpPr txBox="1">
            <a:spLocks/>
          </p:cNvSpPr>
          <p:nvPr/>
        </p:nvSpPr>
        <p:spPr>
          <a:xfrm>
            <a:off x="2532265" y="316444"/>
            <a:ext cx="1895475" cy="4077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u-RU" sz="110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Научная конференция</a:t>
            </a:r>
          </a:p>
          <a:p>
            <a:r>
              <a:rPr lang="ru-RU" sz="110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</a:rPr>
              <a:t>«Соседи по науке»</a:t>
            </a:r>
            <a:endParaRPr lang="ru-RU" sz="1100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572000" y="316444"/>
            <a:ext cx="30618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11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Государственные</a:t>
            </a:r>
            <a:r>
              <a:rPr lang="ru-RU" sz="1100" dirty="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ru-RU" sz="11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закупки инноваций в России: </a:t>
            </a:r>
          </a:p>
          <a:p>
            <a:pPr lvl="0"/>
            <a:r>
              <a:rPr lang="ru-RU" sz="1100" dirty="0">
                <a:solidFill>
                  <a:srgbClr val="002060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rPr>
              <a:t>эмпирический анализ открытых данных</a:t>
            </a:r>
            <a:endParaRPr lang="ru-RU" sz="1100" dirty="0">
              <a:solidFill>
                <a:srgbClr val="002060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</a:endParaRPr>
          </a:p>
        </p:txBody>
      </p:sp>
      <p:sp>
        <p:nvSpPr>
          <p:cNvPr id="14" name="Google Shape;265;p32"/>
          <p:cNvSpPr txBox="1">
            <a:spLocks/>
          </p:cNvSpPr>
          <p:nvPr/>
        </p:nvSpPr>
        <p:spPr>
          <a:xfrm>
            <a:off x="942303" y="404599"/>
            <a:ext cx="1184369" cy="3473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rgbClr val="0E2D69"/>
              </a:buClr>
              <a:buSzPts val="1100"/>
            </a:pPr>
            <a:r>
              <a:rPr lang="ru-RU" sz="1100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НИУ ВШЭ – Пермь</a:t>
            </a:r>
            <a:endParaRPr lang="ru-RU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Пользовательские 1">
      <a:dk1>
        <a:srgbClr val="0F2C68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81717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360</TotalTime>
  <Words>2495</Words>
  <Application>Microsoft Office PowerPoint</Application>
  <PresentationFormat>Экран (16:9)</PresentationFormat>
  <Paragraphs>408</Paragraphs>
  <Slides>33</Slides>
  <Notes>33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33</vt:i4>
      </vt:variant>
    </vt:vector>
  </HeadingPairs>
  <TitlesOfParts>
    <vt:vector size="42" baseType="lpstr">
      <vt:lpstr>Calibri</vt:lpstr>
      <vt:lpstr>Times New Roman</vt:lpstr>
      <vt:lpstr>Lucida Sans</vt:lpstr>
      <vt:lpstr>Arial</vt:lpstr>
      <vt:lpstr>Helvetica Neue</vt:lpstr>
      <vt:lpstr>HSE Sans</vt:lpstr>
      <vt:lpstr>Simple Light</vt:lpstr>
      <vt:lpstr>Office Theme</vt:lpstr>
      <vt:lpstr>Office Theme</vt:lpstr>
      <vt:lpstr>ГОСУДАРСТВЕННЫЕ ЗАКУПКИ ИННОВАЦИЙ В РОССИИ:  ЭМПИРИЧЕСКИЙ АНАЛИЗ ОТКРЫТЫХ ДАННЫХ </vt:lpstr>
      <vt:lpstr>Актуальность исследования</vt:lpstr>
      <vt:lpstr>Государственные закупки как механизм реализации приоритетов государства</vt:lpstr>
      <vt:lpstr>Исследовательский вопрос</vt:lpstr>
      <vt:lpstr>Исследовательский вопрос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Российские исследования</vt:lpstr>
      <vt:lpstr>Зарубежные исследования и ресурсы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ГОСУДАРСТВЕННЫЕ ЗАКУПКИ ИННОВАЦИЙ В РОССИИ:  ЭМПИРИЧЕСКИЙ АНАЛИЗ ОТКРЫТЫХ ДАННЫХ</dc:title>
  <dc:creator>Петрова Полина Алексеевна</dc:creator>
  <cp:lastModifiedBy>Петрова Полина Алексеевна</cp:lastModifiedBy>
  <cp:revision>37</cp:revision>
  <dcterms:modified xsi:type="dcterms:W3CDTF">2024-05-23T09:38:10Z</dcterms:modified>
</cp:coreProperties>
</file>