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1" r:id="rId5"/>
    <p:sldId id="353" r:id="rId6"/>
    <p:sldId id="297" r:id="rId7"/>
    <p:sldId id="289" r:id="rId8"/>
    <p:sldId id="368" r:id="rId9"/>
    <p:sldId id="369" r:id="rId10"/>
    <p:sldId id="370" r:id="rId11"/>
    <p:sldId id="354" r:id="rId12"/>
    <p:sldId id="304" r:id="rId13"/>
    <p:sldId id="371" r:id="rId14"/>
    <p:sldId id="372" r:id="rId15"/>
    <p:sldId id="373" r:id="rId16"/>
    <p:sldId id="374" r:id="rId17"/>
    <p:sldId id="375" r:id="rId18"/>
    <p:sldId id="307" r:id="rId19"/>
    <p:sldId id="308" r:id="rId20"/>
    <p:sldId id="309" r:id="rId21"/>
    <p:sldId id="376" r:id="rId22"/>
    <p:sldId id="377" r:id="rId23"/>
    <p:sldId id="378" r:id="rId24"/>
    <p:sldId id="380" r:id="rId25"/>
    <p:sldId id="381" r:id="rId26"/>
    <p:sldId id="344" r:id="rId27"/>
    <p:sldId id="382" r:id="rId28"/>
    <p:sldId id="383" r:id="rId29"/>
    <p:sldId id="384" r:id="rId30"/>
    <p:sldId id="334" r:id="rId31"/>
    <p:sldId id="362" r:id="rId32"/>
    <p:sldId id="285" r:id="rId3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D9D9D9"/>
    <a:srgbClr val="96628C"/>
    <a:srgbClr val="11A0D7"/>
    <a:srgbClr val="E61F3D"/>
    <a:srgbClr val="CD5A5A"/>
    <a:srgbClr val="FFD746"/>
    <a:srgbClr val="0E2D6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9"/>
    <p:restoredTop sz="89482"/>
  </p:normalViewPr>
  <p:slideViewPr>
    <p:cSldViewPr snapToGrid="0" snapToObjects="1">
      <p:cViewPr varScale="1">
        <p:scale>
          <a:sx n="78" d="100"/>
          <a:sy n="78" d="100"/>
        </p:scale>
        <p:origin x="701" y="7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mitrij\Desktop\&#1050;&#1072;&#1085;&#1076;&#1080;&#1076;&#1072;&#1090;&#1089;&#1082;&#1072;&#1103;%20&#1076;&#1080;&#1089;&#1089;&#1077;&#1088;&#1090;&#1072;&#1094;&#1080;&#1103;\&#1054;&#1087;&#1088;&#1086;&#1089;_&#1073;&#1072;&#1079;&#1072;_1901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mitrij\Desktop\&#1050;&#1072;&#1085;&#1076;&#1080;&#1076;&#1072;&#1090;&#1089;&#1082;&#1072;&#1103;%20&#1076;&#1080;&#1089;&#1089;&#1077;&#1088;&#1090;&#1072;&#1094;&#1080;&#1103;\&#1054;&#1087;&#1088;&#1086;&#1089;_&#1073;&#1072;&#1079;&#1072;_1901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7-9F41-A9BC-2E49578B84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7-9F41-A9BC-2E49578B84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27-9F41-A9BC-2E49578B84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27-9F41-A9BC-2E49578B84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27-9F41-A9BC-2E49578B848E}"/>
              </c:ext>
            </c:extLst>
          </c:dPt>
          <c:dLbls>
            <c:dLbl>
              <c:idx val="3"/>
              <c:layout>
                <c:manualLayout>
                  <c:x val="-2.6669053927915083E-2"/>
                  <c:y val="6.88666222636690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27-9F41-A9BC-2E49578B848E}"/>
                </c:ext>
              </c:extLst>
            </c:dLbl>
            <c:dLbl>
              <c:idx val="4"/>
              <c:layout>
                <c:manualLayout>
                  <c:x val="3.5410594617593827E-2"/>
                  <c:y val="-1.11769167910874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27-9F41-A9BC-2E49578B8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'Общая статистика'!$B$3:$B$7</c:f>
              <c:strCache>
                <c:ptCount val="5"/>
                <c:pt idx="0">
                  <c:v>Сотрудник отдела (подразделения) закупок, непосредственно участвую в закупочных процедурах</c:v>
                </c:pt>
                <c:pt idx="1">
                  <c:v>У нас нет отдела закупок, но я занимаюсь их проведением</c:v>
                </c:pt>
                <c:pt idx="2">
                  <c:v>Руководитель отдела (подразделения) закупок</c:v>
                </c:pt>
                <c:pt idx="3">
                  <c:v>Не занимаюсь закупками непосредственно, но знаю, как они проводятся в моей организации</c:v>
                </c:pt>
                <c:pt idx="4">
                  <c:v>Не имею отношения к закупкам - меня попросили ответить на вопросы анкеты</c:v>
                </c:pt>
              </c:strCache>
            </c:strRef>
          </c:cat>
          <c:val>
            <c:numRef>
              <c:f>'Общая статистика'!$C$3:$C$7</c:f>
              <c:numCache>
                <c:formatCode>0.0%</c:formatCode>
                <c:ptCount val="5"/>
                <c:pt idx="0">
                  <c:v>0.41003584229390683</c:v>
                </c:pt>
                <c:pt idx="1">
                  <c:v>0.28028673835125451</c:v>
                </c:pt>
                <c:pt idx="2">
                  <c:v>0.23225806451612904</c:v>
                </c:pt>
                <c:pt idx="3">
                  <c:v>7.2999999999999995E-2</c:v>
                </c:pt>
                <c:pt idx="4">
                  <c:v>4.3010752688172043E-3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27-9F41-A9BC-2E49578B84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6-6744-9A86-539A2AC5E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6-6744-9A86-539A2AC5E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06-6744-9A86-539A2AC5E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06-6744-9A86-539A2AC5E2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06-6744-9A86-539A2AC5E2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06-6744-9A86-539A2AC5E2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06-6744-9A86-539A2AC5E2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A06-6744-9A86-539A2AC5E2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A06-6744-9A86-539A2AC5E29A}"/>
              </c:ext>
            </c:extLst>
          </c:dPt>
          <c:dLbls>
            <c:dLbl>
              <c:idx val="6"/>
              <c:layout>
                <c:manualLayout>
                  <c:x val="-2.1890234418397957E-2"/>
                  <c:y val="3.44108591108924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06-6744-9A86-539A2AC5E29A}"/>
                </c:ext>
              </c:extLst>
            </c:dLbl>
            <c:dLbl>
              <c:idx val="7"/>
              <c:layout>
                <c:manualLayout>
                  <c:x val="-2.6657538051327631E-2"/>
                  <c:y val="1.1616516815591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06-6744-9A86-539A2AC5E29A}"/>
                </c:ext>
              </c:extLst>
            </c:dLbl>
            <c:dLbl>
              <c:idx val="8"/>
              <c:layout>
                <c:manualLayout>
                  <c:x val="2.0884512831907565E-2"/>
                  <c:y val="-1.01779365784754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06-6744-9A86-539A2AC5E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'Общая статистика'!$B$24:$B$32</c:f>
              <c:strCache>
                <c:ptCount val="9"/>
                <c:pt idx="0">
                  <c:v>Центральный</c:v>
                </c:pt>
                <c:pt idx="1">
                  <c:v>Приволжский</c:v>
                </c:pt>
                <c:pt idx="2">
                  <c:v>Северо-Западный</c:v>
                </c:pt>
                <c:pt idx="3">
                  <c:v>Уральский</c:v>
                </c:pt>
                <c:pt idx="4">
                  <c:v>Дальневосточный</c:v>
                </c:pt>
                <c:pt idx="5">
                  <c:v>Сибирский</c:v>
                </c:pt>
                <c:pt idx="6">
                  <c:v>Южный</c:v>
                </c:pt>
                <c:pt idx="7">
                  <c:v>Северо-Кавказский</c:v>
                </c:pt>
                <c:pt idx="8">
                  <c:v>Предпочитаю не указывать</c:v>
                </c:pt>
              </c:strCache>
            </c:strRef>
          </c:cat>
          <c:val>
            <c:numRef>
              <c:f>'Общая статистика'!$C$24:$C$32</c:f>
              <c:numCache>
                <c:formatCode>0.0%</c:formatCode>
                <c:ptCount val="9"/>
                <c:pt idx="0">
                  <c:v>0.19928315412186379</c:v>
                </c:pt>
                <c:pt idx="1">
                  <c:v>0.18422939068100358</c:v>
                </c:pt>
                <c:pt idx="2">
                  <c:v>0.17634408602150536</c:v>
                </c:pt>
                <c:pt idx="3">
                  <c:v>0.13548387096774195</c:v>
                </c:pt>
                <c:pt idx="4">
                  <c:v>9.6057347670250898E-2</c:v>
                </c:pt>
                <c:pt idx="5">
                  <c:v>9.0322580645161285E-2</c:v>
                </c:pt>
                <c:pt idx="6">
                  <c:v>8.387096774193549E-2</c:v>
                </c:pt>
                <c:pt idx="7">
                  <c:v>2.7956989247311829E-2</c:v>
                </c:pt>
                <c:pt idx="8">
                  <c:v>6.5842293906810002E-3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A06-6744-9A86-539A2AC5E2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5DB2FB-5A35-B59F-258D-D82FA0F67A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029BFE-44C6-D554-72B8-FD38476FE2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1CA9D-F2B8-6543-9DC5-037DE54B4164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9FF9A2-86C4-7F16-C51F-57A7CD214F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3C3A0-F8A6-41E7-7866-3779972B09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74EB-63C1-6649-921D-2A2C40B6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05/23/2024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40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58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277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3087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0971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4002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947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981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775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688832"/>
            <a:ext cx="10604499" cy="989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+mn-lt"/>
              </a:rPr>
              <a:t>Что способствует госзакупкам у малых и средних предприятий?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Результаты опроса российских заказчиков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2120" y="1132293"/>
            <a:ext cx="2527300" cy="591471"/>
          </a:xfrm>
        </p:spPr>
        <p:txBody>
          <a:bodyPr/>
          <a:lstStyle/>
          <a:p>
            <a:r>
              <a:rPr lang="ru-RU" sz="1400" dirty="0">
                <a:latin typeface="+mn-lt"/>
              </a:rPr>
              <a:t>Семинар по исследованиям </a:t>
            </a:r>
          </a:p>
          <a:p>
            <a:r>
              <a:rPr lang="ru-RU" sz="1400" dirty="0">
                <a:latin typeface="+mn-lt"/>
              </a:rPr>
              <a:t>государственных закупок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99420" y="1132294"/>
            <a:ext cx="2217738" cy="463186"/>
          </a:xfrm>
        </p:spPr>
        <p:txBody>
          <a:bodyPr>
            <a:normAutofit/>
          </a:bodyPr>
          <a:lstStyle/>
          <a:p>
            <a:r>
              <a:rPr lang="ru-RU" sz="1400" dirty="0" err="1">
                <a:latin typeface="+mn-lt"/>
              </a:rPr>
              <a:t>Ростов</a:t>
            </a:r>
            <a:r>
              <a:rPr lang="ru-RU" sz="1400" dirty="0">
                <a:latin typeface="+mn-lt"/>
              </a:rPr>
              <a:t>-на-Дону,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750" y="4205833"/>
            <a:ext cx="10416208" cy="1519873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latin typeface="+mn-lt"/>
              </a:rPr>
              <a:t>Авторы:</a:t>
            </a:r>
          </a:p>
          <a:p>
            <a:pPr algn="r"/>
            <a:r>
              <a:rPr lang="ru-RU" sz="1800" b="1" dirty="0">
                <a:latin typeface="+mn-lt"/>
              </a:rPr>
              <a:t>Кашин Дмитрий Викторович,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 </a:t>
            </a:r>
          </a:p>
          <a:p>
            <a:pPr algn="r"/>
            <a:r>
              <a:rPr lang="ru-RU" sz="1800" dirty="0">
                <a:latin typeface="+mn-lt"/>
              </a:rPr>
              <a:t>к.э.н., доцент департамента экономики и финансов НИУ ВШЭ – Пермь</a:t>
            </a:r>
          </a:p>
          <a:p>
            <a:pPr algn="r"/>
            <a:r>
              <a:rPr lang="ru-RU" sz="1800" b="1" dirty="0">
                <a:latin typeface="+mn-lt"/>
              </a:rPr>
              <a:t>Шадрина Елена Витальевна,</a:t>
            </a:r>
            <a:r>
              <a:rPr lang="ru-RU" sz="1800" dirty="0">
                <a:latin typeface="+mn-lt"/>
              </a:rPr>
              <a:t> </a:t>
            </a:r>
          </a:p>
          <a:p>
            <a:pPr algn="r"/>
            <a:r>
              <a:rPr lang="ru-RU" sz="1800" dirty="0">
                <a:latin typeface="+mn-lt"/>
              </a:rPr>
              <a:t>к.э.н., доцент департамента менеджмента НИУ ВШЭ – Пермь</a:t>
            </a:r>
            <a:r>
              <a:rPr lang="ru-RU" sz="1800" b="1" dirty="0">
                <a:latin typeface="+mn-lt"/>
              </a:rPr>
              <a:t> </a:t>
            </a:r>
          </a:p>
          <a:p>
            <a:pPr algn="r"/>
            <a:endParaRPr lang="ru-RU" sz="1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3CFB4-6F47-8548-79DD-AAB956F2D339}"/>
              </a:ext>
            </a:extLst>
          </p:cNvPr>
          <p:cNvSpPr txBox="1"/>
          <p:nvPr/>
        </p:nvSpPr>
        <p:spPr>
          <a:xfrm>
            <a:off x="1968500" y="1072260"/>
            <a:ext cx="3849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400" dirty="0"/>
              <a:t>Национальный исследовательский университет</a:t>
            </a:r>
          </a:p>
          <a:p>
            <a:pPr algn="l"/>
            <a:r>
              <a:rPr lang="ru-RU" sz="1400" dirty="0"/>
              <a:t>«Высшая школа экономики»</a:t>
            </a:r>
          </a:p>
        </p:txBody>
      </p:sp>
      <p:pic>
        <p:nvPicPr>
          <p:cNvPr id="12" name="Рисунок 11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3DCB048-E8A7-CA2E-193D-EA129022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88" y="849537"/>
            <a:ext cx="5212570" cy="1028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F73A57-E752-B934-B510-A22339B04752}"/>
              </a:ext>
            </a:extLst>
          </p:cNvPr>
          <p:cNvSpPr txBox="1"/>
          <p:nvPr/>
        </p:nvSpPr>
        <p:spPr>
          <a:xfrm>
            <a:off x="6860956" y="1087042"/>
            <a:ext cx="4156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Всероссийский онлайн-семинар по исследованиям </a:t>
            </a:r>
            <a:br>
              <a:rPr lang="ru-RU" sz="1400" dirty="0"/>
            </a:br>
            <a:r>
              <a:rPr lang="ru-RU" sz="1400" dirty="0"/>
              <a:t>государственных закупок, 15.03.2024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Преференции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МП</a:t>
            </a:r>
            <a:r>
              <a:rPr lang="ru-RU" dirty="0">
                <a:latin typeface="+mn-lt"/>
              </a:rPr>
              <a:t> по 44-ФЗ (ст. 30) 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4" name="Стрелка углом 3">
            <a:extLst>
              <a:ext uri="{FF2B5EF4-FFF2-40B4-BE49-F238E27FC236}">
                <a16:creationId xmlns:a16="http://schemas.microsoft.com/office/drawing/2014/main" id="{AFD3B35D-117E-D261-425D-F582314114EC}"/>
              </a:ext>
            </a:extLst>
          </p:cNvPr>
          <p:cNvSpPr/>
          <p:nvPr/>
        </p:nvSpPr>
        <p:spPr>
          <a:xfrm rot="16200000" flipH="1">
            <a:off x="1445443" y="3263405"/>
            <a:ext cx="1368152" cy="105127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9" name="Стрелка углом 8">
            <a:extLst>
              <a:ext uri="{FF2B5EF4-FFF2-40B4-BE49-F238E27FC236}">
                <a16:creationId xmlns:a16="http://schemas.microsoft.com/office/drawing/2014/main" id="{2B6EBB95-5B32-31EC-7C97-AF72C1318741}"/>
              </a:ext>
            </a:extLst>
          </p:cNvPr>
          <p:cNvSpPr/>
          <p:nvPr/>
        </p:nvSpPr>
        <p:spPr>
          <a:xfrm rot="5400000">
            <a:off x="5006262" y="3158971"/>
            <a:ext cx="1368153" cy="11881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2A93B16-F973-1CFC-C2F8-964012D0F652}"/>
              </a:ext>
            </a:extLst>
          </p:cNvPr>
          <p:cNvSpPr/>
          <p:nvPr/>
        </p:nvSpPr>
        <p:spPr>
          <a:xfrm>
            <a:off x="2648000" y="2132855"/>
            <a:ext cx="2700300" cy="14589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Процедуры только для МП (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set-aside, SA)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D214D87-ACB3-B194-6036-860501EE2ECE}"/>
              </a:ext>
            </a:extLst>
          </p:cNvPr>
          <p:cNvSpPr>
            <a:spLocks/>
          </p:cNvSpPr>
          <p:nvPr/>
        </p:nvSpPr>
        <p:spPr>
          <a:xfrm>
            <a:off x="537212" y="4545122"/>
            <a:ext cx="2700300" cy="14589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25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от СОГЗ заказчика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EC58EFB-5FA5-1B09-A878-99ADD9EA0D00}"/>
              </a:ext>
            </a:extLst>
          </p:cNvPr>
          <p:cNvSpPr/>
          <p:nvPr/>
        </p:nvSpPr>
        <p:spPr>
          <a:xfrm>
            <a:off x="4664224" y="4545123"/>
            <a:ext cx="2700300" cy="14589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НМЦК не более 20 000 000 рублей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12214C8-EA61-0941-34DE-7A8190D94C74}"/>
              </a:ext>
            </a:extLst>
          </p:cNvPr>
          <p:cNvSpPr/>
          <p:nvPr/>
        </p:nvSpPr>
        <p:spPr>
          <a:xfrm>
            <a:off x="7536160" y="2379961"/>
            <a:ext cx="2808312" cy="99921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МП в качестве субподрядчиков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162621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Преференции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МП</a:t>
            </a:r>
            <a:r>
              <a:rPr lang="ru-RU" dirty="0">
                <a:latin typeface="+mn-lt"/>
              </a:rPr>
              <a:t> по 44-ФЗ (ст. 30) 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4" name="Стрелка углом 3">
            <a:extLst>
              <a:ext uri="{FF2B5EF4-FFF2-40B4-BE49-F238E27FC236}">
                <a16:creationId xmlns:a16="http://schemas.microsoft.com/office/drawing/2014/main" id="{AFD3B35D-117E-D261-425D-F582314114EC}"/>
              </a:ext>
            </a:extLst>
          </p:cNvPr>
          <p:cNvSpPr/>
          <p:nvPr/>
        </p:nvSpPr>
        <p:spPr>
          <a:xfrm rot="16200000" flipH="1">
            <a:off x="1460683" y="3263405"/>
            <a:ext cx="1368152" cy="105127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9" name="Стрелка углом 8">
            <a:extLst>
              <a:ext uri="{FF2B5EF4-FFF2-40B4-BE49-F238E27FC236}">
                <a16:creationId xmlns:a16="http://schemas.microsoft.com/office/drawing/2014/main" id="{2B6EBB95-5B32-31EC-7C97-AF72C1318741}"/>
              </a:ext>
            </a:extLst>
          </p:cNvPr>
          <p:cNvSpPr/>
          <p:nvPr/>
        </p:nvSpPr>
        <p:spPr>
          <a:xfrm rot="5400000">
            <a:off x="5021502" y="3158971"/>
            <a:ext cx="1368153" cy="11881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2A93B16-F973-1CFC-C2F8-964012D0F652}"/>
              </a:ext>
            </a:extLst>
          </p:cNvPr>
          <p:cNvSpPr/>
          <p:nvPr/>
        </p:nvSpPr>
        <p:spPr>
          <a:xfrm>
            <a:off x="2663240" y="2132855"/>
            <a:ext cx="2700300" cy="1458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Процедуры только для МП (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set-aside, SA)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D214D87-ACB3-B194-6036-860501EE2ECE}"/>
              </a:ext>
            </a:extLst>
          </p:cNvPr>
          <p:cNvSpPr>
            <a:spLocks/>
          </p:cNvSpPr>
          <p:nvPr/>
        </p:nvSpPr>
        <p:spPr>
          <a:xfrm>
            <a:off x="552452" y="4545122"/>
            <a:ext cx="2700300" cy="1458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25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от СОГЗ заказчика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EC58EFB-5FA5-1B09-A878-99ADD9EA0D00}"/>
              </a:ext>
            </a:extLst>
          </p:cNvPr>
          <p:cNvSpPr/>
          <p:nvPr/>
        </p:nvSpPr>
        <p:spPr>
          <a:xfrm>
            <a:off x="4679464" y="4545123"/>
            <a:ext cx="2700300" cy="1458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НМЦК не более 20 000 000 рублей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12214C8-EA61-0941-34DE-7A8190D94C74}"/>
              </a:ext>
            </a:extLst>
          </p:cNvPr>
          <p:cNvSpPr/>
          <p:nvPr/>
        </p:nvSpPr>
        <p:spPr>
          <a:xfrm>
            <a:off x="7536160" y="2379961"/>
            <a:ext cx="2808312" cy="999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МП в качестве субподрядчиков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194410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Преференции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МСП</a:t>
            </a:r>
            <a:r>
              <a:rPr lang="ru-RU" dirty="0">
                <a:latin typeface="+mn-lt"/>
              </a:rPr>
              <a:t> по 223-ФЗ (ПП № 1352 от 11.12.2014)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14" name="Стрелка углом 13">
            <a:extLst>
              <a:ext uri="{FF2B5EF4-FFF2-40B4-BE49-F238E27FC236}">
                <a16:creationId xmlns:a16="http://schemas.microsoft.com/office/drawing/2014/main" id="{F970E3C3-432B-4357-128F-E2321212F822}"/>
              </a:ext>
            </a:extLst>
          </p:cNvPr>
          <p:cNvSpPr/>
          <p:nvPr/>
        </p:nvSpPr>
        <p:spPr>
          <a:xfrm rot="16200000" flipH="1">
            <a:off x="1533701" y="2887772"/>
            <a:ext cx="1304498" cy="109081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5" name="Стрелка углом 14">
            <a:extLst>
              <a:ext uri="{FF2B5EF4-FFF2-40B4-BE49-F238E27FC236}">
                <a16:creationId xmlns:a16="http://schemas.microsoft.com/office/drawing/2014/main" id="{8458BD38-E21D-8584-161B-6D5505037135}"/>
              </a:ext>
            </a:extLst>
          </p:cNvPr>
          <p:cNvSpPr/>
          <p:nvPr/>
        </p:nvSpPr>
        <p:spPr>
          <a:xfrm rot="5400000">
            <a:off x="5154470" y="2870939"/>
            <a:ext cx="1368153" cy="11881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BEF4C17-7305-3BE3-C250-578FD6C87C07}"/>
              </a:ext>
            </a:extLst>
          </p:cNvPr>
          <p:cNvSpPr/>
          <p:nvPr/>
        </p:nvSpPr>
        <p:spPr>
          <a:xfrm>
            <a:off x="2652192" y="2132855"/>
            <a:ext cx="2880320" cy="14589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Процедуры только для МСП (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set-aside, SA)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86375F4-E476-297E-46C0-4C16F9C552ED}"/>
              </a:ext>
            </a:extLst>
          </p:cNvPr>
          <p:cNvSpPr/>
          <p:nvPr/>
        </p:nvSpPr>
        <p:spPr>
          <a:xfrm>
            <a:off x="599963" y="4085424"/>
            <a:ext cx="2808313" cy="23783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25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от СОГЗ заказчика</a:t>
            </a: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и</a:t>
            </a: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20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только у МСП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8B82C80-2AB2-3664-30C8-1A2793C37384}"/>
              </a:ext>
            </a:extLst>
          </p:cNvPr>
          <p:cNvSpPr/>
          <p:nvPr/>
        </p:nvSpPr>
        <p:spPr>
          <a:xfrm>
            <a:off x="4740424" y="4185083"/>
            <a:ext cx="2700300" cy="14589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НМЦК не более 800 000 000 рублей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8D20656-DAF5-45EA-99D6-91A950F30254}"/>
              </a:ext>
            </a:extLst>
          </p:cNvPr>
          <p:cNvSpPr/>
          <p:nvPr/>
        </p:nvSpPr>
        <p:spPr>
          <a:xfrm>
            <a:off x="7536160" y="2379961"/>
            <a:ext cx="3024336" cy="99921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МСП в качестве субподрядчиков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238111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Преференции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МСП</a:t>
            </a:r>
            <a:r>
              <a:rPr lang="ru-RU" dirty="0">
                <a:latin typeface="+mn-lt"/>
              </a:rPr>
              <a:t> по 223-ФЗ (ПП № 1352 от 11.12.2014)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14" name="Стрелка углом 13">
            <a:extLst>
              <a:ext uri="{FF2B5EF4-FFF2-40B4-BE49-F238E27FC236}">
                <a16:creationId xmlns:a16="http://schemas.microsoft.com/office/drawing/2014/main" id="{F970E3C3-432B-4357-128F-E2321212F822}"/>
              </a:ext>
            </a:extLst>
          </p:cNvPr>
          <p:cNvSpPr/>
          <p:nvPr/>
        </p:nvSpPr>
        <p:spPr>
          <a:xfrm rot="16200000" flipH="1">
            <a:off x="1548941" y="2887772"/>
            <a:ext cx="1304498" cy="109081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5" name="Стрелка углом 14">
            <a:extLst>
              <a:ext uri="{FF2B5EF4-FFF2-40B4-BE49-F238E27FC236}">
                <a16:creationId xmlns:a16="http://schemas.microsoft.com/office/drawing/2014/main" id="{8458BD38-E21D-8584-161B-6D5505037135}"/>
              </a:ext>
            </a:extLst>
          </p:cNvPr>
          <p:cNvSpPr/>
          <p:nvPr/>
        </p:nvSpPr>
        <p:spPr>
          <a:xfrm rot="5400000">
            <a:off x="5169710" y="2870939"/>
            <a:ext cx="1368153" cy="118813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endParaRPr lang="ru-RU" sz="2500" kern="0">
              <a:solidFill>
                <a:srgbClr val="000000"/>
              </a:solidFill>
              <a:cs typeface="Arial Narrow"/>
              <a:sym typeface="Helvetica Light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BEF4C17-7305-3BE3-C250-578FD6C87C07}"/>
              </a:ext>
            </a:extLst>
          </p:cNvPr>
          <p:cNvSpPr/>
          <p:nvPr/>
        </p:nvSpPr>
        <p:spPr>
          <a:xfrm>
            <a:off x="2667432" y="2132855"/>
            <a:ext cx="2880320" cy="1458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Процедуры только для МСП (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set-aside, SA)</a:t>
            </a:r>
            <a:endParaRPr lang="ru-RU" sz="2700" kern="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86375F4-E476-297E-46C0-4C16F9C552ED}"/>
              </a:ext>
            </a:extLst>
          </p:cNvPr>
          <p:cNvSpPr/>
          <p:nvPr/>
        </p:nvSpPr>
        <p:spPr>
          <a:xfrm>
            <a:off x="615203" y="4085424"/>
            <a:ext cx="2808313" cy="2378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25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от СОГЗ заказчика</a:t>
            </a: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и</a:t>
            </a:r>
          </a:p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менее 20</a:t>
            </a:r>
            <a:r>
              <a:rPr lang="en-US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% </a:t>
            </a:r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только у МСП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8B82C80-2AB2-3664-30C8-1A2793C37384}"/>
              </a:ext>
            </a:extLst>
          </p:cNvPr>
          <p:cNvSpPr/>
          <p:nvPr/>
        </p:nvSpPr>
        <p:spPr>
          <a:xfrm>
            <a:off x="4755664" y="4185083"/>
            <a:ext cx="2700300" cy="1458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НМЦК не более 800 000 000 рублей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8D20656-DAF5-45EA-99D6-91A950F30254}"/>
              </a:ext>
            </a:extLst>
          </p:cNvPr>
          <p:cNvSpPr/>
          <p:nvPr/>
        </p:nvSpPr>
        <p:spPr>
          <a:xfrm>
            <a:off x="7536160" y="2379961"/>
            <a:ext cx="3024336" cy="999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r>
              <a:rPr lang="ru-RU" sz="2700" kern="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МСП в качестве субподрядчиков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360877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Квота для российских заказчиков на закупки у МСП в динамике (в %)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4124B7FF-1608-CDDE-8F8C-84FD65DF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17" y="2078425"/>
            <a:ext cx="11088165" cy="1798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8DB4B2-22C8-E9E5-B01B-191FC0F74C11}"/>
              </a:ext>
            </a:extLst>
          </p:cNvPr>
          <p:cNvSpPr txBox="1"/>
          <p:nvPr/>
        </p:nvSpPr>
        <p:spPr>
          <a:xfrm>
            <a:off x="868610" y="3998367"/>
            <a:ext cx="10602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Слева в таблице приведено значение квоты в % от совокупного годового стоимостного объема договоров, заключенных заказчиками по результатам всех закупок у МСП, справа – квота на закупки только среди МСП в % от совокупного годового стоимостного объема договоров (спецторги).</a:t>
            </a:r>
            <a:endParaRPr lang="ru-RU" sz="2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1D0E3-C96A-0E77-ACCC-22B22ED1AF8D}"/>
              </a:ext>
            </a:extLst>
          </p:cNvPr>
          <p:cNvSpPr txBox="1"/>
          <p:nvPr/>
        </p:nvSpPr>
        <p:spPr>
          <a:xfrm>
            <a:off x="868610" y="5234990"/>
            <a:ext cx="1060269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З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</a:rPr>
              <a:t>а невыполнение квоты на закупки у МСП для должностных лиц (44-ФЗ) предусмотрен штраф в размере 50 тыс. руб. (КоАП РФ, ст. 7.30). Аналогичный механизм за нарушение объемов закупок у МСП для заказчиков, работающих по 223-ФЗ, не предусмотрен (КоАП РФ, ст. 7.32.3). 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073D86BB-4EC7-38C8-38AB-0A2BDA64C99B}"/>
              </a:ext>
            </a:extLst>
          </p:cNvPr>
          <p:cNvSpPr txBox="1">
            <a:spLocks/>
          </p:cNvSpPr>
          <p:nvPr/>
        </p:nvSpPr>
        <p:spPr>
          <a:xfrm>
            <a:off x="850440" y="1327695"/>
            <a:ext cx="762300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Теоретическая модель: предпосылки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02DA1-8C29-F733-08A3-FA096DD23F84}"/>
              </a:ext>
            </a:extLst>
          </p:cNvPr>
          <p:cNvSpPr txBox="1"/>
          <p:nvPr/>
        </p:nvSpPr>
        <p:spPr>
          <a:xfrm>
            <a:off x="571680" y="5866871"/>
            <a:ext cx="1123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Постановка теоретической модели приведена в статье: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Shadrina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E. V.,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Vinogradov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D. V.,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Kashin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D. V. Implicit Incentives in Green Public Procurement: Good Intentions versus Rigid Regulations // Ecological Economics. 2022. Vol. 198.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FC0B3-65EE-147C-08DD-64BE499DF003}"/>
                  </a:ext>
                </a:extLst>
              </p:cNvPr>
              <p:cNvSpPr txBox="1"/>
              <p:nvPr/>
            </p:nvSpPr>
            <p:spPr>
              <a:xfrm>
                <a:off x="850440" y="2008380"/>
                <a:ext cx="1108910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RU"/>
                </a:defPPr>
                <a:lvl1pPr algn="ctr">
                  <a:defRPr sz="1600">
                    <a:solidFill>
                      <a:schemeClr val="bg2">
                        <a:lumMod val="10000"/>
                      </a:schemeClr>
                    </a:solidFill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:r>
                  <a:rPr lang="ru-RU" sz="1800" dirty="0"/>
                  <a:t>а</a:t>
                </a:r>
                <a:r>
                  <a:rPr lang="en-US" sz="1800" dirty="0"/>
                  <a:t>) </a:t>
                </a:r>
                <a:r>
                  <a:rPr lang="ru-RU" sz="1800" dirty="0"/>
                  <a:t>Государственные приоритеты объявлены государством и известны заказчикам. </a:t>
                </a:r>
                <a:endParaRPr lang="en-US" sz="1800" dirty="0"/>
              </a:p>
              <a:p>
                <a:pPr algn="l">
                  <a:spcAft>
                    <a:spcPts val="600"/>
                  </a:spcAft>
                </a:pPr>
                <a:r>
                  <a:rPr lang="ru-RU" sz="1800" dirty="0"/>
                  <a:t>б) Издержки проведения закупок с приоритетами выше, чем у «стандартных» процедур (изменение документации и т.д)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800" b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ru-RU" sz="1800" dirty="0"/>
                  <a:t>в) Нарушения правил проведения закупочных процедур штрафуются (стандартная предпосылка, </a:t>
                </a:r>
                <a:r>
                  <a:rPr lang="en-US" sz="1800" dirty="0"/>
                  <a:t>Becker, 196</a:t>
                </a:r>
                <a:r>
                  <a:rPr lang="ru-RU" sz="1800" dirty="0"/>
                  <a:t>8).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FC0B3-65EE-147C-08DD-64BE499D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0" y="2008380"/>
                <a:ext cx="11089109" cy="1354217"/>
              </a:xfrm>
              <a:prstGeom prst="rect">
                <a:avLst/>
              </a:prstGeom>
              <a:blipFill>
                <a:blip r:embed="rId2"/>
                <a:stretch>
                  <a:fillRect l="-572" t="-926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38DD1E6-2573-7F5F-44E4-B76FDBFB294C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DD2538-6C12-D7CD-CE44-4AA5189A3490}"/>
                  </a:ext>
                </a:extLst>
              </p:cNvPr>
              <p:cNvSpPr/>
              <p:nvPr/>
            </p:nvSpPr>
            <p:spPr>
              <a:xfrm>
                <a:off x="1290402" y="3699163"/>
                <a:ext cx="9986218" cy="18311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Закупочные процедуры типа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ru-RU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и </m:t>
                    </m:r>
                    <m:r>
                      <a:rPr lang="en-GB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 с издержками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ctr"/>
                <a:endParaRPr lang="ru-RU" b="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 - доля закупок типа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ru-RU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 в общем количестве процедур заказчика в год.</a:t>
                </a:r>
              </a:p>
              <a:p>
                <a:pPr algn="ctr"/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ctr"/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Заказчик минимизирует издержки на проведение процедур: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box>
                      <m:box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groupChr>
                      </m:e>
                    </m:box>
                    <m:r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DD2538-6C12-D7CD-CE44-4AA5189A3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402" y="3699163"/>
                <a:ext cx="9986218" cy="1831142"/>
              </a:xfrm>
              <a:prstGeom prst="rect">
                <a:avLst/>
              </a:prstGeom>
              <a:blipFill>
                <a:blip r:embed="rId3"/>
                <a:stretch>
                  <a:fillRect t="-1370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7840E-216C-5434-D7A7-B1406D6DD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E1BE-B643-6FCA-357C-F50DC98B0B1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E9641AAC-0D61-8C59-4DFF-DF6A7173CD5B}"/>
              </a:ext>
            </a:extLst>
          </p:cNvPr>
          <p:cNvSpPr txBox="1">
            <a:spLocks/>
          </p:cNvSpPr>
          <p:nvPr/>
        </p:nvSpPr>
        <p:spPr>
          <a:xfrm>
            <a:off x="850440" y="1409690"/>
            <a:ext cx="9106442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Теоретическая модель: стимулы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E6173-1868-B350-33A5-0A259A09FFC4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A3FD9E4-63A3-5FA3-589A-56481CB2D6CC}"/>
                  </a:ext>
                </a:extLst>
              </p:cNvPr>
              <p:cNvSpPr/>
              <p:nvPr/>
            </p:nvSpPr>
            <p:spPr>
              <a:xfrm>
                <a:off x="850441" y="2186715"/>
                <a:ext cx="10335473" cy="110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/>
                <a:r>
                  <a:rPr lang="ru-RU" sz="1600" b="1" dirty="0">
                    <a:solidFill>
                      <a:schemeClr val="bg2">
                        <a:lumMod val="10000"/>
                      </a:schemeClr>
                    </a:solidFill>
                  </a:rPr>
                  <a:t>А) Императивные нормы: </a:t>
                </a:r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государство требует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bar>
                      <m:bar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endParaRPr lang="ru-RU" sz="16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indent="450215"/>
                <a:endParaRPr lang="en-US" sz="16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indent="450215"/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Оптимальный выбор заказчика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  <a:p>
                <a:pPr indent="450215"/>
                <a:r>
                  <a:rPr lang="ru-RU" sz="1600" dirty="0">
                    <a:latin typeface="+mn-lt"/>
                  </a:rPr>
                  <a:t>  </a:t>
                </a:r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A3FD9E4-63A3-5FA3-589A-56481CB2D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1" y="2186715"/>
                <a:ext cx="10335473" cy="1100429"/>
              </a:xfrm>
              <a:prstGeom prst="rect">
                <a:avLst/>
              </a:prstGeom>
              <a:blipFill>
                <a:blip r:embed="rId3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F0D6D6C-82AA-AA07-4FAE-5E7C3D3BF98A}"/>
                  </a:ext>
                </a:extLst>
              </p:cNvPr>
              <p:cNvSpPr/>
              <p:nvPr/>
            </p:nvSpPr>
            <p:spPr>
              <a:xfrm>
                <a:off x="850441" y="3287144"/>
                <a:ext cx="10884360" cy="1145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/>
                <a:r>
                  <a:rPr lang="ru-RU" sz="1600" b="1" dirty="0">
                    <a:solidFill>
                      <a:schemeClr val="bg2">
                        <a:lumMod val="10000"/>
                      </a:schemeClr>
                    </a:solidFill>
                  </a:rPr>
                  <a:t>Б) Строгость закона: штрафы за нарушение правил проведения закупок</a:t>
                </a:r>
                <a:endParaRPr lang="en-US" sz="1600" b="1" dirty="0"/>
              </a:p>
              <a:p>
                <a:pPr indent="450215"/>
                <a:endParaRPr lang="en-US" sz="16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indent="450215"/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Отклонение от «стандартных» процедур вызывает опасения нарушить правила, что влечет штраф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 с вероятностью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1600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  <a:p>
                <a:pPr indent="450215"/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Целевая функция:</a:t>
                </a:r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𝜋𝜉</m:t>
                    </m:r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16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box>
                      <m:boxPr>
                        <m:ctrlPr>
                          <a:rPr lang="ru-RU" sz="16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ru-RU" sz="16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 sz="160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groupChr>
                      </m:e>
                    </m:box>
                    <m:r>
                      <a:rPr lang="en-US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F0D6D6C-82AA-AA07-4FAE-5E7C3D3B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1" y="3287144"/>
                <a:ext cx="10884360" cy="1145378"/>
              </a:xfrm>
              <a:prstGeom prst="rect">
                <a:avLst/>
              </a:prstGeom>
              <a:blipFill>
                <a:blip r:embed="rId4"/>
                <a:stretch>
                  <a:fillRect t="-1099" b="-6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BEE39-6BB0-4CDD-51C2-D7CB3F441453}"/>
                  </a:ext>
                </a:extLst>
              </p:cNvPr>
              <p:cNvSpPr txBox="1"/>
              <p:nvPr/>
            </p:nvSpPr>
            <p:spPr>
              <a:xfrm>
                <a:off x="850440" y="4562542"/>
                <a:ext cx="10884361" cy="231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RU"/>
                </a:defPPr>
                <a:lvl1pPr indent="450215">
                  <a:defRPr sz="1600">
                    <a:solidFill>
                      <a:schemeClr val="bg2">
                        <a:lumMod val="10000"/>
                      </a:schemeClr>
                    </a:solidFill>
                  </a:defRPr>
                </a:lvl1pPr>
              </a:lstStyle>
              <a:p>
                <a:r>
                  <a:rPr lang="ru-RU" b="1" dirty="0"/>
                  <a:t>В) Приоритеты государства: </a:t>
                </a:r>
                <a:r>
                  <a:rPr lang="ru-RU" dirty="0"/>
                  <a:t>нематериальные потери при отклонении от приоритетов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Потери вида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bar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bar>
                        <m:r>
                          <a:rPr lang="ru-RU">
                            <a:latin typeface="Cambria Math" panose="02040503050406030204" pitchFamily="18" charset="0"/>
                          </a:rPr>
                          <m:t> − </m:t>
                        </m:r>
                        <m:bar>
                          <m:ba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bar>
                      </m:e>
                    </m:d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Целевая функция: 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>
                        <a:latin typeface="Cambria Math" panose="02040503050406030204" pitchFamily="18" charset="0"/>
                      </a:rPr>
                      <m:t>𝜋𝜉</m:t>
                    </m:r>
                    <m:r>
                      <a:rPr lang="ru-RU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+ </m:t>
                    </m:r>
                    <m:r>
                      <a:rPr lang="ru-RU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groupChr>
                    <m:r>
                      <a:rPr lang="en-US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ru-RU" dirty="0"/>
                  <a:t> </a:t>
                </a: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2BEE39-6BB0-4CDD-51C2-D7CB3F441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0" y="4562542"/>
                <a:ext cx="10884361" cy="2317237"/>
              </a:xfrm>
              <a:prstGeom prst="rect">
                <a:avLst/>
              </a:prstGeom>
              <a:blipFill>
                <a:blip r:embed="rId5"/>
                <a:stretch>
                  <a:fillRect t="-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5491022-29B8-A1F0-09EF-D2154D4030C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9" name="Рисунок 8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7EE52C-4BCE-FDC2-797A-31C35E133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0" y="411334"/>
            <a:ext cx="9077120" cy="924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B31F9D-54AF-E6BD-88D6-4C42B46D4C71}"/>
              </a:ext>
            </a:extLst>
          </p:cNvPr>
          <p:cNvSpPr txBox="1"/>
          <p:nvPr/>
        </p:nvSpPr>
        <p:spPr>
          <a:xfrm>
            <a:off x="1997279" y="576569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7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409690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Теоретическая модель: внутреннее 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6436AD2-BCDA-562D-85EF-8662E00808ED}"/>
                  </a:ext>
                </a:extLst>
              </p:cNvPr>
              <p:cNvSpPr/>
              <p:nvPr/>
            </p:nvSpPr>
            <p:spPr>
              <a:xfrm>
                <a:off x="4109196" y="2325799"/>
                <a:ext cx="3425921" cy="89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𝜋𝜉</m:t>
                          </m:r>
                          <m: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sz="20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bar>
                              <m:r>
                                <a:rPr lang="ru-RU" sz="2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bar>
                                <m:barPr>
                                  <m:ctrlPr>
                                    <a:rPr lang="ru-RU" sz="20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bar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6436AD2-BCDA-562D-85EF-8662E0080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6" y="2325799"/>
                <a:ext cx="3425921" cy="895630"/>
              </a:xfrm>
              <a:prstGeom prst="rect">
                <a:avLst/>
              </a:prstGeom>
              <a:blipFill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64A90-4289-FDA3-F1A5-015F25641F5A}"/>
                  </a:ext>
                </a:extLst>
              </p:cNvPr>
              <p:cNvSpPr txBox="1"/>
              <p:nvPr/>
            </p:nvSpPr>
            <p:spPr>
              <a:xfrm>
                <a:off x="1150100" y="3462126"/>
                <a:ext cx="10081625" cy="178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</a:rPr>
                  <a:t>Эффект опасений: 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</a:rPr>
                  <a:t>𝜋𝜉 уменьшает долю закупок с приоритетами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</a:rPr>
                  <a:t>.</a:t>
                </a:r>
              </a:p>
              <a:p>
                <a:endParaRPr lang="ru-RU" sz="2000" dirty="0">
                  <a:solidFill>
                    <a:schemeClr val="bg2">
                      <a:lumMod val="10000"/>
                    </a:schemeClr>
                  </a:solidFill>
                  <a:ea typeface="Times New Roman" panose="02020603050405020304" pitchFamily="18" charset="0"/>
                </a:endParaRPr>
              </a:p>
              <a:p>
                <a:r>
                  <a:rPr lang="ru-RU" sz="2000" b="1" dirty="0">
                    <a:solidFill>
                      <a:schemeClr val="bg2">
                        <a:lumMod val="10000"/>
                      </a:schemeClr>
                    </a:solidFill>
                  </a:rPr>
                  <a:t>Эффект внутренних стимулов: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 чем больше снижение нематериального ущерба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20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bar>
                        <m:r>
                          <a:rPr lang="ru-RU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bar>
                          <m:barPr>
                            <m:ctrlPr>
                              <a:rPr lang="ru-RU" sz="20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bar>
                      </m:e>
                    </m:d>
                  </m:oMath>
                </a14:m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, тем выше доля приоритетных закупок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ru-RU" sz="20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64A90-4289-FDA3-F1A5-015F25641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00" y="3462126"/>
                <a:ext cx="10081625" cy="1784078"/>
              </a:xfrm>
              <a:prstGeom prst="rect">
                <a:avLst/>
              </a:prstGeom>
              <a:blipFill>
                <a:blip r:embed="rId3"/>
                <a:stretch>
                  <a:fillRect l="-629" t="-2113" r="-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862BC3-DCD0-CA3D-6C93-977364E19207}"/>
                  </a:ext>
                </a:extLst>
              </p:cNvPr>
              <p:cNvSpPr txBox="1"/>
              <p:nvPr/>
            </p:nvSpPr>
            <p:spPr>
              <a:xfrm>
                <a:off x="5822156" y="5246204"/>
                <a:ext cx="590379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2">
                        <a:lumMod val="10000"/>
                      </a:schemeClr>
                    </a:solidFill>
                  </a:rPr>
                  <a:t>Пример: 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44-ФЗ – строгий, высокие опасения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𝜋𝜉</m:t>
                    </m:r>
                    <m:r>
                      <a:rPr lang="ru-RU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	  223-ФЗ – гибкий, величина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𝜋𝜉</m:t>
                    </m:r>
                    <m:r>
                      <a:rPr lang="ru-RU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ниже, </a:t>
                </a:r>
              </a:p>
              <a:p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но в части поддержки МСП 44-ФЗ снижает опасения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862BC3-DCD0-CA3D-6C93-977364E19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56" y="5246204"/>
                <a:ext cx="5903796" cy="1015663"/>
              </a:xfrm>
              <a:prstGeom prst="rect">
                <a:avLst/>
              </a:prstGeom>
              <a:blipFill>
                <a:blip r:embed="rId4"/>
                <a:stretch>
                  <a:fillRect l="-1073" t="-3750" r="-215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1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409690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Масштабный онлайн-опрос заказчиков в 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0612C5-DB18-7BC2-9BC4-D834FD8CD501}"/>
              </a:ext>
            </a:extLst>
          </p:cNvPr>
          <p:cNvSpPr/>
          <p:nvPr/>
        </p:nvSpPr>
        <p:spPr>
          <a:xfrm>
            <a:off x="611219" y="1956470"/>
            <a:ext cx="2592288" cy="1761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Год</a:t>
            </a:r>
            <a:r>
              <a:rPr lang="en-US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: </a:t>
            </a: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2021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85D50B-7E34-6029-72E1-E19999A1EBDA}"/>
              </a:ext>
            </a:extLst>
          </p:cNvPr>
          <p:cNvSpPr/>
          <p:nvPr/>
        </p:nvSpPr>
        <p:spPr>
          <a:xfrm>
            <a:off x="3297827" y="1956470"/>
            <a:ext cx="2772308" cy="176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44-ФЗ, 223-ФЗ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FFE3BD-322E-5F75-F83C-EF16B2678CF7}"/>
              </a:ext>
            </a:extLst>
          </p:cNvPr>
          <p:cNvSpPr/>
          <p:nvPr/>
        </p:nvSpPr>
        <p:spPr>
          <a:xfrm>
            <a:off x="6175555" y="1956470"/>
            <a:ext cx="2772308" cy="176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80 тыс. электронных адресов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B28AD4-6A4E-293D-2852-BEFC7E298017}"/>
              </a:ext>
            </a:extLst>
          </p:cNvPr>
          <p:cNvSpPr/>
          <p:nvPr/>
        </p:nvSpPr>
        <p:spPr>
          <a:xfrm>
            <a:off x="9044787" y="1956470"/>
            <a:ext cx="2772308" cy="1764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10766" hangingPunct="0">
              <a:defRPr/>
            </a:pP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85 регионов РФ / </a:t>
            </a:r>
          </a:p>
          <a:p>
            <a:pPr algn="ctr" defTabSz="410766" hangingPunct="0">
              <a:defRPr/>
            </a:pPr>
            <a:r>
              <a:rPr lang="ru-RU" sz="2400" kern="0" dirty="0">
                <a:solidFill>
                  <a:srgbClr val="000000"/>
                </a:solidFill>
                <a:cs typeface="Times New Roman"/>
                <a:sym typeface="Helvetica Light"/>
              </a:rPr>
              <a:t>8 ФО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B9F7C2F-1D6F-3274-8864-8EB37587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363" y="4005064"/>
            <a:ext cx="1026114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10766" hangingPunct="0"/>
            <a:r>
              <a:rPr kumimoji="0" lang="ru-RU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Волна 1: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с 16 ноября по 29 ноября (36 тыс. 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email + 10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тыс. 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email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по 223-ФЗ)</a:t>
            </a:r>
          </a:p>
          <a:p>
            <a:pPr defTabSz="410766" hangingPunct="0"/>
            <a:r>
              <a:rPr kumimoji="0" lang="ru-RU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Волна 2: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с 30 ноября по 6 декабря (напоминание по 40 тыс. 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email)</a:t>
            </a:r>
            <a:endParaRPr kumimoji="0" lang="ru-RU" sz="2000" kern="0" dirty="0">
              <a:solidFill>
                <a:srgbClr val="000000"/>
              </a:solidFill>
              <a:latin typeface="+mn-lt"/>
              <a:cs typeface="Times New Roman" charset="0"/>
              <a:sym typeface="Helvetica Light"/>
            </a:endParaRPr>
          </a:p>
          <a:p>
            <a:pPr defTabSz="410766" hangingPunct="0"/>
            <a:r>
              <a:rPr kumimoji="0" lang="ru-RU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Волна 3: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с 7 декабря по 13 декабря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 (35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тыс. новых 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email)</a:t>
            </a:r>
            <a:endParaRPr kumimoji="0" lang="ru-RU" sz="2000" kern="0" dirty="0">
              <a:solidFill>
                <a:srgbClr val="000000"/>
              </a:solidFill>
              <a:latin typeface="+mn-lt"/>
              <a:cs typeface="Times New Roman" charset="0"/>
              <a:sym typeface="Helvetica Light"/>
            </a:endParaRPr>
          </a:p>
          <a:p>
            <a:pPr defTabSz="410766" hangingPunct="0"/>
            <a:r>
              <a:rPr kumimoji="0" lang="ru-RU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Волна 4: 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с 14 декабря по 25 декабря </a:t>
            </a:r>
            <a:r>
              <a:rPr kumimoji="0" lang="en-US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(</a:t>
            </a:r>
            <a:r>
              <a:rPr kumimoji="0" lang="ru-RU" sz="2000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напоминание по всем не заполнившим)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0B44E2D-BAF6-DBA9-1022-108419D1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256" y="5750719"/>
            <a:ext cx="6325816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10766" hangingPunct="0"/>
            <a:r>
              <a:rPr kumimoji="0" lang="ru-RU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1 395 ответов от организаций (конверсия 1,7</a:t>
            </a:r>
            <a:r>
              <a:rPr kumimoji="0" lang="en-US" sz="2000" b="1" kern="0" dirty="0">
                <a:solidFill>
                  <a:srgbClr val="000000"/>
                </a:solidFill>
                <a:latin typeface="+mn-lt"/>
                <a:cs typeface="Times New Roman" charset="0"/>
                <a:sym typeface="Helvetica Light"/>
              </a:rPr>
              <a:t>%)</a:t>
            </a:r>
            <a:endParaRPr kumimoji="0" lang="ru-RU" sz="2000" kern="0" dirty="0">
              <a:solidFill>
                <a:srgbClr val="000000"/>
              </a:solidFill>
              <a:latin typeface="+mn-lt"/>
              <a:cs typeface="Times New Roman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740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409690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Профиль респондентов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8115CF4-07BE-2D71-D111-49D51A19A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994091"/>
              </p:ext>
            </p:extLst>
          </p:nvPr>
        </p:nvGraphicFramePr>
        <p:xfrm>
          <a:off x="1396988" y="2024844"/>
          <a:ext cx="9401000" cy="436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72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0" y="1472293"/>
            <a:ext cx="5245560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Актуальность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2635624" y="471334"/>
            <a:ext cx="567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n-lt"/>
              </a:rPr>
              <a:t>Что способствует госзакупкам у МСП? Результаты опроса российских заказчиков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1F2DE-D9BE-89A6-1206-4C856558CAF2}"/>
              </a:ext>
            </a:extLst>
          </p:cNvPr>
          <p:cNvSpPr txBox="1"/>
          <p:nvPr/>
        </p:nvSpPr>
        <p:spPr>
          <a:xfrm>
            <a:off x="1239015" y="2418657"/>
            <a:ext cx="9861887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приоритет государства – поддержка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малых и средних предприятий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– является стратегическим аспектом внутренней политики РФ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[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Стратегия национальной безопасности РФ, 2021; Национальны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проекты России; Федеральный закон от 24 июля 2007 г. № 209-ФЗ «О развитии МСП»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]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;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l">
              <a:lnSpc>
                <a:spcPct val="110000"/>
              </a:lnSpc>
            </a:pPr>
            <a:endParaRPr lang="ru-RU" sz="2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объект исследования – система государственных закупок – играет важную роль в реализации приоритетных государственных задач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[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Мониторинг закупок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Министерства финансов РФ, 2022; Отчет Счетной палаты РФ, 2021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]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F9D17-A5E6-794F-8FFE-5AF32EF9D2CD}"/>
              </a:ext>
            </a:extLst>
          </p:cNvPr>
          <p:cNvSpPr txBox="1"/>
          <p:nvPr/>
        </p:nvSpPr>
        <p:spPr>
          <a:xfrm>
            <a:off x="6252883" y="563666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RU"/>
            </a:defPPr>
            <a:lvl1pPr>
              <a:defRPr sz="1200"/>
            </a:lvl1pPr>
          </a:lstStyle>
          <a:p>
            <a:r>
              <a:rPr lang="ru-RU" dirty="0"/>
              <a:t>Актуальность</a:t>
            </a:r>
          </a:p>
        </p:txBody>
      </p:sp>
      <p:pic>
        <p:nvPicPr>
          <p:cNvPr id="9" name="Рисунок 8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D2484A3-C68D-E73F-A527-3DF53C57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77" y="378375"/>
            <a:ext cx="8969543" cy="924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CF38D-FBE6-232F-E3DE-BD1A96D68BE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01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409690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Федеральный округ заказчиков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7D764B1-C238-727A-F98C-7C3D58718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47386"/>
              </p:ext>
            </p:extLst>
          </p:nvPr>
        </p:nvGraphicFramePr>
        <p:xfrm>
          <a:off x="1523492" y="2060848"/>
          <a:ext cx="9001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93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230388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N</a:t>
            </a:r>
            <a:r>
              <a:rPr lang="en" dirty="0">
                <a:latin typeface="+mn-lt"/>
              </a:rPr>
              <a:t>on-sampling </a:t>
            </a:r>
            <a:r>
              <a:rPr lang="ru-RU" dirty="0">
                <a:latin typeface="+mn-lt"/>
              </a:rPr>
              <a:t>и </a:t>
            </a:r>
            <a:r>
              <a:rPr lang="en" dirty="0">
                <a:latin typeface="+mn-lt"/>
              </a:rPr>
              <a:t>sampling errors </a:t>
            </a:r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 descr="Изображение выглядит как текст, число, Шрифт, чек&#10;&#10;Автоматически созданное описание">
            <a:extLst>
              <a:ext uri="{FF2B5EF4-FFF2-40B4-BE49-F238E27FC236}">
                <a16:creationId xmlns:a16="http://schemas.microsoft.com/office/drawing/2014/main" id="{50A01766-E339-64CF-7E1D-651C5B7E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16" y="1679032"/>
            <a:ext cx="9500394" cy="4369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9C8E3-324D-67A2-DCAE-1C33AD6ABA11}"/>
              </a:ext>
            </a:extLst>
          </p:cNvPr>
          <p:cNvSpPr txBox="1"/>
          <p:nvPr/>
        </p:nvSpPr>
        <p:spPr>
          <a:xfrm>
            <a:off x="538677" y="6129498"/>
            <a:ext cx="111146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Тест Стьюдента и модель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ANOVA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для проверки смещения в среднем ответе по волнам опроса (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p-value &gt;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,1)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0DC196E-D5E5-F58B-A19C-2A1AB6F966FD}"/>
              </a:ext>
            </a:extLst>
          </p:cNvPr>
          <p:cNvSpPr txBox="1">
            <a:spLocks/>
          </p:cNvSpPr>
          <p:nvPr/>
        </p:nvSpPr>
        <p:spPr>
          <a:xfrm>
            <a:off x="850439" y="1196522"/>
            <a:ext cx="11181139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Объем закупок заказчика в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3252F-6494-2256-689D-B5B964ABA04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847C11-D59B-72F1-3010-995513E3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8D35A-D394-D45E-EC6C-264C5FC705FB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02B07-DA08-38E9-7E29-095410ED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80" y="1933001"/>
            <a:ext cx="8028892" cy="4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68E6968-16FC-9581-D142-6DA6C2207EEC}"/>
              </a:ext>
            </a:extLst>
          </p:cNvPr>
          <p:cNvSpPr txBox="1">
            <a:spLocks/>
          </p:cNvSpPr>
          <p:nvPr/>
        </p:nvSpPr>
        <p:spPr>
          <a:xfrm>
            <a:off x="707403" y="1204247"/>
            <a:ext cx="117096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Оценка заказчиками доли закупок у МСП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4268D-B941-7097-2CB3-9625AD792428}"/>
              </a:ext>
            </a:extLst>
          </p:cNvPr>
          <p:cNvSpPr txBox="1"/>
          <p:nvPr/>
        </p:nvSpPr>
        <p:spPr>
          <a:xfrm>
            <a:off x="606460" y="5849846"/>
            <a:ext cx="1116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Результаты соотносятся с результатами статьи Шадрина Е. В., Виноградов Д. В., Кашин Д. В. Отражение экологических приоритетов государства в закупочной деятельности государственных организаций // Вопросы государственного и муниципального управления. 2021. № 2. С. 34-60.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AE4A-3BBC-6EE5-CE5C-2FE50EDDB843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11" name="Рисунок 10" descr="Изображение выглядит как диаграмма, снимок экрана, текс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85EDFB4-A818-AC60-5D06-6F16A30D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50" y="2186132"/>
            <a:ext cx="7791499" cy="3663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28B64F-919B-EFC9-5B7F-AE0FB909E6D1}"/>
              </a:ext>
            </a:extLst>
          </p:cNvPr>
          <p:cNvSpPr txBox="1"/>
          <p:nvPr/>
        </p:nvSpPr>
        <p:spPr>
          <a:xfrm>
            <a:off x="1006537" y="1697430"/>
            <a:ext cx="5676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Более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60%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заказчиков перевыполняют квоту на закупки у МСП</a:t>
            </a:r>
          </a:p>
        </p:txBody>
      </p:sp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C310EE-F16A-2D81-E1B5-0AC61136A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0B27E-E5D9-D0EC-CDFD-3DA9788F06D7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68E6968-16FC-9581-D142-6DA6C2207EEC}"/>
              </a:ext>
            </a:extLst>
          </p:cNvPr>
          <p:cNvSpPr txBox="1">
            <a:spLocks/>
          </p:cNvSpPr>
          <p:nvPr/>
        </p:nvSpPr>
        <p:spPr>
          <a:xfrm>
            <a:off x="707403" y="1204247"/>
            <a:ext cx="117096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Факторы, способствующие проведению закупок у МСП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AE4A-3BBC-6EE5-CE5C-2FE50EDDB843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C310EE-F16A-2D81-E1B5-0AC61136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0B27E-E5D9-D0EC-CDFD-3DA9788F06D7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12" name="Рисунок 11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12BA67C2-3125-D45D-9E8F-51E846B29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59" y="1907697"/>
            <a:ext cx="9035199" cy="44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68E6968-16FC-9581-D142-6DA6C2207EEC}"/>
              </a:ext>
            </a:extLst>
          </p:cNvPr>
          <p:cNvSpPr txBox="1">
            <a:spLocks/>
          </p:cNvSpPr>
          <p:nvPr/>
        </p:nvSpPr>
        <p:spPr>
          <a:xfrm>
            <a:off x="707403" y="1204247"/>
            <a:ext cx="117096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>
              <a:tabLst>
                <a:tab pos="180340" algn="l"/>
                <a:tab pos="450215" algn="l"/>
              </a:tabLst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Факторы, сдерживающие проведение закупок у МСП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AE4A-3BBC-6EE5-CE5C-2FE50EDDB843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C310EE-F16A-2D81-E1B5-0AC61136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0B27E-E5D9-D0EC-CDFD-3DA9788F06D7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607936F-2222-3445-2AD2-86876768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99" y="2030119"/>
            <a:ext cx="10500627" cy="38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4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68E6968-16FC-9581-D142-6DA6C2207EEC}"/>
              </a:ext>
            </a:extLst>
          </p:cNvPr>
          <p:cNvSpPr txBox="1">
            <a:spLocks/>
          </p:cNvSpPr>
          <p:nvPr/>
        </p:nvSpPr>
        <p:spPr>
          <a:xfrm>
            <a:off x="692163" y="1081972"/>
            <a:ext cx="117096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>
              <a:tabLst>
                <a:tab pos="180340" algn="l"/>
                <a:tab pos="450215" algn="l"/>
              </a:tabLst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Анализ различий в ответах респондентов по </a:t>
            </a:r>
            <a:r>
              <a:rPr lang="ru-RU" dirty="0" err="1">
                <a:effectLst/>
                <a:latin typeface="+mn-lt"/>
                <a:ea typeface="Times New Roman" panose="02020603050405020304" pitchFamily="18" charset="0"/>
              </a:rPr>
              <a:t>подвыборкам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AE4A-3BBC-6EE5-CE5C-2FE50EDDB843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C310EE-F16A-2D81-E1B5-0AC61136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0B27E-E5D9-D0EC-CDFD-3DA9788F06D7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05576D-6A9E-5B7A-845B-5BA3B349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59" y="1592759"/>
            <a:ext cx="7772400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073D86BB-4EC7-38C8-38AB-0A2BDA64C99B}"/>
              </a:ext>
            </a:extLst>
          </p:cNvPr>
          <p:cNvSpPr txBox="1">
            <a:spLocks/>
          </p:cNvSpPr>
          <p:nvPr/>
        </p:nvSpPr>
        <p:spPr>
          <a:xfrm>
            <a:off x="789480" y="1170693"/>
            <a:ext cx="11168904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Эконометрическое моделирование: пробит-модель и порядковая пробит модель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21482-DD64-DB68-E854-DE409A483D4F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8E527-BCDD-1E3D-3639-95EAB337BE6C}"/>
              </a:ext>
            </a:extLst>
          </p:cNvPr>
          <p:cNvSpPr txBox="1"/>
          <p:nvPr/>
        </p:nvSpPr>
        <p:spPr>
          <a:xfrm>
            <a:off x="2146124" y="5377537"/>
            <a:ext cx="808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Контрольные переменные: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Information</a:t>
            </a:r>
            <a:r>
              <a:rPr lang="en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, Altruism, Quality, FAS, Performance, FO, Position, Size</a:t>
            </a: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ровни статистической значимости: *** — 1%; ** — 5%; * — 10%</a:t>
            </a:r>
            <a:r>
              <a:rPr lang="ru-RU" sz="90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Рисунок 12" descr="Изображение выглядит как текст, Шрифт, числ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664B2CB-9075-D818-12D5-3D0FD86A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3" y="1810662"/>
            <a:ext cx="9437899" cy="356687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C31F05B-19EE-96CA-6166-069078971368}"/>
              </a:ext>
            </a:extLst>
          </p:cNvPr>
          <p:cNvSpPr/>
          <p:nvPr/>
        </p:nvSpPr>
        <p:spPr>
          <a:xfrm>
            <a:off x="985016" y="3231320"/>
            <a:ext cx="10411791" cy="725557"/>
          </a:xfrm>
          <a:prstGeom prst="ellips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5457713-B5F8-8878-FE8A-E8522D91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77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3B93D-8BBA-0FFB-68C1-7B6A4688F640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7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073D86BB-4EC7-38C8-38AB-0A2BDA64C99B}"/>
              </a:ext>
            </a:extLst>
          </p:cNvPr>
          <p:cNvSpPr txBox="1">
            <a:spLocks/>
          </p:cNvSpPr>
          <p:nvPr/>
        </p:nvSpPr>
        <p:spPr>
          <a:xfrm>
            <a:off x="806782" y="1270887"/>
            <a:ext cx="10260383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200" dirty="0">
                <a:latin typeface="+mn-lt"/>
              </a:rPr>
              <a:t>Выводы и ключевые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56AE2-D7FC-9767-D852-1CCDC14C6D62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081CE-1D5B-D00A-27A3-BB415D35DA2B}"/>
              </a:ext>
            </a:extLst>
          </p:cNvPr>
          <p:cNvSpPr txBox="1"/>
          <p:nvPr/>
        </p:nvSpPr>
        <p:spPr>
          <a:xfrm>
            <a:off x="995574" y="1839223"/>
            <a:ext cx="1075634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Выводы: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Российские заказчики проводят закупки у МСП в среднем чаще, чем предписывает закон;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Более «строгий» закон (44-ФЗ) увеличивает вероятность проведения закупок у МСП;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Основной фактор, влияющий на частоту проведения закупок у МСП – поведенческий фактор «опасений» потенциальных нарушений закона.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Как еще можно стимулировать участие МСП в ГЗ?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Использование рамочных соглашений (договоров) с МСП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Пересмотр видов работ, которые подрядчик обязан выполнить самостоятельно (отделочные работы)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Разработка методических рекомендаций по расчету совокупного объема закупок у МСП</a:t>
            </a: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C1DCCBD-6CBD-6252-D8B5-3E19FB65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53227-9916-E0AB-4323-BA9C3379D5B1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00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292DB-AFC2-D1F0-3DD8-DB5E9286C21B}"/>
              </a:ext>
            </a:extLst>
          </p:cNvPr>
          <p:cNvSpPr txBox="1"/>
          <p:nvPr/>
        </p:nvSpPr>
        <p:spPr>
          <a:xfrm>
            <a:off x="3072576" y="3013501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0" y="1305140"/>
            <a:ext cx="10782760" cy="77702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Государственные закупки как механизм реализации приоритетов государства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98B5C-60EB-297D-B567-1860AA9EE482}"/>
              </a:ext>
            </a:extLst>
          </p:cNvPr>
          <p:cNvSpPr txBox="1"/>
          <p:nvPr/>
        </p:nvSpPr>
        <p:spPr>
          <a:xfrm>
            <a:off x="4640836" y="2163672"/>
            <a:ext cx="249183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Государственные закупки</a:t>
            </a: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28,8 трлн. рублей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(27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%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ВВП)</a:t>
            </a:r>
          </a:p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[C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четная палата, 2021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]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EC695-99AA-AD16-5CFC-E5E4B4EF6048}"/>
              </a:ext>
            </a:extLst>
          </p:cNvPr>
          <p:cNvSpPr txBox="1"/>
          <p:nvPr/>
        </p:nvSpPr>
        <p:spPr>
          <a:xfrm>
            <a:off x="7197740" y="4040219"/>
            <a:ext cx="370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Государственно-корпоративные закупки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(223-ФЗ)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B84CA-F829-C9FB-A817-E85420A713F5}"/>
              </a:ext>
            </a:extLst>
          </p:cNvPr>
          <p:cNvSpPr txBox="1"/>
          <p:nvPr/>
        </p:nvSpPr>
        <p:spPr>
          <a:xfrm>
            <a:off x="684586" y="4066556"/>
            <a:ext cx="414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Государственные и муниципальные закупки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(44-ФЗ)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E6D0D1-8818-B5E7-34BF-3653C96A87B1}"/>
              </a:ext>
            </a:extLst>
          </p:cNvPr>
          <p:cNvSpPr/>
          <p:nvPr/>
        </p:nvSpPr>
        <p:spPr>
          <a:xfrm>
            <a:off x="4534203" y="1963680"/>
            <a:ext cx="2705100" cy="148908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5DA69D7-6B0A-8780-BDEE-E001BD722D60}"/>
              </a:ext>
            </a:extLst>
          </p:cNvPr>
          <p:cNvSpPr/>
          <p:nvPr/>
        </p:nvSpPr>
        <p:spPr>
          <a:xfrm>
            <a:off x="661698" y="3924655"/>
            <a:ext cx="4143314" cy="83093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322A64-88AB-B88C-165E-35C1A48DE5D2}"/>
              </a:ext>
            </a:extLst>
          </p:cNvPr>
          <p:cNvSpPr/>
          <p:nvPr/>
        </p:nvSpPr>
        <p:spPr>
          <a:xfrm>
            <a:off x="7078572" y="3918563"/>
            <a:ext cx="4143314" cy="83093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6D50DBC-E0FD-DC61-F124-04B7944F9599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 flipH="1">
            <a:off x="2733355" y="3452761"/>
            <a:ext cx="3153398" cy="47189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CE01F05-E14D-78A8-C701-29EC1C829168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>
            <a:off x="5886753" y="3452761"/>
            <a:ext cx="3263476" cy="46580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563575-6377-5437-2C88-D1F9DE59BDD2}"/>
              </a:ext>
            </a:extLst>
          </p:cNvPr>
          <p:cNvSpPr txBox="1"/>
          <p:nvPr/>
        </p:nvSpPr>
        <p:spPr>
          <a:xfrm>
            <a:off x="7345936" y="2082165"/>
            <a:ext cx="4397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Создание спроса на отдельные виды продукции;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Регулирование занятости;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Поддержка дотационных отраслей;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Поддержка МСП и обеспечение экологической безопасности;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Импортозамещение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910B20-40C2-AEC1-FCA4-8FA5AE29472B}"/>
              </a:ext>
            </a:extLst>
          </p:cNvPr>
          <p:cNvSpPr txBox="1"/>
          <p:nvPr/>
        </p:nvSpPr>
        <p:spPr>
          <a:xfrm>
            <a:off x="6899064" y="5065559"/>
            <a:ext cx="436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автономные учреждения, государственные корпорации, публично-правовые компании, хозяйственные общества с долей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государственного участия и т.д.</a:t>
            </a:r>
            <a:endParaRPr lang="ru-RU" sz="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15FC-C29B-B6EC-1217-ADDEA2051029}"/>
              </a:ext>
            </a:extLst>
          </p:cNvPr>
          <p:cNvSpPr txBox="1"/>
          <p:nvPr/>
        </p:nvSpPr>
        <p:spPr>
          <a:xfrm>
            <a:off x="861458" y="5065559"/>
            <a:ext cx="39457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государственные и муниципальные органы, бюджетные учреждения, государственные и муниципальных казенные учреждения, унитарные предприятия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736FBCD-3AA5-8971-319A-530C832022BE}"/>
              </a:ext>
            </a:extLst>
          </p:cNvPr>
          <p:cNvCxnSpPr>
            <a:cxnSpLocks/>
          </p:cNvCxnSpPr>
          <p:nvPr/>
        </p:nvCxnSpPr>
        <p:spPr>
          <a:xfrm>
            <a:off x="2766768" y="4755591"/>
            <a:ext cx="0" cy="30996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D3E8578-0999-D9A2-FB0F-F91AFA9E2006}"/>
              </a:ext>
            </a:extLst>
          </p:cNvPr>
          <p:cNvCxnSpPr/>
          <p:nvPr/>
        </p:nvCxnSpPr>
        <p:spPr>
          <a:xfrm>
            <a:off x="8981660" y="4729254"/>
            <a:ext cx="0" cy="31319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3C304E-C7B4-AB68-2532-4205158B8CA2}"/>
              </a:ext>
            </a:extLst>
          </p:cNvPr>
          <p:cNvSpPr txBox="1"/>
          <p:nvPr/>
        </p:nvSpPr>
        <p:spPr>
          <a:xfrm>
            <a:off x="5126083" y="3697224"/>
            <a:ext cx="1589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Разная строгость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(императивность)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регулирования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3B37F3D-8D2E-4AC4-4365-460530B921A2}"/>
              </a:ext>
            </a:extLst>
          </p:cNvPr>
          <p:cNvCxnSpPr>
            <a:cxnSpLocks/>
          </p:cNvCxnSpPr>
          <p:nvPr/>
        </p:nvCxnSpPr>
        <p:spPr>
          <a:xfrm>
            <a:off x="4785185" y="4435888"/>
            <a:ext cx="2271781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6ABDA56-E9EE-9AF5-D037-5382FAFD9463}"/>
              </a:ext>
            </a:extLst>
          </p:cNvPr>
          <p:cNvSpPr/>
          <p:nvPr/>
        </p:nvSpPr>
        <p:spPr>
          <a:xfrm>
            <a:off x="7076793" y="5071276"/>
            <a:ext cx="4143314" cy="91452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D39B1-B73C-7445-175B-1E23CD39D46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B4A4FD-3029-8DAF-AEE6-9DC909676D90}"/>
              </a:ext>
            </a:extLst>
          </p:cNvPr>
          <p:cNvSpPr/>
          <p:nvPr/>
        </p:nvSpPr>
        <p:spPr>
          <a:xfrm>
            <a:off x="661698" y="5071276"/>
            <a:ext cx="4143314" cy="91452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9297C1B-12CE-DF6B-3381-168A9A4B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648E55-C2E6-D4DC-9EEE-50C8D1BE7DB6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6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76" y="1396567"/>
            <a:ext cx="8534860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Различия в строгости законов 44-ФЗ и 223-ФЗ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65583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F7E0-5EC0-B9B4-73EE-51A42B95E6EF}"/>
              </a:ext>
            </a:extLst>
          </p:cNvPr>
          <p:cNvSpPr txBox="1"/>
          <p:nvPr/>
        </p:nvSpPr>
        <p:spPr>
          <a:xfrm>
            <a:off x="1206500" y="264160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4A0FB-4A36-22E5-C89B-20CC4936289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BA3FA-C47E-6DB2-3855-FA20717DF8EC}"/>
              </a:ext>
            </a:extLst>
          </p:cNvPr>
          <p:cNvSpPr txBox="1"/>
          <p:nvPr/>
        </p:nvSpPr>
        <p:spPr>
          <a:xfrm>
            <a:off x="1206500" y="1897876"/>
            <a:ext cx="76327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Сферы применения законов (субъекты регулирования)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Способы закупок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</a:rPr>
              <a:t>Сроки (подача, рассмотрение и оценка заявок, заключение контрактов)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Антидемпинговые меры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Требования к ЭТП</a:t>
            </a:r>
            <a:endParaRPr lang="ru-RU" b="0" i="0" dirty="0"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Обеспечение заявок и контрактов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Штрафы и составы нарушений (КоАП РФ)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12AA6-7F94-0031-FB26-6AF299BEB550}"/>
              </a:ext>
            </a:extLst>
          </p:cNvPr>
          <p:cNvSpPr txBox="1"/>
          <p:nvPr/>
        </p:nvSpPr>
        <p:spPr>
          <a:xfrm>
            <a:off x="1024069" y="5016340"/>
            <a:ext cx="10333687" cy="129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Положение о закупках – основной документ, регламентирующий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 закупочную деятельность заказчиков, размещающих закупки по 223-ФЗ (ст.2, пп.1-2, 223-ФЗ). 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Для заказчиков, размещающих закупки по 44-ФЗ, основной регламентирующий документ – сам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з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акон.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01CC90C-FFEB-38F3-A66F-7821EC2C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257A3-A288-DC06-7156-541012243BC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0" y="1409690"/>
            <a:ext cx="5245560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Исследовательский вопрос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E6787-AC57-BD34-43E4-879D27730913}"/>
              </a:ext>
            </a:extLst>
          </p:cNvPr>
          <p:cNvSpPr txBox="1"/>
          <p:nvPr/>
        </p:nvSpPr>
        <p:spPr>
          <a:xfrm>
            <a:off x="2272963" y="2207492"/>
            <a:ext cx="7835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29C63"/>
                </a:solidFill>
              </a:rPr>
              <a:t>Как влияет строгость законодательного регулирования на реализацию приоритета – поддержки МСП – в государственных закупках? </a:t>
            </a:r>
            <a:endParaRPr lang="ru-RU" sz="1000" dirty="0">
              <a:solidFill>
                <a:srgbClr val="029C6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593A2-EAAB-E91B-39AD-CFD356722F8F}"/>
              </a:ext>
            </a:extLst>
          </p:cNvPr>
          <p:cNvSpPr txBox="1"/>
          <p:nvPr/>
        </p:nvSpPr>
        <p:spPr>
          <a:xfrm>
            <a:off x="1160219" y="4015508"/>
            <a:ext cx="4991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Почему часть заказчиков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проводит закупки у МСП в объемах, существенно превышающих 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установленную в законах 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квоту на такие закупки?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22BF6-EFF9-4026-6222-99D0B707D004}"/>
              </a:ext>
            </a:extLst>
          </p:cNvPr>
          <p:cNvSpPr txBox="1"/>
          <p:nvPr/>
        </p:nvSpPr>
        <p:spPr>
          <a:xfrm>
            <a:off x="6371962" y="4284522"/>
            <a:ext cx="423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Какие факторы, помимо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императивных норм,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способствуют закупкам у МСП?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42385A-7F90-9D04-6DFC-58E538FCB878}"/>
              </a:ext>
            </a:extLst>
          </p:cNvPr>
          <p:cNvSpPr/>
          <p:nvPr/>
        </p:nvSpPr>
        <p:spPr>
          <a:xfrm>
            <a:off x="1581800" y="3873236"/>
            <a:ext cx="4147939" cy="17459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D9D9D9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5DB62F-4979-F301-57A1-87B58863D9CC}"/>
              </a:ext>
            </a:extLst>
          </p:cNvPr>
          <p:cNvSpPr/>
          <p:nvPr/>
        </p:nvSpPr>
        <p:spPr>
          <a:xfrm>
            <a:off x="6385783" y="3873236"/>
            <a:ext cx="4147939" cy="1773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    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5B13B8E-669B-B4FA-0A29-A478574BFB35}"/>
              </a:ext>
            </a:extLst>
          </p:cNvPr>
          <p:cNvCxnSpPr>
            <a:cxnSpLocks/>
          </p:cNvCxnSpPr>
          <p:nvPr/>
        </p:nvCxnSpPr>
        <p:spPr>
          <a:xfrm>
            <a:off x="3634527" y="2853823"/>
            <a:ext cx="0" cy="99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E757C5-9B54-8466-2B31-DFAAAE404E0C}"/>
              </a:ext>
            </a:extLst>
          </p:cNvPr>
          <p:cNvCxnSpPr>
            <a:cxnSpLocks/>
          </p:cNvCxnSpPr>
          <p:nvPr/>
        </p:nvCxnSpPr>
        <p:spPr>
          <a:xfrm>
            <a:off x="8459753" y="2880933"/>
            <a:ext cx="0" cy="965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C40FED-3A57-41C5-1091-E72D0A8C26C0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610B6D-A474-0E39-4CDA-43474044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F4E94-1247-E603-31D6-F043227C718C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0" y="1409690"/>
            <a:ext cx="5245560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Исследовательский вопрос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E6787-AC57-BD34-43E4-879D27730913}"/>
              </a:ext>
            </a:extLst>
          </p:cNvPr>
          <p:cNvSpPr txBox="1"/>
          <p:nvPr/>
        </p:nvSpPr>
        <p:spPr>
          <a:xfrm>
            <a:off x="2272963" y="2207492"/>
            <a:ext cx="7835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Как влияет строгость законодательного регулирования на реализацию приоритета – поддержки МСП – в государственных закупках? 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593A2-EAAB-E91B-39AD-CFD356722F8F}"/>
              </a:ext>
            </a:extLst>
          </p:cNvPr>
          <p:cNvSpPr txBox="1"/>
          <p:nvPr/>
        </p:nvSpPr>
        <p:spPr>
          <a:xfrm>
            <a:off x="1160219" y="4015508"/>
            <a:ext cx="4991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29C63"/>
                </a:solidFill>
              </a:rPr>
              <a:t>Почему часть заказчиков</a:t>
            </a:r>
          </a:p>
          <a:p>
            <a:pPr algn="ctr"/>
            <a:r>
              <a:rPr lang="ru-RU" dirty="0">
                <a:solidFill>
                  <a:srgbClr val="029C63"/>
                </a:solidFill>
              </a:rPr>
              <a:t>проводит закупки у МСП в объемах, существенно превышающих </a:t>
            </a:r>
          </a:p>
          <a:p>
            <a:pPr algn="ctr"/>
            <a:r>
              <a:rPr lang="ru-RU" dirty="0">
                <a:solidFill>
                  <a:srgbClr val="029C63"/>
                </a:solidFill>
              </a:rPr>
              <a:t>установленную в законах </a:t>
            </a:r>
          </a:p>
          <a:p>
            <a:pPr algn="ctr"/>
            <a:r>
              <a:rPr lang="ru-RU" dirty="0">
                <a:solidFill>
                  <a:srgbClr val="029C63"/>
                </a:solidFill>
              </a:rPr>
              <a:t>квоту на такие закупки?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22BF6-EFF9-4026-6222-99D0B707D004}"/>
              </a:ext>
            </a:extLst>
          </p:cNvPr>
          <p:cNvSpPr txBox="1"/>
          <p:nvPr/>
        </p:nvSpPr>
        <p:spPr>
          <a:xfrm>
            <a:off x="6371962" y="4284522"/>
            <a:ext cx="423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Какие факторы, помимо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императивных норм,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способствуют закупкам у МСП?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42385A-7F90-9D04-6DFC-58E538FCB878}"/>
              </a:ext>
            </a:extLst>
          </p:cNvPr>
          <p:cNvSpPr/>
          <p:nvPr/>
        </p:nvSpPr>
        <p:spPr>
          <a:xfrm>
            <a:off x="1581800" y="3873236"/>
            <a:ext cx="4147939" cy="17459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D9D9D9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5DB62F-4979-F301-57A1-87B58863D9CC}"/>
              </a:ext>
            </a:extLst>
          </p:cNvPr>
          <p:cNvSpPr/>
          <p:nvPr/>
        </p:nvSpPr>
        <p:spPr>
          <a:xfrm>
            <a:off x="6385783" y="3873236"/>
            <a:ext cx="4147939" cy="1773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    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5B13B8E-669B-B4FA-0A29-A478574BFB35}"/>
              </a:ext>
            </a:extLst>
          </p:cNvPr>
          <p:cNvCxnSpPr>
            <a:cxnSpLocks/>
          </p:cNvCxnSpPr>
          <p:nvPr/>
        </p:nvCxnSpPr>
        <p:spPr>
          <a:xfrm>
            <a:off x="3634527" y="2853823"/>
            <a:ext cx="0" cy="99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E757C5-9B54-8466-2B31-DFAAAE404E0C}"/>
              </a:ext>
            </a:extLst>
          </p:cNvPr>
          <p:cNvCxnSpPr>
            <a:cxnSpLocks/>
          </p:cNvCxnSpPr>
          <p:nvPr/>
        </p:nvCxnSpPr>
        <p:spPr>
          <a:xfrm>
            <a:off x="8459753" y="2880933"/>
            <a:ext cx="0" cy="965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C40FED-3A57-41C5-1091-E72D0A8C26C0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610B6D-A474-0E39-4CDA-43474044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F4E94-1247-E603-31D6-F043227C718C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5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0" y="1409690"/>
            <a:ext cx="5245560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Исследовательский вопрос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E6787-AC57-BD34-43E4-879D27730913}"/>
              </a:ext>
            </a:extLst>
          </p:cNvPr>
          <p:cNvSpPr txBox="1"/>
          <p:nvPr/>
        </p:nvSpPr>
        <p:spPr>
          <a:xfrm>
            <a:off x="2272963" y="2207492"/>
            <a:ext cx="7835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Как влияет строгость законодательного регулирования на реализацию приоритета – поддержки МСП – в государственных закупках? 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593A2-EAAB-E91B-39AD-CFD356722F8F}"/>
              </a:ext>
            </a:extLst>
          </p:cNvPr>
          <p:cNvSpPr txBox="1"/>
          <p:nvPr/>
        </p:nvSpPr>
        <p:spPr>
          <a:xfrm>
            <a:off x="1160219" y="4015508"/>
            <a:ext cx="4991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Почему часть заказчиков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проводит закупки у МСП в объемах, существенно превышающих 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установленную в законах 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квоту на такие закупки?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22BF6-EFF9-4026-6222-99D0B707D004}"/>
              </a:ext>
            </a:extLst>
          </p:cNvPr>
          <p:cNvSpPr txBox="1"/>
          <p:nvPr/>
        </p:nvSpPr>
        <p:spPr>
          <a:xfrm>
            <a:off x="6371962" y="4284522"/>
            <a:ext cx="423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29C63"/>
                </a:solidFill>
              </a:rPr>
              <a:t>Какие факторы, помимо </a:t>
            </a:r>
            <a:br>
              <a:rPr lang="ru-RU" dirty="0">
                <a:solidFill>
                  <a:srgbClr val="029C63"/>
                </a:solidFill>
              </a:rPr>
            </a:br>
            <a:r>
              <a:rPr lang="ru-RU" dirty="0">
                <a:solidFill>
                  <a:srgbClr val="029C63"/>
                </a:solidFill>
              </a:rPr>
              <a:t>императивных норм, </a:t>
            </a:r>
            <a:br>
              <a:rPr lang="ru-RU" dirty="0">
                <a:solidFill>
                  <a:srgbClr val="029C63"/>
                </a:solidFill>
              </a:rPr>
            </a:br>
            <a:r>
              <a:rPr lang="ru-RU" dirty="0">
                <a:solidFill>
                  <a:srgbClr val="029C63"/>
                </a:solidFill>
              </a:rPr>
              <a:t>способствуют закупкам у МСП?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42385A-7F90-9D04-6DFC-58E538FCB878}"/>
              </a:ext>
            </a:extLst>
          </p:cNvPr>
          <p:cNvSpPr/>
          <p:nvPr/>
        </p:nvSpPr>
        <p:spPr>
          <a:xfrm>
            <a:off x="1581800" y="3873236"/>
            <a:ext cx="4147939" cy="17459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D9D9D9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5DB62F-4979-F301-57A1-87B58863D9CC}"/>
              </a:ext>
            </a:extLst>
          </p:cNvPr>
          <p:cNvSpPr/>
          <p:nvPr/>
        </p:nvSpPr>
        <p:spPr>
          <a:xfrm>
            <a:off x="6385783" y="3873236"/>
            <a:ext cx="4147939" cy="1773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    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5B13B8E-669B-B4FA-0A29-A478574BFB35}"/>
              </a:ext>
            </a:extLst>
          </p:cNvPr>
          <p:cNvCxnSpPr>
            <a:cxnSpLocks/>
          </p:cNvCxnSpPr>
          <p:nvPr/>
        </p:nvCxnSpPr>
        <p:spPr>
          <a:xfrm>
            <a:off x="3634527" y="2853823"/>
            <a:ext cx="0" cy="99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E757C5-9B54-8466-2B31-DFAAAE404E0C}"/>
              </a:ext>
            </a:extLst>
          </p:cNvPr>
          <p:cNvCxnSpPr>
            <a:cxnSpLocks/>
          </p:cNvCxnSpPr>
          <p:nvPr/>
        </p:nvCxnSpPr>
        <p:spPr>
          <a:xfrm>
            <a:off x="8459753" y="2880933"/>
            <a:ext cx="0" cy="965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C40FED-3A57-41C5-1091-E72D0A8C26C0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610B6D-A474-0E39-4CDA-43474044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F4E94-1247-E603-31D6-F043227C718C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5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CFB17-6EBC-56A9-472D-090DDEBFD06E}"/>
              </a:ext>
            </a:extLst>
          </p:cNvPr>
          <p:cNvSpPr txBox="1"/>
          <p:nvPr/>
        </p:nvSpPr>
        <p:spPr>
          <a:xfrm>
            <a:off x="1117600" y="2162198"/>
            <a:ext cx="105333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Закупки у МСП и государственная политика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[Bennett, 2008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Быковская и др., 2018; Левченко, Епанчинцев, 2018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].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Экономия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Bandiera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&amp; Prat, 2009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Кашин, Шадрина, 2019;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De Silva, 2012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Guccio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et.al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., 2014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].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Конкуренция среди поставщиков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[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Athey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Levin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2011;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Маковлева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2016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Туманянц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др., 2017].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Однозначного вывода относительно выгод закупок у МСП в литературе нет 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[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Krasnokutskaya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Seim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, 2011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Nakabayashi, 2013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Hawkins 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et.al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., 2018].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BC385-CDCB-E369-F3F1-DE4A413818CC}"/>
              </a:ext>
            </a:extLst>
          </p:cNvPr>
          <p:cNvSpPr txBox="1"/>
          <p:nvPr/>
        </p:nvSpPr>
        <p:spPr>
          <a:xfrm>
            <a:off x="1323700" y="5232158"/>
            <a:ext cx="9734426" cy="64633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Пробел: строгость (императивность) законодательного регулирования и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проведение закупок у МСП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37273DC5-8FD1-69A5-B440-4D77D73E35B1}"/>
              </a:ext>
            </a:extLst>
          </p:cNvPr>
          <p:cNvSpPr txBox="1">
            <a:spLocks/>
          </p:cNvSpPr>
          <p:nvPr/>
        </p:nvSpPr>
        <p:spPr>
          <a:xfrm>
            <a:off x="850440" y="1385173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Степень разработанности темы исследования в литературе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D6FC4-69B9-4668-E9F5-D56F3AC461FF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pic>
        <p:nvPicPr>
          <p:cNvPr id="8" name="Рисунок 7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354232C-5A5E-40F7-BB76-BCE8B50F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81ACF7-C50C-8A98-174B-B13484B264DE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EC909F-38BE-7C04-9F91-C9FF6B56A833}"/>
              </a:ext>
            </a:extLst>
          </p:cNvPr>
          <p:cNvSpPr txBox="1"/>
          <p:nvPr/>
        </p:nvSpPr>
        <p:spPr>
          <a:xfrm>
            <a:off x="6190913" y="453458"/>
            <a:ext cx="405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Государственные закупки в Российской Федерации: </a:t>
            </a:r>
            <a:br>
              <a:rPr lang="ru-RU" sz="1200" dirty="0"/>
            </a:br>
            <a:r>
              <a:rPr lang="ru-RU" sz="1200" dirty="0"/>
              <a:t>приоритеты государства и принятие решений заказчиками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30D-22ED-D433-44E2-4EF5648694A6}"/>
              </a:ext>
            </a:extLst>
          </p:cNvPr>
          <p:cNvSpPr txBox="1"/>
          <p:nvPr/>
        </p:nvSpPr>
        <p:spPr>
          <a:xfrm>
            <a:off x="1117600" y="545792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/>
              <a:t>НИУ ВШЭ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B76F1-EFB0-48A4-5D60-347C95A0B7BD}"/>
              </a:ext>
            </a:extLst>
          </p:cNvPr>
          <p:cNvSpPr txBox="1"/>
          <p:nvPr/>
        </p:nvSpPr>
        <p:spPr>
          <a:xfrm>
            <a:off x="524584" y="3414148"/>
            <a:ext cx="167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Императивные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нормы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50989C2-E163-AD0B-A515-5CFCCD5E0978}"/>
              </a:ext>
            </a:extLst>
          </p:cNvPr>
          <p:cNvCxnSpPr>
            <a:cxnSpLocks/>
          </p:cNvCxnSpPr>
          <p:nvPr/>
        </p:nvCxnSpPr>
        <p:spPr>
          <a:xfrm flipV="1">
            <a:off x="2315240" y="2891943"/>
            <a:ext cx="779992" cy="71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F8A6E25-8B66-F4A0-ADA2-15231267EF2C}"/>
              </a:ext>
            </a:extLst>
          </p:cNvPr>
          <p:cNvCxnSpPr>
            <a:cxnSpLocks/>
          </p:cNvCxnSpPr>
          <p:nvPr/>
        </p:nvCxnSpPr>
        <p:spPr>
          <a:xfrm>
            <a:off x="2315240" y="3811548"/>
            <a:ext cx="779992" cy="921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2C45C0-CAF4-CE8D-FE74-357FFD0936CC}"/>
              </a:ext>
            </a:extLst>
          </p:cNvPr>
          <p:cNvSpPr txBox="1"/>
          <p:nvPr/>
        </p:nvSpPr>
        <p:spPr>
          <a:xfrm>
            <a:off x="3330244" y="2014780"/>
            <a:ext cx="5417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Чем строже проверки выполнения нормативов, тем в большей степени следуют нормативам (большие риски получить штраф за невыполнение нормативов)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[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Becker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1968;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Fama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Jensen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1983;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Laffont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Martimort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200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9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Rodionova,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Nemec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" dirty="0" err="1">
                <a:solidFill>
                  <a:schemeClr val="bg2">
                    <a:lumMod val="10000"/>
                  </a:schemeClr>
                </a:solidFill>
              </a:rPr>
              <a:t>Tkachenko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, Yakovlev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2022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]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EFB366-9188-10AE-D719-DE38E4F24ED9}"/>
              </a:ext>
            </a:extLst>
          </p:cNvPr>
          <p:cNvSpPr txBox="1"/>
          <p:nvPr/>
        </p:nvSpPr>
        <p:spPr>
          <a:xfrm>
            <a:off x="3330244" y="4160700"/>
            <a:ext cx="5351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Чем строже проверки выполнения нормативов, тем в меньшей степени следуют нормативам (излишняя регламентация может выступать как препятствие) [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Frey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1993;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Dickinson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Villeval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2008;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Vinogradov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Shadrina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2018; в части выбора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ERA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или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SSP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под влиянием нормативов и госполитики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Березинец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Иванов, 2021].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537B1DF-E920-7A9F-9F24-FFDFA5DAE8F4}"/>
              </a:ext>
            </a:extLst>
          </p:cNvPr>
          <p:cNvCxnSpPr>
            <a:cxnSpLocks/>
          </p:cNvCxnSpPr>
          <p:nvPr/>
        </p:nvCxnSpPr>
        <p:spPr>
          <a:xfrm>
            <a:off x="8473636" y="2947662"/>
            <a:ext cx="777692" cy="59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D78F53E-C7A0-09B6-6834-A8121542BEDC}"/>
              </a:ext>
            </a:extLst>
          </p:cNvPr>
          <p:cNvCxnSpPr>
            <a:cxnSpLocks/>
          </p:cNvCxnSpPr>
          <p:nvPr/>
        </p:nvCxnSpPr>
        <p:spPr>
          <a:xfrm flipV="1">
            <a:off x="8572971" y="4060479"/>
            <a:ext cx="678357" cy="74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E8BEE1-1924-FDBD-7C60-A3FE4900762E}"/>
              </a:ext>
            </a:extLst>
          </p:cNvPr>
          <p:cNvSpPr txBox="1"/>
          <p:nvPr/>
        </p:nvSpPr>
        <p:spPr>
          <a:xfrm>
            <a:off x="9204346" y="3203445"/>
            <a:ext cx="266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Не изучено косвенное влияние императивных норм на решения организаций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28291-6B49-885C-9F03-EC19FD7653ED}"/>
              </a:ext>
            </a:extLst>
          </p:cNvPr>
          <p:cNvSpPr txBox="1"/>
          <p:nvPr/>
        </p:nvSpPr>
        <p:spPr>
          <a:xfrm>
            <a:off x="3485824" y="465583"/>
            <a:ext cx="201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Диссертационный совет по </a:t>
            </a:r>
          </a:p>
          <a:p>
            <a:r>
              <a:rPr lang="ru-RU" sz="1200" dirty="0"/>
              <a:t>экономике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C8DE88D-EBC3-A9A8-25DB-E88D67AE93DA}"/>
              </a:ext>
            </a:extLst>
          </p:cNvPr>
          <p:cNvSpPr txBox="1">
            <a:spLocks/>
          </p:cNvSpPr>
          <p:nvPr/>
        </p:nvSpPr>
        <p:spPr>
          <a:xfrm>
            <a:off x="800409" y="1274506"/>
            <a:ext cx="9001661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Степень разработанности темы исследования в литературе</a:t>
            </a:r>
          </a:p>
        </p:txBody>
      </p:sp>
      <p:pic>
        <p:nvPicPr>
          <p:cNvPr id="6" name="Рисунок 5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1B9D5B7-512F-E3CC-1BC7-34FE0AB7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378375"/>
            <a:ext cx="9077120" cy="924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8418F-6632-8253-3AE4-DA8465F99B54}"/>
              </a:ext>
            </a:extLst>
          </p:cNvPr>
          <p:cNvSpPr txBox="1"/>
          <p:nvPr/>
        </p:nvSpPr>
        <p:spPr>
          <a:xfrm>
            <a:off x="1997280" y="545224"/>
            <a:ext cx="834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Что способствует госзакупкам у МСП? Результаты опроса российских заказчиков, 15/03/2024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http://schemas.microsoft.com/office/2006/metadata/properties"/>
    <ds:schemaRef ds:uri="9875bd71-cde8-496c-a136-433f55d5e6d0"/>
    <ds:schemaRef ds:uri="http://purl.org/dc/elements/1.1/"/>
    <ds:schemaRef ds:uri="http://schemas.openxmlformats.org/package/2006/metadata/core-properties"/>
    <ds:schemaRef ds:uri="e96afe77-3acb-4328-97fc-408e1bde3ecd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2137</Words>
  <Application>Microsoft Office PowerPoint</Application>
  <PresentationFormat>Широкоэкранный</PresentationFormat>
  <Paragraphs>326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Calibri Light</vt:lpstr>
      <vt:lpstr>Cambria Math</vt:lpstr>
      <vt:lpstr>Helvetica Light</vt:lpstr>
      <vt:lpstr>HSE Sans</vt:lpstr>
      <vt:lpstr>Times New Roman</vt:lpstr>
      <vt:lpstr>Office Theme</vt:lpstr>
      <vt:lpstr>Что способствует госзакупкам у малых и средних предприятий?  Результаты опроса российских заказчиков</vt:lpstr>
      <vt:lpstr>Актуальность исследования</vt:lpstr>
      <vt:lpstr>Государственные закупки как механизм реализации приоритетов государства</vt:lpstr>
      <vt:lpstr>Различия в строгости законов 44-ФЗ и 223-ФЗ</vt:lpstr>
      <vt:lpstr>Исследовательский вопрос</vt:lpstr>
      <vt:lpstr>Исследовательский вопрос</vt:lpstr>
      <vt:lpstr>Исследовательский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Петрова Полина Алексеевна</cp:lastModifiedBy>
  <cp:revision>593</cp:revision>
  <cp:lastPrinted>2021-11-11T13:08:42Z</cp:lastPrinted>
  <dcterms:created xsi:type="dcterms:W3CDTF">2021-11-11T08:52:47Z</dcterms:created>
  <dcterms:modified xsi:type="dcterms:W3CDTF">2024-05-23T09:25:09Z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