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8" r:id="rId2"/>
    <p:sldId id="263" r:id="rId3"/>
    <p:sldId id="261" r:id="rId4"/>
    <p:sldId id="265" r:id="rId5"/>
    <p:sldId id="266" r:id="rId6"/>
    <p:sldId id="282" r:id="rId7"/>
    <p:sldId id="283" r:id="rId8"/>
    <p:sldId id="284" r:id="rId9"/>
    <p:sldId id="269" r:id="rId10"/>
    <p:sldId id="276" r:id="rId11"/>
    <p:sldId id="278" r:id="rId12"/>
    <p:sldId id="279" r:id="rId13"/>
    <p:sldId id="280" r:id="rId14"/>
    <p:sldId id="275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andr\Desktop\&#1072;&#1089;&#1087;&#1080;&#1088;&#1072;&#1085;&#1090;&#1091;&#1088;&#1072;\&#1082;&#1072;&#1085;&#1076;&#1080;&#1076;&#1072;&#1090;&#1089;&#1082;&#1072;&#1103;\&#1087;&#1088;&#1077;&#1079;&#1077;&#1085;&#1090;&#1072;&#1094;&#1080;&#1080;\&#1054;%20&#1082;&#1072;&#1085;&#1076;&#1080;&#1076;&#1072;&#1090;&#1089;&#1082;&#1086;&#1081;\Pr_trav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andr\Desktop\&#1072;&#1089;&#1087;&#1080;&#1088;&#1072;&#1085;&#1090;&#1091;&#1088;&#1072;\&#1082;&#1072;&#1085;&#1076;&#1080;&#1076;&#1072;&#1090;&#1089;&#1082;&#1072;&#1103;\&#1087;&#1088;&#1077;&#1079;&#1077;&#1085;&#1090;&#1072;&#1094;&#1080;&#1080;\&#1054;%20&#1082;&#1072;&#1085;&#1076;&#1080;&#1076;&#1072;&#1090;&#1089;&#1082;&#1086;&#1081;\Pr_trav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andr\Desktop\&#1072;&#1089;&#1087;&#1080;&#1088;&#1072;&#1085;&#1090;&#1091;&#1088;&#1072;\&#1082;&#1072;&#1085;&#1076;&#1080;&#1076;&#1072;&#1090;&#1089;&#1082;&#1072;&#1103;\&#1087;&#1088;&#1077;&#1079;&#1077;&#1085;&#1090;&#1072;&#1094;&#1080;&#1080;\&#1054;%20&#1082;&#1072;&#1085;&#1076;&#1080;&#1076;&#1072;&#1090;&#1089;&#1082;&#1086;&#1081;\Pr_trav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Численность пострадавших при несчастных случаях на производстве, тыс. 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[Pr_travm.xlsx]Лист1!$A$5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[Pr_travm.xlsx]Лист1!$B$2:$X$3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[Pr_travm.xlsx]Лист1!$B$5:$X$5</c:f>
              <c:numCache>
                <c:formatCode>0.0</c:formatCode>
                <c:ptCount val="23"/>
                <c:pt idx="0">
                  <c:v>151.80000000000001</c:v>
                </c:pt>
                <c:pt idx="1">
                  <c:v>144.69999999999999</c:v>
                </c:pt>
                <c:pt idx="2">
                  <c:v>127.7</c:v>
                </c:pt>
                <c:pt idx="3">
                  <c:v>106.7</c:v>
                </c:pt>
                <c:pt idx="4">
                  <c:v>87.8</c:v>
                </c:pt>
                <c:pt idx="5">
                  <c:v>77.7</c:v>
                </c:pt>
                <c:pt idx="6">
                  <c:v>70.7</c:v>
                </c:pt>
                <c:pt idx="7">
                  <c:v>66.099999999999994</c:v>
                </c:pt>
                <c:pt idx="8">
                  <c:v>58.3</c:v>
                </c:pt>
                <c:pt idx="9">
                  <c:v>46.1</c:v>
                </c:pt>
                <c:pt idx="10">
                  <c:v>47.7</c:v>
                </c:pt>
                <c:pt idx="11">
                  <c:v>43.6</c:v>
                </c:pt>
                <c:pt idx="12">
                  <c:v>40.4</c:v>
                </c:pt>
                <c:pt idx="13" formatCode="General">
                  <c:v>35.6</c:v>
                </c:pt>
                <c:pt idx="14" formatCode="General">
                  <c:v>31.3</c:v>
                </c:pt>
                <c:pt idx="15" formatCode="General">
                  <c:v>28.2</c:v>
                </c:pt>
                <c:pt idx="16" formatCode="General">
                  <c:v>26.7</c:v>
                </c:pt>
                <c:pt idx="17" formatCode="General">
                  <c:v>25.4</c:v>
                </c:pt>
                <c:pt idx="18" formatCode="General">
                  <c:v>23.6</c:v>
                </c:pt>
                <c:pt idx="19" formatCode="General">
                  <c:v>23.3</c:v>
                </c:pt>
                <c:pt idx="20" formatCode="General">
                  <c:v>20.5</c:v>
                </c:pt>
                <c:pt idx="21" formatCode="General">
                  <c:v>21.6</c:v>
                </c:pt>
                <c:pt idx="22" formatCode="General">
                  <c:v>20.3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D4-410B-B41E-C9029EB6C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578895"/>
        <c:axId val="749586799"/>
      </c:lineChart>
      <c:catAx>
        <c:axId val="7495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586799"/>
        <c:crosses val="autoZero"/>
        <c:auto val="1"/>
        <c:lblAlgn val="ctr"/>
        <c:lblOffset val="100"/>
        <c:noMultiLvlLbl val="0"/>
      </c:catAx>
      <c:valAx>
        <c:axId val="74958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57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Число человеко-дней нетрудоспособности у пострадавших на производстве, млн.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7"/>
          <c:order val="0"/>
          <c:tx>
            <c:strRef>
              <c:f>[Pr_travm.xlsx]Лист1!$A$21</c:f>
              <c:strCache>
                <c:ptCount val="1"/>
                <c:pt idx="0">
                  <c:v>всего, млн.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[Pr_travm.xlsx]Лист1!$B$2:$X$3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[Pr_travm.xlsx]Лист1!$B$21:$X$21</c:f>
              <c:numCache>
                <c:formatCode>0.0</c:formatCode>
                <c:ptCount val="23"/>
                <c:pt idx="0">
                  <c:v>4.3</c:v>
                </c:pt>
                <c:pt idx="1">
                  <c:v>4.0999999999999996</c:v>
                </c:pt>
                <c:pt idx="2">
                  <c:v>3.7</c:v>
                </c:pt>
                <c:pt idx="3">
                  <c:v>3.3</c:v>
                </c:pt>
                <c:pt idx="4">
                  <c:v>2.8</c:v>
                </c:pt>
                <c:pt idx="5">
                  <c:v>2.5</c:v>
                </c:pt>
                <c:pt idx="6">
                  <c:v>2.2999999999999998</c:v>
                </c:pt>
                <c:pt idx="7">
                  <c:v>2.7</c:v>
                </c:pt>
                <c:pt idx="8">
                  <c:v>2.7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2.1</c:v>
                </c:pt>
                <c:pt idx="12">
                  <c:v>1.8</c:v>
                </c:pt>
                <c:pt idx="13" formatCode="General">
                  <c:v>1.7</c:v>
                </c:pt>
                <c:pt idx="14" formatCode="General">
                  <c:v>1.5</c:v>
                </c:pt>
                <c:pt idx="15" formatCode="General">
                  <c:v>1.4</c:v>
                </c:pt>
                <c:pt idx="16" formatCode="General">
                  <c:v>1.3</c:v>
                </c:pt>
                <c:pt idx="17" formatCode="General">
                  <c:v>1.2</c:v>
                </c:pt>
                <c:pt idx="18" formatCode="General">
                  <c:v>1.2</c:v>
                </c:pt>
                <c:pt idx="19" formatCode="General">
                  <c:v>1.2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B1-4E56-AF9F-72682DBB7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578895"/>
        <c:axId val="749586799"/>
      </c:lineChart>
      <c:catAx>
        <c:axId val="7495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586799"/>
        <c:crosses val="autoZero"/>
        <c:auto val="1"/>
        <c:lblAlgn val="ctr"/>
        <c:lblOffset val="100"/>
        <c:noMultiLvlLbl val="0"/>
      </c:catAx>
      <c:valAx>
        <c:axId val="74958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57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Израсходовано средств на мероприятия по охране труда в расчете на 1 работающего, рублей</a:t>
            </a:r>
          </a:p>
        </c:rich>
      </c:tx>
      <c:layout>
        <c:manualLayout>
          <c:xMode val="edge"/>
          <c:yMode val="edge"/>
          <c:x val="9.9212547231481318E-2"/>
          <c:y val="2.5974079096183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7"/>
          <c:order val="0"/>
          <c:tx>
            <c:strRef>
              <c:f>[Pr_travm.xlsx]Лист1!$A$23</c:f>
              <c:strCache>
                <c:ptCount val="1"/>
                <c:pt idx="0">
                  <c:v>Израсходовано средств на мероприятия по охране труда в расчете на 1 работающего, рублей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[Pr_travm.xlsx]Лист1!$B$2:$X$3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[Pr_travm.xlsx]Лист1!$B$23:$X$23</c:f>
              <c:numCache>
                <c:formatCode>General</c:formatCode>
                <c:ptCount val="23"/>
                <c:pt idx="0" formatCode="0.0">
                  <c:v>995</c:v>
                </c:pt>
                <c:pt idx="1">
                  <c:v>1419.9</c:v>
                </c:pt>
                <c:pt idx="2">
                  <c:v>1683.4</c:v>
                </c:pt>
                <c:pt idx="3">
                  <c:v>1994.5</c:v>
                </c:pt>
                <c:pt idx="4" formatCode="0.0">
                  <c:v>2505</c:v>
                </c:pt>
                <c:pt idx="5" formatCode="0.0">
                  <c:v>3197</c:v>
                </c:pt>
                <c:pt idx="6">
                  <c:v>3751.7</c:v>
                </c:pt>
                <c:pt idx="7">
                  <c:v>4725.5</c:v>
                </c:pt>
                <c:pt idx="8">
                  <c:v>5505.9</c:v>
                </c:pt>
                <c:pt idx="9">
                  <c:v>6493.1</c:v>
                </c:pt>
                <c:pt idx="10">
                  <c:v>6724.2</c:v>
                </c:pt>
                <c:pt idx="11">
                  <c:v>7966.2</c:v>
                </c:pt>
                <c:pt idx="12">
                  <c:v>8758.1</c:v>
                </c:pt>
                <c:pt idx="13">
                  <c:v>8881.2999999999993</c:v>
                </c:pt>
                <c:pt idx="14">
                  <c:v>9615.5</c:v>
                </c:pt>
                <c:pt idx="15">
                  <c:v>10930.4</c:v>
                </c:pt>
                <c:pt idx="16">
                  <c:v>11479.8</c:v>
                </c:pt>
                <c:pt idx="17">
                  <c:v>12964.7</c:v>
                </c:pt>
                <c:pt idx="18">
                  <c:v>14246.4</c:v>
                </c:pt>
                <c:pt idx="19" formatCode="0.0">
                  <c:v>14862.4</c:v>
                </c:pt>
                <c:pt idx="20" formatCode="0.0">
                  <c:v>18825.3</c:v>
                </c:pt>
                <c:pt idx="21" formatCode="0.0">
                  <c:v>20476</c:v>
                </c:pt>
                <c:pt idx="22" formatCode="0.0">
                  <c:v>21997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6-40C6-BE28-7C467E229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578895"/>
        <c:axId val="749586799"/>
      </c:lineChart>
      <c:catAx>
        <c:axId val="7495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586799"/>
        <c:crosses val="autoZero"/>
        <c:auto val="1"/>
        <c:lblAlgn val="ctr"/>
        <c:lblOffset val="100"/>
        <c:noMultiLvlLbl val="0"/>
      </c:catAx>
      <c:valAx>
        <c:axId val="74958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57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EF3E-7ACE-4132-AA79-D5465EDA170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7A98-819A-4C2A-8CDD-565B18FA5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6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BB-F574-407F-9445-7C27971F405C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4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4D37-DC90-4717-9A7E-A2FF5F3845A0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1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FDD0-7CF3-4669-97B4-959A8308E905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E278-3FE9-4052-A6C2-8435B148D29D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5A74-4E9E-4BB1-9B85-0ACDD7091B8F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5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621-5065-4461-BF14-7C6A16EA5B68}" type="datetime1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0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03D0-F6B0-4CD5-B796-948079A3FF34}" type="datetime1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6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04E4-3F8E-4629-913A-C217CFCF727D}" type="datetime1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D91-9473-4838-8E27-AC25FB043A71}" type="datetime1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9194FD-9AF2-4A5F-8CCC-005865D9F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EFD-2168-4A7C-9A35-5B38431D1399}" type="datetime1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6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233-DFE5-49B4-8611-326D86671848}" type="datetime1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6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00A6-E01D-461F-927E-37E82CBE6E9E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94FD-9AF2-4A5F-8CCC-005865D9F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2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tp://ftp.idsia.ch/pub/juergen/TimeCount-IJCNN2000.pdf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bioinf.jku.at/publications/older/260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pdf/2002.00367v2.pdf" TargetMode="External"/><Relationship Id="rId5" Type="http://schemas.openxmlformats.org/officeDocument/2006/relationships/hyperlink" Target="http://jmlr.org/proceedings/papers/v37/jozefowicz15.pdf" TargetMode="External"/><Relationship Id="rId4" Type="http://schemas.openxmlformats.org/officeDocument/2006/relationships/hyperlink" Target="http://arxiv.org/pdf/1503.04069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1.11344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7.07286.pdf" TargetMode="External"/><Relationship Id="rId2" Type="http://schemas.openxmlformats.org/officeDocument/2006/relationships/hyperlink" Target="https://arxiv.org/pdf/1905.04757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storage/mediabank/Pr_travm.xls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4.02808v1.pdf" TargetMode="External"/><Relationship Id="rId2" Type="http://schemas.openxmlformats.org/officeDocument/2006/relationships/hyperlink" Target="https://rose1.ntu.edu.sg/dataset/actionRecognitio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access.thecvf.com/content_ICCV_2017/papers/Lee_Ensemble_Deep_Learning_ICCV_2017_paper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cosystem.com/projects/ppe-detection-software/" TargetMode="External"/><Relationship Id="rId2" Type="http://schemas.openxmlformats.org/officeDocument/2006/relationships/hyperlink" Target="https://controleng.ru/ohrana-truda/videoanalitik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forbes.ru/spetsproekt/483078-sistema-pomnit-vse-kak-tocnaa-promyslennaa-videoanalitika-pomogaet-biznesu?erid=4CQwVszH9pSWMMZ3Xf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earnopencv.com/yolov7-pose-vs-mediapipe-in-human-pose-estimation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thecvf.com/content_ICCV_2017/papers/Lee_Ensemble_Deep_Learning_ICCV_2017_paper.pdf" TargetMode="External"/><Relationship Id="rId2" Type="http://schemas.openxmlformats.org/officeDocument/2006/relationships/hyperlink" Target="https://www.semanticscholar.org/paper/Skeletal-Human-Action-Recognition-using-Hybrid-Xing-Burschka/59e565c7a38a54a6e2e2552bd804fecd5d03b70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pdf/2207.05493.pdf" TargetMode="External"/><Relationship Id="rId4" Type="http://schemas.openxmlformats.org/officeDocument/2006/relationships/hyperlink" Target="https://openaccess.thecvf.com/content_ICCV_2017/papers/Lee_Ensemble_Deep_Learning_ICCV_2017_pape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6367" y="2044005"/>
            <a:ext cx="7447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Система поддержки принятия решений в области охраны труда на основе видеоаналитики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4620" y="4363497"/>
            <a:ext cx="4997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Князев Александр Игоревич</a:t>
            </a:r>
          </a:p>
          <a:p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аспирант Пермского национально исследовательского политехнического университета</a:t>
            </a:r>
          </a:p>
          <a:p>
            <a:endParaRPr lang="ru-RU" sz="1600" dirty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Телефон: 8 951 95 777 89</a:t>
            </a:r>
          </a:p>
          <a:p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TG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:</a:t>
            </a:r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@</a:t>
            </a:r>
            <a:r>
              <a:rPr lang="en-US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Creearc</a:t>
            </a:r>
            <a:endParaRPr lang="ru-RU" sz="1600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E-mail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knxandr@rambler.ru</a:t>
            </a:r>
            <a:endParaRPr lang="ru-RU" sz="1600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8768">
            <a:off x="303461" y="4174904"/>
            <a:ext cx="3637284" cy="38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7092" y="249465"/>
            <a:ext cx="3699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Нормализация скелета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673" r="52243" b="3035"/>
          <a:stretch/>
        </p:blipFill>
        <p:spPr>
          <a:xfrm>
            <a:off x="8307403" y="1927051"/>
            <a:ext cx="3578344" cy="3209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091" y="930130"/>
            <a:ext cx="11658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Поскольку возможно большое количество комбинаций координат точек относительно друг друга, учитывая поворот человека и смещение относительно центра координат всего скелета, введем следующие ограничения: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всегда имеет координаты (0, 0, 0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868" y="1752583"/>
            <a:ext cx="2047875" cy="1123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494" y="3144425"/>
            <a:ext cx="1952625" cy="1133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569" y="4716184"/>
            <a:ext cx="2114550" cy="11525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7091" y="2782616"/>
            <a:ext cx="7801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точка 6 всегда имеет координаты y и z равными 0, при этом x больше 0: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091" y="4206059"/>
            <a:ext cx="7801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точка 4 всегда имеет координату y равную 0, при этом z больше нуля, а x может иметь любое значение: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7091" y="5775524"/>
            <a:ext cx="11658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остальные координаты ключевых точек человека пересчитываются с учетом описанных выше правил. Таким образом удастся привести все позы к одному стандарту исключив повороты тела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3195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012692"/>
            <a:ext cx="6133514" cy="41844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7092" y="249465"/>
            <a:ext cx="35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Данные для обучения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742942" y="1387125"/>
            <a:ext cx="6238043" cy="5151787"/>
            <a:chOff x="5742942" y="1579604"/>
            <a:chExt cx="6238043" cy="515178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" r="12028"/>
            <a:stretch/>
          </p:blipFill>
          <p:spPr>
            <a:xfrm>
              <a:off x="8753428" y="1579604"/>
              <a:ext cx="3227557" cy="515178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6" r="8532"/>
            <a:stretch/>
          </p:blipFill>
          <p:spPr>
            <a:xfrm>
              <a:off x="5742942" y="1579604"/>
              <a:ext cx="3010486" cy="5151787"/>
            </a:xfrm>
            <a:prstGeom prst="rect">
              <a:avLst/>
            </a:prstGeom>
          </p:spPr>
        </p:pic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92" y="249465"/>
            <a:ext cx="8134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данных для обучения нейронных сетей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586"/>
            <a:ext cx="12192000" cy="22523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2473" y="1093482"/>
            <a:ext cx="8047054" cy="2803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1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Добавление сокетов в скелеты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анимаций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2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Сохранение координат сокетов во время воспроизведения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анимаций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Пересчет координат согласно формулам из модели объекта;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Разделение данных на тренировочные,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валидационные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тестовые;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Дополнение тренировочных и тестовых данных дублями таким образом, чтобы все классы были сбалансированы;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Внесение небольших отклонений в координаты дублированных данных;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Сохранение получившихся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датасетов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50" y="896673"/>
            <a:ext cx="85738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Для классификации действий человека по ключевым точкам в трехмерном пространстве</a:t>
            </a:r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используем рекуррентные нейронные сети (RNN) с долгой краткосрочной памятью (LSTM</a:t>
            </a:r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,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GRU). LSTM является типом рекуррентной нейронной сети, способной обрабатывать и моделировать последовательности данных.</a:t>
            </a:r>
          </a:p>
          <a:p>
            <a:pPr indent="457200"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Сети с LSTM, GRU слоями могут использоваться для анализа временных последовательностей ключевых точек, таких как движения человека. Для этого данные о положении ключевых точек в каждый момент времени подаются на вход сети, а затем сеть производит классификацию действий, производимых человеком.</a:t>
            </a:r>
          </a:p>
          <a:p>
            <a:pPr indent="457200"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Входные данные представляются в виде временных последовательностей координат ключевых точек в трехмерном пространстве. Эти данные затем подаются на вход слоям LSTM или GRU.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650" y="224579"/>
            <a:ext cx="584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Предложенное решение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0" y="5928360"/>
          <a:ext cx="1219200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https://www.bioinf.jku.at/publications/older/2604.pdf</a:t>
                      </a:r>
                      <a:endParaRPr lang="ru-RU" sz="1100" b="0" baseline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3"/>
                        </a:rPr>
                        <a:t>ftp://ftp.idsia.ch/pub/juergen/TimeCount-IJCNN2000.pdf</a:t>
                      </a:r>
                      <a:endParaRPr lang="ru-RU" sz="1100" b="0" baseline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4"/>
                        </a:rPr>
                        <a:t>http://arxiv.org/pdf/1503.04069.pdf</a:t>
                      </a:r>
                      <a:endParaRPr lang="ru-RU" sz="1100" b="0" baseline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a typeface="+mn-ea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+mn-ea"/>
                          <a:hlinkClick r:id="rId5"/>
                        </a:rPr>
                        <a:t>http://jmlr.org/proceedings/papers/v37/jozefowicz15.pdf</a:t>
                      </a:r>
                      <a:endParaRPr lang="ru-RU" sz="1100" b="0" baseline="0" dirty="0" smtClean="0">
                        <a:solidFill>
                          <a:schemeClr val="tx1"/>
                        </a:solidFill>
                        <a:ea typeface="+mn-ea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a typeface="+mn-ea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+mn-ea"/>
                          <a:hlinkClick r:id="rId6"/>
                        </a:rPr>
                        <a:t>https://arxiv.org/pdf/2002.00367v2.pdf</a:t>
                      </a:r>
                      <a:endParaRPr lang="ru-RU" sz="1100" b="0" baseline="0" dirty="0" smtClean="0">
                        <a:solidFill>
                          <a:schemeClr val="tx1"/>
                        </a:solidFill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70992" y="896673"/>
            <a:ext cx="2559190" cy="48710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92" y="249465"/>
            <a:ext cx="349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14</a:t>
            </a:fld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328737" y="858846"/>
            <a:ext cx="9059692" cy="5751434"/>
            <a:chOff x="122833" y="1398783"/>
            <a:chExt cx="7809190" cy="495756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22833" y="1398783"/>
              <a:ext cx="7809190" cy="4957567"/>
              <a:chOff x="3850771" y="1118582"/>
              <a:chExt cx="7809190" cy="4957567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4521759" y="1487914"/>
                <a:ext cx="7138202" cy="4588235"/>
                <a:chOff x="5953125" y="1420279"/>
                <a:chExt cx="5314950" cy="3416300"/>
              </a:xfrm>
            </p:grpSpPr>
            <p:pic>
              <p:nvPicPr>
                <p:cNvPr id="4105" name="Picture 9" descr="output_all_metrics_light_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3125" y="1420279"/>
                  <a:ext cx="2657475" cy="170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6" name="Picture 10" descr="output_all_metrics_gru_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0600" y="1420279"/>
                  <a:ext cx="2657475" cy="170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7" name="Picture 11" descr="output_metrics_light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3125" y="3128429"/>
                  <a:ext cx="2657475" cy="170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8" name="Picture 12" descr="output_metrics_gru_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0599" y="3119242"/>
                  <a:ext cx="2657475" cy="170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Прямоугольник 14"/>
              <p:cNvSpPr/>
              <p:nvPr/>
            </p:nvSpPr>
            <p:spPr>
              <a:xfrm>
                <a:off x="5906200" y="1118582"/>
                <a:ext cx="80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LSTM</a:t>
                </a:r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9582090" y="1118582"/>
                <a:ext cx="697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GRU</a:t>
                </a:r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 rot="16200000">
                <a:off x="3505720" y="2204769"/>
                <a:ext cx="13364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Исходный датасет</a:t>
                </a:r>
                <a:endParaRPr lang="ru-RU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 rot="16200000">
                <a:off x="3118860" y="4428018"/>
                <a:ext cx="21101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Нормализованный датасет</a:t>
                </a:r>
                <a:endParaRPr lang="ru-RU" dirty="0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3504489" y="2300304"/>
              <a:ext cx="76174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0.344</a:t>
              </a:r>
              <a:endPara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70275" y="2300304"/>
              <a:ext cx="76174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0.363</a:t>
              </a:r>
              <a:endPara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04489" y="4340506"/>
              <a:ext cx="76174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0.951</a:t>
              </a:r>
              <a:endPara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073590" y="4338183"/>
              <a:ext cx="76174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0.992</a:t>
              </a:r>
              <a:endPara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4" name="Picture 8" descr="output_all_metrics_ligh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74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output_all_metrics_gru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74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92" y="249465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Zero-Shot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15</a:t>
            </a:fld>
            <a:endParaRPr lang="ru-RU"/>
          </a:p>
        </p:txBody>
      </p:sp>
      <p:pic>
        <p:nvPicPr>
          <p:cNvPr id="11" name="Picture 2" descr="birdc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5" y="990503"/>
            <a:ext cx="11728390" cy="53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092" y="953947"/>
            <a:ext cx="11586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Поскольку человек лишь демонстрирует движения и не участвует в процессе разметки данных, то алгоритмы на основе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zero-shot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подходят, так как этот подход подразумевает описание новых классов действий словами. После чего происходит сравнение преобразованного текстового описания в вектор с вектором, описывающим движение.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092" y="249465"/>
            <a:ext cx="1397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914" y="2578310"/>
            <a:ext cx="5644395" cy="248897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65602"/>
              </p:ext>
            </p:extLst>
          </p:nvPr>
        </p:nvGraphicFramePr>
        <p:xfrm>
          <a:off x="0" y="6506884"/>
          <a:ext cx="12192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351116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3"/>
                        </a:rPr>
                        <a:t>https://arxiv.org/pdf/1911.11344.pdf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7092" y="2174088"/>
            <a:ext cx="5730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для создания системы будет использоваться метод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one-shot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Этот метод основан на том, что сначала система учится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датасете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известными (размеченными) действиями, а затем, распознает новые действия на основе выученных. Происходит это путем разовой демонстрации нового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дейтсвия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система вычисляет вектор, характеризующий это действие. Это повторяется для всех новых действий, которые необходимо будет проклассифицировать. Затем, новые действия сравниваются с показанными действиями: вычисляется расстояние до всех новых продемонстрированных действий, тот класс действия, до которого расстояние наименьшее и присваивается новому действию.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94896" y="5186518"/>
            <a:ext cx="4192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Пример архитектуры сети на основе </a:t>
            </a:r>
            <a:r>
              <a:rPr lang="ru-RU" sz="1600" dirty="0" err="1" smtClean="0"/>
              <a:t>zero-shot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71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092" y="953947"/>
            <a:ext cx="11364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Существующие решения классификации действий людей методом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one-shot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основанных на данных о последовательности движений скелетов, берут за основу скелет целиком. Такой подход не учитывает взаимосвязи между отдельно взятыми группами, а также требует большую емкость нейронных сетей, поскольку скелет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иметь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различные смещения и повороты относительно начала координат.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92" y="249465"/>
            <a:ext cx="3991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Существующие решения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0" y="6263640"/>
          <a:ext cx="12192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https://arxiv.org/pdf/1905.04757.pdf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3"/>
                        </a:rPr>
                        <a:t>https://arxiv.org/pdf/2307.07286.pdf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54" y="2246129"/>
            <a:ext cx="4582428" cy="3227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37" y="2246986"/>
            <a:ext cx="3912272" cy="32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092" y="953947"/>
            <a:ext cx="11364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Предлагается использовать нормализацию скелетов (описанную ранее), а также разбиение координат ключевых точек человека на группы и классификация действий на основе результатов обработки отдельных групп. Для этого, каждая группа проходит через свой мини классификатор внутри общей нейронной сети. Затем, результирующие вектора каждого такого классификатора объединяются и подаются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полносвязный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слой для финальной классификации с последующим слоем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92" y="249465"/>
            <a:ext cx="353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Архитектура решения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36214" y="3098866"/>
            <a:ext cx="1996582" cy="4264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Классификатор 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6214" y="4330651"/>
            <a:ext cx="1996582" cy="4264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Классификатор </a:t>
            </a:r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7" idx="3"/>
            <a:endCxn id="5" idx="1"/>
          </p:cNvCxnSpPr>
          <p:nvPr/>
        </p:nvCxnSpPr>
        <p:spPr>
          <a:xfrm>
            <a:off x="2413548" y="3312087"/>
            <a:ext cx="6226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8" idx="3"/>
            <a:endCxn id="6" idx="1"/>
          </p:cNvCxnSpPr>
          <p:nvPr/>
        </p:nvCxnSpPr>
        <p:spPr>
          <a:xfrm>
            <a:off x="2413548" y="4543872"/>
            <a:ext cx="6226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7407" y="335987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ru-RU" sz="4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61297" y="3525306"/>
            <a:ext cx="1711362" cy="805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N </a:t>
            </a:r>
            <a:r>
              <a:rPr lang="ru-RU" dirty="0" smtClean="0"/>
              <a:t>нейронов)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3"/>
            <a:endCxn id="10" idx="1"/>
          </p:cNvCxnSpPr>
          <p:nvPr/>
        </p:nvCxnSpPr>
        <p:spPr>
          <a:xfrm flipV="1">
            <a:off x="5032796" y="3927978"/>
            <a:ext cx="528501" cy="615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  <a:endCxn id="10" idx="1"/>
          </p:cNvCxnSpPr>
          <p:nvPr/>
        </p:nvCxnSpPr>
        <p:spPr>
          <a:xfrm>
            <a:off x="5032796" y="3312087"/>
            <a:ext cx="528501" cy="615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3"/>
            <a:endCxn id="14" idx="1"/>
          </p:cNvCxnSpPr>
          <p:nvPr/>
        </p:nvCxnSpPr>
        <p:spPr>
          <a:xfrm>
            <a:off x="7272659" y="3927978"/>
            <a:ext cx="528501" cy="4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801160" y="3530197"/>
            <a:ext cx="1147900" cy="8053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Softmax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77561" y="3530196"/>
            <a:ext cx="1147900" cy="8053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ID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  <a:endCxn id="15" idx="1"/>
          </p:cNvCxnSpPr>
          <p:nvPr/>
        </p:nvCxnSpPr>
        <p:spPr>
          <a:xfrm flipV="1">
            <a:off x="8949060" y="3932868"/>
            <a:ext cx="52850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65648" y="2909415"/>
            <a:ext cx="1147900" cy="8053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Vector 1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65648" y="4141200"/>
            <a:ext cx="1147900" cy="8053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Vector N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52500" y="3371759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180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092" y="799616"/>
            <a:ext cx="11364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обучении сети, задействуются все слои, при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валидации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работе сети слой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отключается, а вместо него используется алгоритм вычисления расстояния до векторов классов новых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действий. 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вычисления расстояний между векторами используются: евклидово расстояние, косинусное расстояние, коэффициент Пирсона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система состоит из трех основных компонентов: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1 - преобразование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данных (разбиение входных последовательностей векторов на группы последовательностей векторов),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2 - нейронная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сеть для получения вектора класса действия,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3 - классификатор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действия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при обучении, поиск ближайшего вектора при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валидации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92" y="249465"/>
            <a:ext cx="353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Архитектура решения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2389" y="4456612"/>
            <a:ext cx="1996582" cy="4264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Классификатор 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2389" y="5688397"/>
            <a:ext cx="1996582" cy="4264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Классификатор </a:t>
            </a:r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7" idx="3"/>
            <a:endCxn id="5" idx="1"/>
          </p:cNvCxnSpPr>
          <p:nvPr/>
        </p:nvCxnSpPr>
        <p:spPr>
          <a:xfrm>
            <a:off x="3634142" y="4669833"/>
            <a:ext cx="3682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8" idx="3"/>
            <a:endCxn id="6" idx="1"/>
          </p:cNvCxnSpPr>
          <p:nvPr/>
        </p:nvCxnSpPr>
        <p:spPr>
          <a:xfrm>
            <a:off x="3634142" y="5901618"/>
            <a:ext cx="3682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3582" y="471762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ru-RU" sz="4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27472" y="4883052"/>
            <a:ext cx="1711362" cy="805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N </a:t>
            </a:r>
            <a:r>
              <a:rPr lang="ru-RU" dirty="0" smtClean="0"/>
              <a:t>нейронов)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3"/>
            <a:endCxn id="10" idx="1"/>
          </p:cNvCxnSpPr>
          <p:nvPr/>
        </p:nvCxnSpPr>
        <p:spPr>
          <a:xfrm flipV="1">
            <a:off x="5998971" y="5285724"/>
            <a:ext cx="528501" cy="615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  <a:endCxn id="10" idx="1"/>
          </p:cNvCxnSpPr>
          <p:nvPr/>
        </p:nvCxnSpPr>
        <p:spPr>
          <a:xfrm>
            <a:off x="5998971" y="4669833"/>
            <a:ext cx="528501" cy="615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3"/>
            <a:endCxn id="14" idx="1"/>
          </p:cNvCxnSpPr>
          <p:nvPr/>
        </p:nvCxnSpPr>
        <p:spPr>
          <a:xfrm flipV="1">
            <a:off x="8238834" y="4812231"/>
            <a:ext cx="528501" cy="4734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8767335" y="4409559"/>
            <a:ext cx="1147900" cy="8053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Softmax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43736" y="4887942"/>
            <a:ext cx="1147900" cy="8053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ID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  <a:endCxn id="15" idx="1"/>
          </p:cNvCxnSpPr>
          <p:nvPr/>
        </p:nvCxnSpPr>
        <p:spPr>
          <a:xfrm>
            <a:off x="9915235" y="4812231"/>
            <a:ext cx="528501" cy="478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486242" y="4267161"/>
            <a:ext cx="1147900" cy="8053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Вектор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6242" y="5498946"/>
            <a:ext cx="1147900" cy="8053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Вектор</a:t>
            </a:r>
            <a:r>
              <a:rPr lang="en-US" dirty="0" smtClean="0"/>
              <a:t> N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73094" y="4729505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ru-RU" sz="4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18219" y="5617574"/>
            <a:ext cx="1495315" cy="8053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ближайшего вектора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0" idx="3"/>
            <a:endCxn id="20" idx="1"/>
          </p:cNvCxnSpPr>
          <p:nvPr/>
        </p:nvCxnSpPr>
        <p:spPr>
          <a:xfrm>
            <a:off x="8238834" y="5285724"/>
            <a:ext cx="379385" cy="734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3"/>
            <a:endCxn id="15" idx="1"/>
          </p:cNvCxnSpPr>
          <p:nvPr/>
        </p:nvCxnSpPr>
        <p:spPr>
          <a:xfrm flipV="1">
            <a:off x="10113534" y="5290614"/>
            <a:ext cx="330202" cy="729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61802" y="4827013"/>
            <a:ext cx="1495939" cy="8053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Вектор движения скелета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29" idx="3"/>
            <a:endCxn id="17" idx="1"/>
          </p:cNvCxnSpPr>
          <p:nvPr/>
        </p:nvCxnSpPr>
        <p:spPr>
          <a:xfrm flipV="1">
            <a:off x="1957741" y="4669833"/>
            <a:ext cx="528501" cy="559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9" idx="3"/>
            <a:endCxn id="18" idx="1"/>
          </p:cNvCxnSpPr>
          <p:nvPr/>
        </p:nvCxnSpPr>
        <p:spPr>
          <a:xfrm>
            <a:off x="1957741" y="5229685"/>
            <a:ext cx="528501" cy="67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Левая фигурная скобка 38"/>
          <p:cNvSpPr/>
          <p:nvPr/>
        </p:nvSpPr>
        <p:spPr>
          <a:xfrm rot="5400000">
            <a:off x="1947654" y="2423492"/>
            <a:ext cx="200636" cy="317234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Левая фигурная скобка 39"/>
          <p:cNvSpPr/>
          <p:nvPr/>
        </p:nvSpPr>
        <p:spPr>
          <a:xfrm rot="5400000">
            <a:off x="6021906" y="1889828"/>
            <a:ext cx="197410" cy="4236445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 rot="5400000">
            <a:off x="10018451" y="2504527"/>
            <a:ext cx="172951" cy="2973418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897129" y="334949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69767" y="33536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954083" y="334949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1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50" y="896673"/>
            <a:ext cx="5689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Одной из важнейших задач на промышленных предприятиях является снижение травматизма среди рабочих. Хотя количество происшествий сокращается, все еще остается высоким, включая случаи со смертельным исходом. При этом расходы в области охраны труда на одного рабочего непрерывно растут.</a:t>
            </a:r>
          </a:p>
          <a:p>
            <a:pPr indent="457200"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Основными причинами травм являются человеческие факторы, такие как нарушение дисциплины, усталость, болезнь и невнимательность.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650" y="224579"/>
            <a:ext cx="584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Проблема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396807"/>
              </p:ext>
            </p:extLst>
          </p:nvPr>
        </p:nvGraphicFramePr>
        <p:xfrm>
          <a:off x="6096000" y="3460613"/>
          <a:ext cx="5440776" cy="293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16597"/>
              </p:ext>
            </p:extLst>
          </p:nvPr>
        </p:nvGraphicFramePr>
        <p:xfrm>
          <a:off x="0" y="6581670"/>
          <a:ext cx="12192000" cy="27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27633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3"/>
                        </a:rPr>
                        <a:t>https://rosstat.gov.ru/storage/mediabank/Pr_travm.xlsx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143409"/>
              </p:ext>
            </p:extLst>
          </p:nvPr>
        </p:nvGraphicFramePr>
        <p:xfrm>
          <a:off x="6092650" y="495306"/>
          <a:ext cx="5440776" cy="293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479442"/>
              </p:ext>
            </p:extLst>
          </p:nvPr>
        </p:nvGraphicFramePr>
        <p:xfrm>
          <a:off x="651874" y="3429000"/>
          <a:ext cx="5440776" cy="293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537272"/>
            <a:ext cx="2743200" cy="365125"/>
          </a:xfrm>
        </p:spPr>
        <p:txBody>
          <a:bodyPr/>
          <a:lstStyle/>
          <a:p>
            <a:fld id="{CB9194FD-9AF2-4A5F-8CCC-005865D9FC2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6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092" y="953947"/>
            <a:ext cx="11364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обучения такой системы используется датасет NTU содержащий 120 классов действий и имеющий правила разделения данных на тренировочные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валидационные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Данные делятся по классам, 20 классов не попали в тренировочный набор. При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валидации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 этих 20 классов берется одна последовательность движений для формирования вектора с которым будут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сравниваться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 остальные последовательности движений этого и других классов.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92" y="249465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092" y="2779210"/>
            <a:ext cx="5176181" cy="277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"NTU RGB+D"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содержит 60 классов действий и 56 880 видео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"NTU RGB+D 120"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расширяет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"NTU RGB+D"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добавляя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новых классов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действий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57 600 видео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Суммарно датасет содержит 120 классов действий и 114 480 экземпляров видео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в 2 793 статьях.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0" y="6263640"/>
          <a:ext cx="12192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https://rose1.ntu.edu.sg/dataset/actionRecognition/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3"/>
                        </a:rPr>
                        <a:t>https://arxiv.org/pdf/1604.02808v1.pdf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380" y="2226398"/>
            <a:ext cx="6199620" cy="39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091" y="953947"/>
            <a:ext cx="48019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Исходный датасет преобразуется для обучения, таким образом, чтобы отбросить координаты тех точек, что не описаны в модели, координаты тех точек, что используются сохраняются с теми индексами, что указаны в модели (на основе карты соответствий). Затем, координаты нормализуются, в соответствии с правилами нормализации модели. Последовательности движений скелетов нарезаются на фрагменты равной длины. При нарезании используется метод скользящего окна с заданным шагом, а размер окна соответствует длине последовательности. Если длина полученной последовательности меньше размера окна, то недостающее количество заполняется значениями последнего элемента.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92" y="249465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027" y="953947"/>
            <a:ext cx="3930246" cy="4040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707" r="3305" b="27937"/>
          <a:stretch/>
        </p:blipFill>
        <p:spPr>
          <a:xfrm>
            <a:off x="8183417" y="2543543"/>
            <a:ext cx="3602182" cy="3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70BE-1DD3-4E96-81B6-C4E1B5450D8D}" type="slidenum">
              <a:rPr lang="ru-RU" smtClean="0"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8016" y="983591"/>
            <a:ext cx="11345741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Завершить обучение нейронной сети для классификации действий людей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Приступить к сбору данных на реальном производстве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Составить СППР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850" y="16779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Дальнейшие шаги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186" y="4692253"/>
            <a:ext cx="59616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Князев Александр Игоревич</a:t>
            </a:r>
          </a:p>
          <a:p>
            <a:pPr algn="ctr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аспирант Пермского национально исследовательского политехнического университета</a:t>
            </a:r>
          </a:p>
          <a:p>
            <a:pPr algn="ctr"/>
            <a:endParaRPr lang="ru-RU" sz="1600" dirty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Телефон: </a:t>
            </a:r>
            <a:r>
              <a:rPr lang="ru-RU" sz="16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8 951 95 777 89</a:t>
            </a:r>
          </a:p>
          <a:p>
            <a:pPr algn="ctr"/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TG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:</a:t>
            </a:r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@</a:t>
            </a:r>
            <a:r>
              <a:rPr lang="en-US" sz="1600" b="1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Creearc</a:t>
            </a:r>
            <a:endParaRPr lang="ru-RU" sz="16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E-mail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knxandr@rambler.ru</a:t>
            </a:r>
            <a:endParaRPr lang="ru-RU" sz="16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5186" y="2967335"/>
            <a:ext cx="584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62626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13995"/>
              </p:ext>
            </p:extLst>
          </p:nvPr>
        </p:nvGraphicFramePr>
        <p:xfrm>
          <a:off x="0" y="6561574"/>
          <a:ext cx="12192000" cy="29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296426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Чубова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Е.В. (2020). СРАВНИТЕЛЬНЫЙ АНАЛИЗ ТРАВМАТИЗМА В РОССИИ С УЧЕТОМ ОРЛОВСКОЙ И ТУЛЬСКОЙ ОБЛАСТИ. Научный журнал молодых ученых, (3 (20)), 118-129.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3648" y="1144257"/>
            <a:ext cx="44787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сбор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рапортирование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без помощи человека:</a:t>
            </a: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простое наблюдение и фиксация с помощью видеокамер (создание архива по часам, дням и т.д.);</a:t>
            </a: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обработка в реальном времени видеоряда и распознавание опасных действий персонала с подачей соответствующих сигналов как рабочему, так и его начальству.</a:t>
            </a:r>
          </a:p>
          <a:p>
            <a:pPr indent="457200"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14128" y="914240"/>
            <a:ext cx="6608361" cy="3709562"/>
            <a:chOff x="790575" y="159078"/>
            <a:chExt cx="10610850" cy="59563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50668" y="159078"/>
              <a:ext cx="1490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/>
                <a:t>Направления</a:t>
              </a:r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790575" y="676637"/>
              <a:ext cx="10610850" cy="5438775"/>
              <a:chOff x="790575" y="1841472"/>
              <a:chExt cx="10610850" cy="543877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1841472"/>
                <a:ext cx="10610850" cy="5438775"/>
              </a:xfrm>
              <a:prstGeom prst="rect">
                <a:avLst/>
              </a:prstGeom>
            </p:spPr>
          </p:pic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459345" y="2892926"/>
                <a:ext cx="2115127" cy="794328"/>
              </a:xfrm>
              <a:prstGeom prst="roundRect">
                <a:avLst>
                  <a:gd name="adj" fmla="val 9690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076036" y="5502199"/>
                <a:ext cx="2498436" cy="577272"/>
              </a:xfrm>
              <a:prstGeom prst="roundRect">
                <a:avLst>
                  <a:gd name="adj" fmla="val 9690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358909" y="2722053"/>
                <a:ext cx="2646217" cy="762000"/>
              </a:xfrm>
              <a:prstGeom prst="roundRect">
                <a:avLst>
                  <a:gd name="adj" fmla="val 9690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83648" y="4681894"/>
            <a:ext cx="11438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позволит снизить нагрузку и исключить следующие факторы: усталость, невнимательность, сонливость, при этом увеличится безопасность. Известно, что человек может находиться в непрерывном рабочем процессе 15 мин. Дальше его внимание рассеивается, и он переключается на свои личные дела. Поэтому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видеоаналитика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промышленных предприятиях, где от оперативности зависят жизни людей, является хорошим решением проблем минимизации профессиональных рисков.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650" y="224579"/>
            <a:ext cx="584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Решение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448800" y="6561574"/>
            <a:ext cx="2743200" cy="365125"/>
          </a:xfrm>
        </p:spPr>
        <p:txBody>
          <a:bodyPr/>
          <a:lstStyle/>
          <a:p>
            <a:fld id="{CB9194FD-9AF2-4A5F-8CCC-005865D9FC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49" y="896673"/>
            <a:ext cx="7267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Типы: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людей в опасных зонах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определения наличия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СИЗ.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мониторинга физического состояния работников.</a:t>
            </a:r>
            <a:endParaRPr lang="ru-RU" sz="1600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1600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50" y="224579"/>
            <a:ext cx="584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Существующие решения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6202"/>
              </p:ext>
            </p:extLst>
          </p:nvPr>
        </p:nvGraphicFramePr>
        <p:xfrm>
          <a:off x="0" y="6276962"/>
          <a:ext cx="12192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27633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https://controleng.ru/ohrana-truda/videoanalitika/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3"/>
                        </a:rPr>
                        <a:t>https://intelcosystem.com/projects/ppe-detection-software/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4"/>
                        </a:rPr>
                        <a:t>https://www.forbes.ru/spetsproekt/483078-sistema-pomnit-vse-kak-tocnaa-promyslennaa-videoanalitika-pomogaet-biznesu?erid=4CQwVszH9pSWMMZ3XfL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8650" y="5354769"/>
            <a:ext cx="11579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уществующие решения позволяют выявить лишь часть факторов получения травм, но не решается основная причина – невнимательность человека в ходе работы, которая может возникнуть от переутомления, болезни и прочих факторов.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controleng.ru/wp-content/uploads/19_86_01-600x3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6" y="2113434"/>
            <a:ext cx="5450974" cy="30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653" y="1702882"/>
            <a:ext cx="4209578" cy="345401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597393"/>
            <a:ext cx="2743200" cy="365125"/>
          </a:xfrm>
        </p:spPr>
        <p:txBody>
          <a:bodyPr/>
          <a:lstStyle/>
          <a:p>
            <a:fld id="{CB9194FD-9AF2-4A5F-8CCC-005865D9FC2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49" y="896673"/>
            <a:ext cx="11105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Разработка системы поддержки принятия решений для предупреждения производственного травматизма на предприятиях на основе классификации действий персонала по последовательности кадров с камер видеонаблюдения.</a:t>
            </a:r>
          </a:p>
          <a:p>
            <a:pPr marL="342900" indent="457200" algn="just">
              <a:buAutoNum type="arabicParenR"/>
            </a:pPr>
            <a:endParaRPr lang="ru-RU" sz="1600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50" y="224579"/>
            <a:ext cx="584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Предложенное решение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0" y="2184320"/>
            <a:ext cx="10432177" cy="37883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50" y="939236"/>
            <a:ext cx="4363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DeepPose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- первая нейронная сеть для оценки позы, использующая </a:t>
            </a:r>
            <a:r>
              <a:rPr lang="ru-RU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сверточные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слои для регрессии позиций суставов. </a:t>
            </a:r>
          </a:p>
          <a:p>
            <a:pPr indent="457200" algn="just"/>
            <a:r>
              <a:rPr lang="ru-RU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OpenPose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оценивает позу для нескольких людей, используя многоступенчатую свертку, тепловые карты и поля сходства частей. </a:t>
            </a:r>
          </a:p>
          <a:p>
            <a:pPr indent="457200"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YOLOv7 </a:t>
            </a:r>
            <a:r>
              <a:rPr lang="ru-RU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Pose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- одноэтапный детектор ключевых точек, определяющий все точки за один проход. </a:t>
            </a:r>
          </a:p>
          <a:p>
            <a:pPr indent="457200" algn="just"/>
            <a:r>
              <a:rPr lang="ru-RU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MediaPipe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Pose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- </a:t>
            </a:r>
            <a:r>
              <a:rPr lang="ru-RU" sz="1600" dirty="0" err="1" smtClean="0">
                <a:solidFill>
                  <a:srgbClr val="262626"/>
                </a:solidFill>
                <a:latin typeface="Arial" panose="020B0604020202020204" pitchFamily="34" charset="0"/>
              </a:rPr>
              <a:t>фреймворк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 для оценки позы одного человека, использующий две модели.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650" y="224579"/>
            <a:ext cx="8603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Нейронные сети для детектирования ключевых точек</a:t>
            </a:r>
          </a:p>
        </p:txBody>
      </p:sp>
      <p:pic>
        <p:nvPicPr>
          <p:cNvPr id="2050" name="Picture 2" descr="The Complete Guide to OpenPose in 2024 - viso.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34" y="896673"/>
            <a:ext cx="7150302" cy="49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50" y="224579"/>
            <a:ext cx="8603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Нейронные сети для детектирования ключевых точек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06474"/>
              </p:ext>
            </p:extLst>
          </p:nvPr>
        </p:nvGraphicFramePr>
        <p:xfrm>
          <a:off x="409423" y="887079"/>
          <a:ext cx="5847351" cy="55236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9117">
                  <a:extLst>
                    <a:ext uri="{9D8B030D-6E8A-4147-A177-3AD203B41FA5}">
                      <a16:colId xmlns:a16="http://schemas.microsoft.com/office/drawing/2014/main" val="3730297697"/>
                    </a:ext>
                  </a:extLst>
                </a:gridCol>
                <a:gridCol w="1949117">
                  <a:extLst>
                    <a:ext uri="{9D8B030D-6E8A-4147-A177-3AD203B41FA5}">
                      <a16:colId xmlns:a16="http://schemas.microsoft.com/office/drawing/2014/main" val="669047028"/>
                    </a:ext>
                  </a:extLst>
                </a:gridCol>
                <a:gridCol w="1949117">
                  <a:extLst>
                    <a:ext uri="{9D8B030D-6E8A-4147-A177-3AD203B41FA5}">
                      <a16:colId xmlns:a16="http://schemas.microsoft.com/office/drawing/2014/main" val="4121212277"/>
                    </a:ext>
                  </a:extLst>
                </a:gridCol>
              </a:tblGrid>
              <a:tr h="417242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YOLOv7 Pose</a:t>
                      </a: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MediaPipe Pose</a:t>
                      </a: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26522"/>
                  </a:ext>
                </a:extLst>
              </a:tr>
              <a:tr h="134726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Скелет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17 </a:t>
                      </a:r>
                      <a:r>
                        <a:rPr lang="ru-RU" sz="1800" dirty="0" smtClean="0">
                          <a:effectLst/>
                        </a:rPr>
                        <a:t>Ключевых точек в</a:t>
                      </a:r>
                      <a:r>
                        <a:rPr lang="ru-RU" sz="1800" baseline="0" dirty="0" smtClean="0">
                          <a:effectLst/>
                        </a:rPr>
                        <a:t> формате</a:t>
                      </a:r>
                      <a:r>
                        <a:rPr lang="en-US" sz="1800" dirty="0">
                          <a:effectLst/>
                        </a:rPr>
                        <a:t> COCO</a:t>
                      </a: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33 </a:t>
                      </a:r>
                      <a:r>
                        <a:rPr lang="ru-RU" sz="1800" dirty="0" smtClean="0">
                          <a:effectLst/>
                        </a:rPr>
                        <a:t>Ключевых точки</a:t>
                      </a:r>
                      <a:r>
                        <a:rPr lang="en-US" sz="1800" dirty="0">
                          <a:effectLst/>
                        </a:rPr>
                        <a:t> COCO + </a:t>
                      </a:r>
                      <a:r>
                        <a:rPr lang="ru-RU" sz="1800" dirty="0" smtClean="0">
                          <a:effectLst/>
                        </a:rPr>
                        <a:t>Кисть</a:t>
                      </a:r>
                      <a:r>
                        <a:rPr lang="en-US" sz="1800" dirty="0">
                          <a:effectLst/>
                        </a:rPr>
                        <a:t> + </a:t>
                      </a:r>
                      <a:r>
                        <a:rPr lang="ru-RU" sz="1800" dirty="0" smtClean="0">
                          <a:effectLst/>
                        </a:rPr>
                        <a:t>Лицо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23015"/>
                  </a:ext>
                </a:extLst>
              </a:tr>
              <a:tr h="135806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Детектирование</a:t>
                      </a:r>
                      <a:r>
                        <a:rPr lang="ru-RU" sz="1800" baseline="0" dirty="0" smtClean="0">
                          <a:effectLst/>
                        </a:rPr>
                        <a:t> людей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Поиск</a:t>
                      </a:r>
                      <a:r>
                        <a:rPr lang="ru-RU" sz="1800" baseline="0" dirty="0" smtClean="0">
                          <a:effectLst/>
                        </a:rPr>
                        <a:t> людей на каждом кадре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Обнаруженный</a:t>
                      </a:r>
                      <a:r>
                        <a:rPr lang="ru-RU" sz="1800" baseline="0" dirty="0" smtClean="0">
                          <a:effectLst/>
                        </a:rPr>
                        <a:t> человек отслеживается </a:t>
                      </a:r>
                      <a:r>
                        <a:rPr lang="ru-RU" sz="1800" baseline="0" dirty="0" err="1" smtClean="0">
                          <a:effectLst/>
                        </a:rPr>
                        <a:t>трекером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516434"/>
                  </a:ext>
                </a:extLst>
              </a:tr>
              <a:tr h="7254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Поддержка </a:t>
                      </a:r>
                      <a:r>
                        <a:rPr lang="en-US" sz="1800" dirty="0" smtClean="0">
                          <a:effectLst/>
                        </a:rPr>
                        <a:t>GPU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ffectLst/>
                        </a:rPr>
                        <a:t>CPU </a:t>
                      </a:r>
                      <a:r>
                        <a:rPr lang="ru-RU" sz="1800" dirty="0" smtClean="0">
                          <a:effectLst/>
                        </a:rPr>
                        <a:t>или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GPU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Только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CPU</a:t>
                      </a: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71085"/>
                  </a:ext>
                </a:extLst>
              </a:tr>
              <a:tr h="103635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Сегментация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Отсутствует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Есть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452545"/>
                  </a:ext>
                </a:extLst>
              </a:tr>
              <a:tr h="41724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Количество человек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Несколько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effectLst/>
                        </a:rPr>
                        <a:t>Один</a:t>
                      </a:r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6264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65305"/>
              </p:ext>
            </p:extLst>
          </p:nvPr>
        </p:nvGraphicFramePr>
        <p:xfrm>
          <a:off x="0" y="6581670"/>
          <a:ext cx="12192000" cy="27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27633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ru-RU" sz="1100" b="0" u="sng" baseline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https://learnopencv.com/yolov7-pose-vs-mediapipe-in-human-pose-estimation/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pic>
        <p:nvPicPr>
          <p:cNvPr id="3074" name="Picture 2" descr="mediapipe pose 33 keypoint blazepose topolo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0"/>
          <a:stretch/>
        </p:blipFill>
        <p:spPr bwMode="auto">
          <a:xfrm>
            <a:off x="6636762" y="888167"/>
            <a:ext cx="5039423" cy="54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49" y="896673"/>
            <a:ext cx="63028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Типы: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В виде пикселей на последовательности изображений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Векторное представление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В формате </a:t>
            </a:r>
            <a:r>
              <a:rPr lang="ru-RU" sz="1600" dirty="0" err="1"/>
              <a:t>Bio</a:t>
            </a:r>
            <a:r>
              <a:rPr lang="ru-RU" sz="1600" dirty="0"/>
              <a:t> </a:t>
            </a:r>
            <a:r>
              <a:rPr lang="ru-RU" sz="1600" dirty="0" err="1"/>
              <a:t>Vision</a:t>
            </a:r>
            <a:r>
              <a:rPr lang="ru-RU" sz="1600" dirty="0"/>
              <a:t> </a:t>
            </a:r>
            <a:r>
              <a:rPr lang="ru-RU" sz="1600" dirty="0" err="1" smtClean="0"/>
              <a:t>Hierarchical</a:t>
            </a:r>
            <a:endParaRPr lang="ru-RU" sz="1600" dirty="0" smtClean="0"/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Граф</a:t>
            </a:r>
          </a:p>
          <a:p>
            <a:pPr marL="342900" indent="457200" algn="just">
              <a:buAutoNum type="arabicParenR"/>
            </a:pPr>
            <a:endParaRPr lang="ru-RU" sz="1600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50" y="224579"/>
            <a:ext cx="751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Математическое описание модели человека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49717"/>
              </p:ext>
            </p:extLst>
          </p:nvPr>
        </p:nvGraphicFramePr>
        <p:xfrm>
          <a:off x="0" y="6431280"/>
          <a:ext cx="12192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27633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2"/>
                        </a:rPr>
                        <a:t>https://www.semanticscholar.org/paper/Skeletal-Human-Action-Recognition-using-Hybrid-Xing-Burschka/59e565c7a38a54a6e2e2552bd804fecd5d03b700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3"/>
                        </a:rPr>
                        <a:t>https://openaccess.thecvf.com/content_ICCV_2017/papers/Lee_Ensemble_Deep_Learning_ICCV_2017_paper.pdf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506" y="940026"/>
            <a:ext cx="4002697" cy="1846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27" y="3165792"/>
            <a:ext cx="10565946" cy="2840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63668" y="2758028"/>
            <a:ext cx="2248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Модель в виде графа</a:t>
            </a:r>
            <a:endParaRPr lang="ru-RU" sz="1600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98659" y="6013340"/>
            <a:ext cx="5394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</a:rPr>
              <a:t>Модель в виде вектора, с нормализацией по повороту</a:t>
            </a:r>
            <a:endParaRPr lang="ru-RU" sz="1600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92" y="249465"/>
            <a:ext cx="2707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Модель объекта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0853" y="989577"/>
            <a:ext cx="2375165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Нос;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2 - Правый глаз;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3 - Левый глаз;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4 - Правое плечо;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5 - Левое плечо;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6 - Левое бедро;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Правое бедро;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8 - Правый локоть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9 - Правая кисть;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10 - Левый локоть;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11 - Левая кисть;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12 - Правое колено;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13 - Правая ступня;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14 - Левое колено;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15 - Левая ступня.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56" y="989577"/>
            <a:ext cx="3637284" cy="3814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55" y="989577"/>
            <a:ext cx="3710883" cy="38145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092" y="5174897"/>
            <a:ext cx="11519431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Каждая группа ключевых точек описывается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виде вектора в формате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 {x1, y1, z1, ...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xn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}, где n - количество ключевых точек в группе.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27137"/>
              </p:ext>
            </p:extLst>
          </p:nvPr>
        </p:nvGraphicFramePr>
        <p:xfrm>
          <a:off x="0" y="6263640"/>
          <a:ext cx="12192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648726507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just">
                        <a:buAutoNum type="arabicParenR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4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4"/>
                        </a:rPr>
                        <a:t>https://openaccess.thecvf.com/content_ICCV_2017/papers/Lee_Ensemble_Deep_Learning_ICCV_2017_paper.pdf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hlinkClick r:id="rId5"/>
                        </a:rPr>
                        <a:t>https://arxiv.org/pdf/2207.05493.pdf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  <a:p>
                      <a:pPr algn="just">
                        <a:buAutoNum type="arabicParenR"/>
                      </a:pPr>
                      <a:endParaRPr lang="ru-RU" sz="1100" b="0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26871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94FD-9AF2-4A5F-8CCC-005865D9FC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8603</TotalTime>
  <Words>1595</Words>
  <Application>Microsoft Office PowerPoint</Application>
  <PresentationFormat>Широкоэкранный</PresentationFormat>
  <Paragraphs>191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35</cp:revision>
  <dcterms:created xsi:type="dcterms:W3CDTF">2024-03-27T08:20:54Z</dcterms:created>
  <dcterms:modified xsi:type="dcterms:W3CDTF">2024-04-02T07:50:39Z</dcterms:modified>
</cp:coreProperties>
</file>