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71" r:id="rId5"/>
    <p:sldId id="292" r:id="rId6"/>
    <p:sldId id="274" r:id="rId7"/>
    <p:sldId id="288" r:id="rId8"/>
    <p:sldId id="278" r:id="rId9"/>
    <p:sldId id="273" r:id="rId10"/>
    <p:sldId id="299" r:id="rId11"/>
    <p:sldId id="293" r:id="rId12"/>
    <p:sldId id="294" r:id="rId13"/>
    <p:sldId id="295" r:id="rId14"/>
    <p:sldId id="296" r:id="rId15"/>
    <p:sldId id="297" r:id="rId16"/>
    <p:sldId id="289" r:id="rId17"/>
    <p:sldId id="298" r:id="rId18"/>
    <p:sldId id="291" r:id="rId19"/>
    <p:sldId id="302" r:id="rId20"/>
    <p:sldId id="287" r:id="rId21"/>
    <p:sldId id="285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xmlns="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3D"/>
    <a:srgbClr val="029C63"/>
    <a:srgbClr val="96628C"/>
    <a:srgbClr val="11A0D7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4694"/>
  </p:normalViewPr>
  <p:slideViewPr>
    <p:cSldViewPr snapToGrid="0" snapToObjects="1">
      <p:cViewPr>
        <p:scale>
          <a:sx n="91" d="100"/>
          <a:sy n="91" d="100"/>
        </p:scale>
        <p:origin x="-595" y="82"/>
      </p:cViewPr>
      <p:guideLst>
        <p:guide orient="horz" pos="3952"/>
        <p:guide orient="horz" pos="913"/>
        <p:guide pos="325"/>
        <p:guide pos="1209"/>
        <p:guide pos="2955"/>
        <p:guide pos="2071"/>
        <p:guide pos="3840"/>
        <p:guide pos="4702"/>
        <p:guide pos="5586"/>
        <p:guide pos="7333"/>
        <p:guide pos="6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07.11.2023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xmlns="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xmlns="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xmlns="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xmlns="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xmlns="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xmlns="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xmlns="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xmlns="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xmlns="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xmlns="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xmlns="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xmlns="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xmlns="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xmlns="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xmlns="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xmlns="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xmlns="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xmlns="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xmlns="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xmlns="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xmlns="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xmlns="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xmlns="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xmlns="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xmlns="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xmlns="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xmlns="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xmlns="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xmlns="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xmlns="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xmlns="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xmlns="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xmlns="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xmlns="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xmlns="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xmlns="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xmlns="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xmlns="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xmlns="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xmlns="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xmlns="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xmlns="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xmlns="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xmlns="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xmlns="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xmlns="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xmlns="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xmlns="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xmlns="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xmlns="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xmlns="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xmlns="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xmlns="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xmlns="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xmlns="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xmlns="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xmlns="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xmlns="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xmlns="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xmlns="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xmlns="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xmlns="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xmlns="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xmlns="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xmlns="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xmlns="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xmlns="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xmlns="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xmlns="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xmlns="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xmlns="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xmlns="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xmlns="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xmlns="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xmlns="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xmlns="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xmlns="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xmlns="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xmlns="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xmlns="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xmlns="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xmlns="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xmlns="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xmlns="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xmlns="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xmlns="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xmlns="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xmlns="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xmlns="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xmlns="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xmlns="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xmlns="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xmlns="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xmlns="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xmlns="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xmlns="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xmlns="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07.11.2023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248" y="2404670"/>
            <a:ext cx="7634059" cy="1978323"/>
          </a:xfrm>
        </p:spPr>
        <p:txBody>
          <a:bodyPr>
            <a:noAutofit/>
          </a:bodyPr>
          <a:lstStyle/>
          <a:p>
            <a:r>
              <a:rPr lang="ru-RU" sz="3200" dirty="0"/>
              <a:t>Развитие земской музейной сети в Пермской губернии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4056" y="1193374"/>
            <a:ext cx="2278063" cy="463186"/>
          </a:xfrm>
        </p:spPr>
        <p:txBody>
          <a:bodyPr/>
          <a:lstStyle/>
          <a:p>
            <a:r>
              <a:rPr lang="ru-RU" dirty="0"/>
              <a:t>Пермь 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4804" y="4824914"/>
            <a:ext cx="7625267" cy="652860"/>
          </a:xfrm>
        </p:spPr>
        <p:txBody>
          <a:bodyPr/>
          <a:lstStyle/>
          <a:p>
            <a:r>
              <a:rPr lang="ru-RU" dirty="0" smtClean="0"/>
              <a:t>Белова Александра Максимовна, </a:t>
            </a:r>
            <a:r>
              <a:rPr lang="ru-RU" dirty="0" smtClean="0"/>
              <a:t>3 </a:t>
            </a:r>
            <a:r>
              <a:rPr lang="ru-RU" dirty="0" smtClean="0"/>
              <a:t>курс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618554" y="548720"/>
            <a:ext cx="2070100" cy="408109"/>
          </a:xfrm>
        </p:spPr>
        <p:txBody>
          <a:bodyPr/>
          <a:lstStyle/>
          <a:p>
            <a:r>
              <a:rPr lang="ru-RU" dirty="0"/>
              <a:t>Пермь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8"/>
          </p:nvPr>
        </p:nvSpPr>
        <p:spPr>
          <a:xfrm>
            <a:off x="474408" y="2710235"/>
            <a:ext cx="4374428" cy="1164116"/>
          </a:xfrm>
        </p:spPr>
        <p:txBody>
          <a:bodyPr/>
          <a:lstStyle/>
          <a:p>
            <a:r>
              <a:rPr lang="ru-RU" sz="4400" dirty="0" smtClean="0"/>
              <a:t>Екатеринбургский уезд</a:t>
            </a:r>
            <a:endParaRPr lang="ru-RU" sz="4400" dirty="0"/>
          </a:p>
        </p:txBody>
      </p:sp>
      <p:pic>
        <p:nvPicPr>
          <p:cNvPr id="8195" name="Picture 3" descr="C:\Users\Саша\Pictures\Screenshots\Снимок экрана (210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10248" r="12709" b="9996"/>
          <a:stretch/>
        </p:blipFill>
        <p:spPr bwMode="auto">
          <a:xfrm>
            <a:off x="5461232" y="2155721"/>
            <a:ext cx="6260123" cy="37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2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662406" y="552156"/>
            <a:ext cx="2070100" cy="408109"/>
          </a:xfrm>
        </p:spPr>
        <p:txBody>
          <a:bodyPr/>
          <a:lstStyle/>
          <a:p>
            <a:r>
              <a:rPr lang="ru-RU" dirty="0"/>
              <a:t>Пермь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8"/>
          </p:nvPr>
        </p:nvSpPr>
        <p:spPr>
          <a:xfrm>
            <a:off x="700912" y="2710235"/>
            <a:ext cx="3694920" cy="1164116"/>
          </a:xfrm>
        </p:spPr>
        <p:txBody>
          <a:bodyPr/>
          <a:lstStyle/>
          <a:p>
            <a:r>
              <a:rPr lang="ru-RU" sz="4400" dirty="0" err="1" smtClean="0"/>
              <a:t>Оханский</a:t>
            </a:r>
            <a:r>
              <a:rPr lang="ru-RU" sz="4400" dirty="0" smtClean="0"/>
              <a:t> уезд</a:t>
            </a:r>
            <a:endParaRPr lang="ru-RU" sz="4400" dirty="0"/>
          </a:p>
        </p:txBody>
      </p:sp>
      <p:pic>
        <p:nvPicPr>
          <p:cNvPr id="9218" name="Picture 2" descr="C:\Users\Саша\Pictures\Screenshots\Снимок экрана (208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9653" r="13527" b="7778"/>
          <a:stretch/>
        </p:blipFill>
        <p:spPr bwMode="auto">
          <a:xfrm>
            <a:off x="4672289" y="1710086"/>
            <a:ext cx="6694793" cy="43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668888" y="548720"/>
            <a:ext cx="2070100" cy="408109"/>
          </a:xfrm>
        </p:spPr>
        <p:txBody>
          <a:bodyPr/>
          <a:lstStyle/>
          <a:p>
            <a:r>
              <a:rPr lang="ru-RU" dirty="0"/>
              <a:t>Пермь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8"/>
          </p:nvPr>
        </p:nvSpPr>
        <p:spPr>
          <a:xfrm>
            <a:off x="700912" y="2710235"/>
            <a:ext cx="3694920" cy="1164116"/>
          </a:xfrm>
        </p:spPr>
        <p:txBody>
          <a:bodyPr/>
          <a:lstStyle/>
          <a:p>
            <a:r>
              <a:rPr lang="ru-RU" sz="4400" dirty="0" smtClean="0"/>
              <a:t>Чердынский уезд</a:t>
            </a:r>
            <a:endParaRPr lang="ru-RU" sz="4400" dirty="0"/>
          </a:p>
        </p:txBody>
      </p:sp>
      <p:pic>
        <p:nvPicPr>
          <p:cNvPr id="10242" name="Picture 2" descr="C:\Users\Саша\OneDrive\Рабочий стол\3gmrh0avxwbkp7etphopvgkltl22oi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36" y="1700667"/>
            <a:ext cx="6209191" cy="414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70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904679" y="2564221"/>
            <a:ext cx="3390485" cy="3393234"/>
          </a:xfrm>
        </p:spPr>
        <p:txBody>
          <a:bodyPr>
            <a:normAutofit/>
          </a:bodyPr>
          <a:lstStyle/>
          <a:p>
            <a:r>
              <a:rPr lang="ru-RU" sz="4000" dirty="0" err="1" smtClean="0"/>
              <a:t>Шадринский</a:t>
            </a:r>
            <a:r>
              <a:rPr lang="ru-RU" sz="4000" dirty="0" smtClean="0"/>
              <a:t> уезд</a:t>
            </a: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668888" y="548720"/>
            <a:ext cx="2070100" cy="408109"/>
          </a:xfrm>
        </p:spPr>
        <p:txBody>
          <a:bodyPr/>
          <a:lstStyle/>
          <a:p>
            <a:r>
              <a:rPr lang="ru-RU" dirty="0"/>
              <a:t>Пермь</a:t>
            </a:r>
          </a:p>
          <a:p>
            <a:r>
              <a:rPr lang="ru-RU" dirty="0"/>
              <a:t>2023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Саша\Pictures\Screenshots\Снимок экрана (209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10553" r="12239" b="8237"/>
          <a:stretch/>
        </p:blipFill>
        <p:spPr bwMode="auto">
          <a:xfrm>
            <a:off x="4295164" y="1485331"/>
            <a:ext cx="7457813" cy="45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904679" y="2564221"/>
            <a:ext cx="3390485" cy="339323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Соликамский уезд</a:t>
            </a: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668888" y="548720"/>
            <a:ext cx="2070100" cy="408109"/>
          </a:xfrm>
        </p:spPr>
        <p:txBody>
          <a:bodyPr/>
          <a:lstStyle/>
          <a:p>
            <a:r>
              <a:rPr lang="ru-RU" dirty="0"/>
              <a:t>Пермь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Саша\OneDrive\Рабочий стол\dsc_4977-10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44" y="1970428"/>
            <a:ext cx="7150566" cy="4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7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1803" y="3033754"/>
            <a:ext cx="5245560" cy="777025"/>
          </a:xfrm>
        </p:spPr>
        <p:txBody>
          <a:bodyPr>
            <a:normAutofit/>
          </a:bodyPr>
          <a:lstStyle/>
          <a:p>
            <a:r>
              <a:rPr lang="ru-RU" dirty="0" smtClean="0"/>
              <a:t>Соликамский уезд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761358" y="548720"/>
            <a:ext cx="2070100" cy="408109"/>
          </a:xfrm>
        </p:spPr>
        <p:txBody>
          <a:bodyPr/>
          <a:lstStyle/>
          <a:p>
            <a:r>
              <a:rPr lang="ru-RU" dirty="0" smtClean="0"/>
              <a:t>Пермь </a:t>
            </a:r>
            <a:endParaRPr lang="ru-RU" dirty="0"/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b="3548"/>
          <a:stretch/>
        </p:blipFill>
        <p:spPr bwMode="auto">
          <a:xfrm>
            <a:off x="3653908" y="327171"/>
            <a:ext cx="6334213" cy="629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3756" y="4840446"/>
            <a:ext cx="368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3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581" y="4987443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1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4729" y="4966654"/>
            <a:ext cx="774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31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2728" y="3810779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25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1840" y="1542825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1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1649" y="2544633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5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0498" y="5372164"/>
            <a:ext cx="4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3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358" y="1828939"/>
            <a:ext cx="3007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000" dirty="0" smtClean="0">
                <a:latin typeface="HSE Sans" panose="02000000000000000000" pitchFamily="2" charset="0"/>
              </a:rPr>
              <a:t>	</a:t>
            </a:r>
            <a:r>
              <a:rPr lang="ru-RU" sz="2000" dirty="0" smtClean="0">
                <a:latin typeface="HSE Sans" panose="02000000000000000000" pitchFamily="2" charset="0"/>
              </a:rPr>
              <a:t>Чердынский уезд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254140" y="4103166"/>
            <a:ext cx="5245561" cy="3393234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Оханский</a:t>
            </a:r>
            <a:r>
              <a:rPr lang="ru-RU" sz="2400" dirty="0" smtClean="0"/>
              <a:t> уезд </a:t>
            </a:r>
          </a:p>
          <a:p>
            <a:endParaRPr lang="ru-RU" sz="2400" dirty="0" smtClean="0"/>
          </a:p>
          <a:p>
            <a:r>
              <a:rPr lang="ru-RU" sz="2400" dirty="0" smtClean="0"/>
              <a:t>       </a:t>
            </a:r>
            <a:r>
              <a:rPr lang="ru-RU" sz="2400" dirty="0" err="1" smtClean="0"/>
              <a:t>Осинский</a:t>
            </a:r>
            <a:r>
              <a:rPr lang="ru-RU" sz="2400" dirty="0" smtClean="0"/>
              <a:t> уезд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06604" y="6008895"/>
            <a:ext cx="3092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dirty="0" err="1" smtClean="0">
                <a:latin typeface="HSE Sans" panose="02000000000000000000" pitchFamily="2" charset="0"/>
              </a:rPr>
              <a:t>Красноуфимский</a:t>
            </a:r>
            <a:r>
              <a:rPr lang="ru-RU" sz="2400" dirty="0" smtClean="0">
                <a:latin typeface="HSE Sans" panose="02000000000000000000" pitchFamily="2" charset="0"/>
              </a:rPr>
              <a:t> уезд</a:t>
            </a:r>
            <a:endParaRPr lang="ru-RU" sz="2400" dirty="0">
              <a:latin typeface="HSE Sans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23883" y="2392188"/>
            <a:ext cx="3243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dirty="0" smtClean="0">
                <a:latin typeface="HSE Sans" panose="02000000000000000000" pitchFamily="2" charset="0"/>
              </a:rPr>
              <a:t>Екатеринбургский уезд</a:t>
            </a:r>
          </a:p>
          <a:p>
            <a:pPr algn="l"/>
            <a:endParaRPr lang="ru-RU" sz="2400" dirty="0">
              <a:latin typeface="HSE Sans" panose="02000000000000000000" pitchFamily="2" charset="0"/>
            </a:endParaRPr>
          </a:p>
          <a:p>
            <a:pPr algn="l"/>
            <a:endParaRPr lang="ru-RU" sz="2400" dirty="0" smtClean="0">
              <a:latin typeface="HSE Sans" panose="02000000000000000000" pitchFamily="2" charset="0"/>
            </a:endParaRPr>
          </a:p>
          <a:p>
            <a:pPr algn="l"/>
            <a:r>
              <a:rPr lang="ru-RU" sz="2400" dirty="0" err="1" smtClean="0">
                <a:latin typeface="HSE Sans" panose="02000000000000000000" pitchFamily="2" charset="0"/>
              </a:rPr>
              <a:t>Шадринский</a:t>
            </a:r>
            <a:r>
              <a:rPr lang="ru-RU" sz="2400" dirty="0" smtClean="0">
                <a:latin typeface="HSE Sans" panose="02000000000000000000" pitchFamily="2" charset="0"/>
              </a:rPr>
              <a:t> уезд</a:t>
            </a:r>
            <a:endParaRPr lang="ru-RU" sz="2400" dirty="0">
              <a:latin typeface="HSE Sans" panose="02000000000000000000" pitchFamily="2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7617205" y="2898576"/>
            <a:ext cx="1174457" cy="2193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3" idx="0"/>
            <a:endCxn id="17" idx="2"/>
          </p:cNvCxnSpPr>
          <p:nvPr/>
        </p:nvCxnSpPr>
        <p:spPr>
          <a:xfrm flipV="1">
            <a:off x="9105880" y="3961848"/>
            <a:ext cx="1139729" cy="1410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1803" y="3033754"/>
            <a:ext cx="5245560" cy="777025"/>
          </a:xfrm>
        </p:spPr>
        <p:txBody>
          <a:bodyPr>
            <a:normAutofit/>
          </a:bodyPr>
          <a:lstStyle/>
          <a:p>
            <a:r>
              <a:rPr lang="ru-RU" dirty="0" smtClean="0"/>
              <a:t>Соликамский уезд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761358" y="548720"/>
            <a:ext cx="2070100" cy="408109"/>
          </a:xfrm>
        </p:spPr>
        <p:txBody>
          <a:bodyPr/>
          <a:lstStyle/>
          <a:p>
            <a:r>
              <a:rPr lang="ru-RU" dirty="0" smtClean="0"/>
              <a:t>Пермь </a:t>
            </a:r>
            <a:endParaRPr lang="ru-RU" dirty="0"/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b="3548"/>
          <a:stretch/>
        </p:blipFill>
        <p:spPr bwMode="auto">
          <a:xfrm>
            <a:off x="3653908" y="327171"/>
            <a:ext cx="6334213" cy="629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3756" y="4840446"/>
            <a:ext cx="368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3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581" y="4987443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1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8619" y="5018221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1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5510" y="3838123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1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1840" y="1542825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1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1649" y="2544633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0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0498" y="5372164"/>
            <a:ext cx="4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HSE Sans" panose="02000000000000000000" pitchFamily="2" charset="0"/>
              </a:rPr>
              <a:t>3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HSE Sans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358" y="1828939"/>
            <a:ext cx="3007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000" dirty="0" smtClean="0">
                <a:latin typeface="HSE Sans" panose="02000000000000000000" pitchFamily="2" charset="0"/>
              </a:rPr>
              <a:t>	</a:t>
            </a:r>
            <a:r>
              <a:rPr lang="ru-RU" sz="2000" dirty="0" smtClean="0">
                <a:latin typeface="HSE Sans" panose="02000000000000000000" pitchFamily="2" charset="0"/>
              </a:rPr>
              <a:t>Чердынский уезд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254140" y="4103166"/>
            <a:ext cx="5245561" cy="3393234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Оханский</a:t>
            </a:r>
            <a:r>
              <a:rPr lang="ru-RU" sz="2400" dirty="0" smtClean="0"/>
              <a:t> уезд </a:t>
            </a:r>
          </a:p>
          <a:p>
            <a:endParaRPr lang="ru-RU" sz="2400" dirty="0" smtClean="0"/>
          </a:p>
          <a:p>
            <a:r>
              <a:rPr lang="ru-RU" sz="2400" dirty="0" smtClean="0"/>
              <a:t>       </a:t>
            </a:r>
            <a:r>
              <a:rPr lang="ru-RU" sz="2400" dirty="0" err="1" smtClean="0"/>
              <a:t>Осинский</a:t>
            </a:r>
            <a:r>
              <a:rPr lang="ru-RU" sz="2400" dirty="0" smtClean="0"/>
              <a:t> уезд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06604" y="6008895"/>
            <a:ext cx="3092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dirty="0" err="1" smtClean="0">
                <a:latin typeface="HSE Sans" panose="02000000000000000000" pitchFamily="2" charset="0"/>
              </a:rPr>
              <a:t>Красноуфимский</a:t>
            </a:r>
            <a:r>
              <a:rPr lang="ru-RU" sz="2400" dirty="0" smtClean="0">
                <a:latin typeface="HSE Sans" panose="02000000000000000000" pitchFamily="2" charset="0"/>
              </a:rPr>
              <a:t> уезд</a:t>
            </a:r>
            <a:endParaRPr lang="ru-RU" sz="2400" dirty="0">
              <a:latin typeface="HSE Sans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23883" y="2392188"/>
            <a:ext cx="3243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dirty="0" smtClean="0">
                <a:latin typeface="HSE Sans" panose="02000000000000000000" pitchFamily="2" charset="0"/>
              </a:rPr>
              <a:t>Екатеринбургский уезд</a:t>
            </a:r>
          </a:p>
          <a:p>
            <a:pPr algn="l"/>
            <a:endParaRPr lang="ru-RU" sz="2400" dirty="0">
              <a:latin typeface="HSE Sans" panose="02000000000000000000" pitchFamily="2" charset="0"/>
            </a:endParaRPr>
          </a:p>
          <a:p>
            <a:pPr algn="l"/>
            <a:endParaRPr lang="ru-RU" sz="2400" dirty="0" smtClean="0">
              <a:latin typeface="HSE Sans" panose="02000000000000000000" pitchFamily="2" charset="0"/>
            </a:endParaRPr>
          </a:p>
          <a:p>
            <a:pPr algn="l"/>
            <a:r>
              <a:rPr lang="ru-RU" sz="2400" dirty="0" err="1" smtClean="0">
                <a:latin typeface="HSE Sans" panose="02000000000000000000" pitchFamily="2" charset="0"/>
              </a:rPr>
              <a:t>Шадринский</a:t>
            </a:r>
            <a:r>
              <a:rPr lang="ru-RU" sz="2400" dirty="0" smtClean="0">
                <a:latin typeface="HSE Sans" panose="02000000000000000000" pitchFamily="2" charset="0"/>
              </a:rPr>
              <a:t> уезд</a:t>
            </a:r>
            <a:endParaRPr lang="ru-RU" sz="2400" dirty="0">
              <a:latin typeface="HSE Sans" panose="02000000000000000000" pitchFamily="2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7617205" y="2898576"/>
            <a:ext cx="1174457" cy="2193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3" idx="0"/>
            <a:endCxn id="17" idx="2"/>
          </p:cNvCxnSpPr>
          <p:nvPr/>
        </p:nvCxnSpPr>
        <p:spPr>
          <a:xfrm flipV="1">
            <a:off x="9105880" y="3961848"/>
            <a:ext cx="1139729" cy="1410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727611" y="548720"/>
            <a:ext cx="2070100" cy="408109"/>
          </a:xfrm>
        </p:spPr>
        <p:txBody>
          <a:bodyPr/>
          <a:lstStyle/>
          <a:p>
            <a:r>
              <a:rPr lang="ru-RU" dirty="0"/>
              <a:t>Пермь 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847288" y="2379663"/>
            <a:ext cx="10192624" cy="348424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/>
              <a:t>Формирование земских музеев было связано с запросом Министерства народного просвещения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Земские музеи существовали не только в центрах уездов, но и в волостях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Количество учреждений зависело от каждого уезда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Финансирование поступало из уездной, губернской земской управы, а также от Министерства народного просвещения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Музеи были обязаны обеспечивать просвещение, сотрудничать с учебными заведениями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47288" y="1447790"/>
            <a:ext cx="11057955" cy="77702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Выводы: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430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Пермь</a:t>
            </a:r>
          </a:p>
          <a:p>
            <a:r>
              <a:rPr lang="ru-RU" dirty="0"/>
              <a:t>2023</a:t>
            </a:r>
            <a:endParaRPr lang="en-US" dirty="0"/>
          </a:p>
          <a:p>
            <a:endParaRPr lang="ru-RU" dirty="0"/>
          </a:p>
        </p:txBody>
      </p:sp>
      <p:pic>
        <p:nvPicPr>
          <p:cNvPr id="1027" name="Picture 3" descr="C:\Users\Саша\OneDrive\Рабочий стол\UMntv3I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757"/>
            <a:ext cx="12180330" cy="79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11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DA33D5D5-13C7-8644-8CD8-A04CCCE7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8095CB-94DB-754D-A4ED-35EBDDB3F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6000" y="540904"/>
            <a:ext cx="2070100" cy="408109"/>
          </a:xfrm>
        </p:spPr>
        <p:txBody>
          <a:bodyPr/>
          <a:lstStyle/>
          <a:p>
            <a:r>
              <a:rPr lang="ru-RU" dirty="0"/>
              <a:t>Пермь 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81" y="1620454"/>
            <a:ext cx="10714699" cy="777025"/>
          </a:xfrm>
        </p:spPr>
        <p:txBody>
          <a:bodyPr>
            <a:noAutofit/>
          </a:bodyPr>
          <a:lstStyle/>
          <a:p>
            <a:r>
              <a:rPr lang="ru-RU" sz="2800" u="sng" dirty="0">
                <a:solidFill>
                  <a:schemeClr val="tx1">
                    <a:lumMod val="50000"/>
                  </a:schemeClr>
                </a:solidFill>
              </a:rPr>
              <a:t>Цель</a:t>
            </a:r>
            <a:r>
              <a:rPr lang="ru-RU" sz="2800" dirty="0" smtClean="0"/>
              <a:t>: </a:t>
            </a:r>
            <a:r>
              <a:rPr lang="ru-RU" sz="2800" dirty="0"/>
              <a:t>проанализировать основные черты формирования и развития земских уездных музеев в Пермской губернии </a:t>
            </a:r>
            <a:endParaRPr lang="ru-RU" sz="28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6898" y="2979736"/>
            <a:ext cx="10168789" cy="3841336"/>
          </a:xfrm>
        </p:spPr>
        <p:txBody>
          <a:bodyPr>
            <a:noAutofit/>
          </a:bodyPr>
          <a:lstStyle/>
          <a:p>
            <a:r>
              <a:rPr lang="ru-RU" sz="2800" u="sng" dirty="0" smtClean="0"/>
              <a:t>Задачи</a:t>
            </a:r>
            <a:r>
              <a:rPr lang="ru-RU" sz="2800" dirty="0" smtClean="0"/>
              <a:t>: </a:t>
            </a:r>
            <a:endParaRPr lang="ru-RU" sz="2800" dirty="0" smtClean="0"/>
          </a:p>
          <a:p>
            <a:r>
              <a:rPr lang="ru-RU" sz="2800" dirty="0" smtClean="0"/>
              <a:t>1</a:t>
            </a:r>
            <a:r>
              <a:rPr lang="ru-RU" sz="2800" dirty="0"/>
              <a:t>) Проанализировать источники, связанные с земскими музеями в Пермской губернии;</a:t>
            </a:r>
            <a:endParaRPr lang="ru-RU" sz="2800" dirty="0"/>
          </a:p>
          <a:p>
            <a:r>
              <a:rPr lang="ru-RU" sz="2800" dirty="0"/>
              <a:t>2) Изучить литературу по данной проблематике;</a:t>
            </a:r>
            <a:endParaRPr lang="ru-RU" sz="2800" dirty="0"/>
          </a:p>
          <a:p>
            <a:r>
              <a:rPr lang="ru-RU" sz="2800" dirty="0"/>
              <a:t>3) Сравнить земские музеи Пермской губернии между собой для формирования представлений об отличиях в их развитии.</a:t>
            </a:r>
            <a:endParaRPr lang="ru-RU" sz="2800" dirty="0"/>
          </a:p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 smtClean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5FE4DD9E-D443-AF4F-A072-F5C4D494A0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735999" y="540904"/>
            <a:ext cx="2070100" cy="408109"/>
          </a:xfrm>
        </p:spPr>
        <p:txBody>
          <a:bodyPr/>
          <a:lstStyle/>
          <a:p>
            <a:r>
              <a:rPr lang="ru-RU" dirty="0"/>
              <a:t>Пермь 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Саша\OneDrive\Рабочий стол\_DSC5293-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2" y="1400961"/>
            <a:ext cx="7439179" cy="5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96044" y="1493240"/>
            <a:ext cx="32381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SE Sans" panose="02000000000000000000" pitchFamily="2" charset="0"/>
              </a:rPr>
              <a:t>ГАПК  Ф. 40, 44, </a:t>
            </a:r>
            <a:r>
              <a:rPr lang="ru-RU" dirty="0" smtClean="0">
                <a:latin typeface="HSE Sans" panose="02000000000000000000" pitchFamily="2" charset="0"/>
              </a:rPr>
              <a:t>680</a:t>
            </a:r>
          </a:p>
          <a:p>
            <a:endParaRPr lang="ru-RU" dirty="0">
              <a:latin typeface="HSE Sans" panose="02000000000000000000" pitchFamily="2" charset="0"/>
            </a:endParaRPr>
          </a:p>
          <a:p>
            <a:r>
              <a:rPr lang="ru-RU" dirty="0">
                <a:latin typeface="HSE Sans" panose="02000000000000000000" pitchFamily="2" charset="0"/>
              </a:rPr>
              <a:t>Доклад № 18 48-му Очередному </a:t>
            </a:r>
            <a:r>
              <a:rPr lang="ru-RU" dirty="0" err="1">
                <a:latin typeface="HSE Sans" panose="02000000000000000000" pitchFamily="2" charset="0"/>
              </a:rPr>
              <a:t>Осинскому</a:t>
            </a:r>
            <a:r>
              <a:rPr lang="ru-RU" dirty="0">
                <a:latin typeface="HSE Sans" panose="02000000000000000000" pitchFamily="2" charset="0"/>
              </a:rPr>
              <a:t> Уездному Земскому Собранию сессии 1918 года </a:t>
            </a:r>
            <a:r>
              <a:rPr lang="ru-RU" dirty="0" err="1">
                <a:latin typeface="HSE Sans" panose="02000000000000000000" pitchFamily="2" charset="0"/>
              </a:rPr>
              <a:t>Осинской</a:t>
            </a:r>
            <a:r>
              <a:rPr lang="ru-RU" dirty="0">
                <a:latin typeface="HSE Sans" panose="02000000000000000000" pitchFamily="2" charset="0"/>
              </a:rPr>
              <a:t> Уездной Земской Управы о музеях </a:t>
            </a:r>
            <a:r>
              <a:rPr lang="ru-RU" dirty="0" err="1">
                <a:latin typeface="HSE Sans" panose="02000000000000000000" pitchFamily="2" charset="0"/>
              </a:rPr>
              <a:t>Осинского</a:t>
            </a:r>
            <a:r>
              <a:rPr lang="ru-RU" dirty="0">
                <a:latin typeface="HSE Sans" panose="02000000000000000000" pitchFamily="2" charset="0"/>
              </a:rPr>
              <a:t> </a:t>
            </a:r>
            <a:r>
              <a:rPr lang="ru-RU" dirty="0" smtClean="0">
                <a:latin typeface="HSE Sans" panose="02000000000000000000" pitchFamily="2" charset="0"/>
              </a:rPr>
              <a:t>Земства</a:t>
            </a:r>
          </a:p>
          <a:p>
            <a:endParaRPr lang="ru-RU" dirty="0">
              <a:latin typeface="HSE Sans" panose="02000000000000000000" pitchFamily="2" charset="0"/>
            </a:endParaRPr>
          </a:p>
          <a:p>
            <a:r>
              <a:rPr lang="ru-RU" dirty="0">
                <a:latin typeface="HSE Sans" panose="02000000000000000000" pitchFamily="2" charset="0"/>
              </a:rPr>
              <a:t>Доклад № 16 48-му Очередному </a:t>
            </a:r>
            <a:r>
              <a:rPr lang="ru-RU" dirty="0" err="1">
                <a:latin typeface="HSE Sans" panose="02000000000000000000" pitchFamily="2" charset="0"/>
              </a:rPr>
              <a:t>Осинскому</a:t>
            </a:r>
            <a:r>
              <a:rPr lang="ru-RU" dirty="0">
                <a:latin typeface="HSE Sans" panose="02000000000000000000" pitchFamily="2" charset="0"/>
              </a:rPr>
              <a:t> Уездному Земскому Собранию сессии 1918 года </a:t>
            </a:r>
            <a:r>
              <a:rPr lang="ru-RU" dirty="0" err="1">
                <a:latin typeface="HSE Sans" panose="02000000000000000000" pitchFamily="2" charset="0"/>
              </a:rPr>
              <a:t>Осинской</a:t>
            </a:r>
            <a:r>
              <a:rPr lang="ru-RU" dirty="0">
                <a:latin typeface="HSE Sans" panose="02000000000000000000" pitchFamily="2" charset="0"/>
              </a:rPr>
              <a:t> Уездной Земской Управы по внешкольному образованию</a:t>
            </a:r>
            <a:endParaRPr lang="ru-RU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E239B216-F5ED-B348-A1BB-CE8524216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986A2D4-D42B-854C-9F3E-6A8095E58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2109" y="552729"/>
            <a:ext cx="2070100" cy="408109"/>
          </a:xfrm>
        </p:spPr>
        <p:txBody>
          <a:bodyPr/>
          <a:lstStyle/>
          <a:p>
            <a:r>
              <a:rPr lang="ru-RU" dirty="0" smtClean="0"/>
              <a:t>Пермь </a:t>
            </a:r>
            <a:endParaRPr lang="ru-RU" dirty="0"/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28F0E61-4402-1545-ABC6-7EB156E5B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B6EC5B9-282D-B84A-B169-E82D52070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95" y="1447790"/>
            <a:ext cx="11057955" cy="77702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Литература:</a:t>
            </a:r>
            <a:endParaRPr lang="ru-RU" sz="32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2A84FC5-C615-ED4D-97BC-765AAF5047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66" y="4103994"/>
            <a:ext cx="2758143" cy="1569661"/>
          </a:xfrm>
        </p:spPr>
        <p:txBody>
          <a:bodyPr>
            <a:noAutofit/>
          </a:bodyPr>
          <a:lstStyle/>
          <a:p>
            <a:r>
              <a:rPr lang="ru-RU" sz="2000" dirty="0"/>
              <a:t>«Становление и развитие музеев на Урале во второй половине XIX – начале XX века»</a:t>
            </a:r>
            <a:endParaRPr lang="ru-RU" sz="20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FF119484-3D29-A348-BD16-DC41D64EC4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2508" y="4103994"/>
            <a:ext cx="2757612" cy="156966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«Пермское </a:t>
            </a:r>
            <a:r>
              <a:rPr lang="ru-RU" sz="2000" dirty="0"/>
              <a:t>земство и развитие кустарных промыслов в 1880-х - 1914 </a:t>
            </a:r>
            <a:r>
              <a:rPr lang="ru-RU" sz="2000" dirty="0" smtClean="0"/>
              <a:t>годах»</a:t>
            </a:r>
            <a:endParaRPr lang="ru-RU" sz="20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5E558DF3-421A-AD4A-8AAD-D7C6C3A92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8937" y="4103994"/>
            <a:ext cx="3596475" cy="1569661"/>
          </a:xfrm>
        </p:spPr>
        <p:txBody>
          <a:bodyPr>
            <a:noAutofit/>
          </a:bodyPr>
          <a:lstStyle/>
          <a:p>
            <a:r>
              <a:rPr lang="ru-RU" sz="2000" dirty="0"/>
              <a:t>«Культурно-просветительская деятельность Чердынского уездного земства пермской губернии на рубеже XIX-XX веков»</a:t>
            </a:r>
            <a:endParaRPr lang="ru-RU" sz="20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4D82ABC5-6628-FA4A-9DBB-38E61DCF39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410" y="2710235"/>
            <a:ext cx="2758143" cy="1164116"/>
          </a:xfrm>
        </p:spPr>
        <p:txBody>
          <a:bodyPr/>
          <a:lstStyle/>
          <a:p>
            <a:r>
              <a:rPr lang="ru-RU" sz="4400" dirty="0"/>
              <a:t>Ваганов А.А.</a:t>
            </a:r>
            <a:endParaRPr lang="ru-RU" sz="44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7CC25597-0929-B146-8CD4-B783CF82D8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22508" y="2710235"/>
            <a:ext cx="2758143" cy="1164116"/>
          </a:xfrm>
        </p:spPr>
        <p:txBody>
          <a:bodyPr/>
          <a:lstStyle/>
          <a:p>
            <a:r>
              <a:rPr lang="ru-RU" sz="4400" dirty="0" err="1" smtClean="0"/>
              <a:t>Кашаева</a:t>
            </a:r>
            <a:r>
              <a:rPr lang="ru-RU" sz="4400" dirty="0" smtClean="0"/>
              <a:t> Ю.А.</a:t>
            </a:r>
            <a:endParaRPr lang="ru-RU" sz="44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34FA5CE5-ECF7-C344-83CF-2D4A06A50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18938" y="2710235"/>
            <a:ext cx="3747477" cy="1164116"/>
          </a:xfrm>
        </p:spPr>
        <p:txBody>
          <a:bodyPr/>
          <a:lstStyle/>
          <a:p>
            <a:r>
              <a:rPr lang="ru-RU" sz="4400" dirty="0"/>
              <a:t>Протасова </a:t>
            </a:r>
            <a:r>
              <a:rPr lang="ru-RU" sz="4400" dirty="0" smtClean="0"/>
              <a:t>Е.В., </a:t>
            </a:r>
            <a:r>
              <a:rPr lang="ru-RU" sz="4400" dirty="0" err="1" smtClean="0"/>
              <a:t>Шишигина</a:t>
            </a:r>
            <a:r>
              <a:rPr lang="ru-RU" sz="4400" dirty="0" smtClean="0"/>
              <a:t> </a:t>
            </a:r>
            <a:r>
              <a:rPr lang="ru-RU" sz="4400" dirty="0"/>
              <a:t>Е.Г.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251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9222" y="548720"/>
            <a:ext cx="2070100" cy="408109"/>
          </a:xfrm>
        </p:spPr>
        <p:txBody>
          <a:bodyPr/>
          <a:lstStyle/>
          <a:p>
            <a:r>
              <a:rPr lang="ru-RU" dirty="0"/>
              <a:t>Пермь 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7D49100-ECF5-A24F-9537-3BD16DF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Первый </a:t>
            </a:r>
            <a:r>
              <a:rPr lang="ru-RU" sz="3600" dirty="0" err="1" smtClean="0"/>
              <a:t>общеземский</a:t>
            </a:r>
            <a:r>
              <a:rPr lang="ru-RU" sz="3600" dirty="0" smtClean="0"/>
              <a:t> съезд 1911 года </a:t>
            </a:r>
            <a:endParaRPr lang="ru-RU" sz="36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B7E5D6A-C1E4-8943-BE6A-9D9537FCC2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1F4B1D31-3576-0740-BA52-B317564F66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аша\OneDrive\Рабочий стол\_dsc7325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59" y="2379663"/>
            <a:ext cx="9456106" cy="385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7" y="-16778"/>
            <a:ext cx="12245472" cy="89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375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Пермь</a:t>
            </a:r>
          </a:p>
          <a:p>
            <a:r>
              <a:rPr lang="ru-RU" dirty="0" smtClean="0"/>
              <a:t>2023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8"/>
          </p:nvPr>
        </p:nvSpPr>
        <p:spPr>
          <a:xfrm>
            <a:off x="700912" y="2710235"/>
            <a:ext cx="3694920" cy="1164116"/>
          </a:xfrm>
        </p:spPr>
        <p:txBody>
          <a:bodyPr/>
          <a:lstStyle/>
          <a:p>
            <a:r>
              <a:rPr lang="ru-RU" sz="4400" dirty="0" err="1" smtClean="0"/>
              <a:t>Осинский</a:t>
            </a:r>
            <a:r>
              <a:rPr lang="ru-RU" sz="4400" dirty="0" smtClean="0"/>
              <a:t> уезд</a:t>
            </a:r>
            <a:endParaRPr lang="ru-RU" sz="4400" dirty="0"/>
          </a:p>
        </p:txBody>
      </p:sp>
      <p:pic>
        <p:nvPicPr>
          <p:cNvPr id="7170" name="Picture 2" descr="C:\Users\Саша\OneDrive\Рабочий стол\2075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50" y="1606824"/>
            <a:ext cx="6174298" cy="43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Факультет социально-экономических и компьютерных наук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Пермь</a:t>
            </a:r>
          </a:p>
          <a:p>
            <a:r>
              <a:rPr lang="ru-RU" dirty="0" smtClean="0"/>
              <a:t>2023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8"/>
          </p:nvPr>
        </p:nvSpPr>
        <p:spPr>
          <a:xfrm>
            <a:off x="700912" y="2710235"/>
            <a:ext cx="3694920" cy="1164116"/>
          </a:xfrm>
        </p:spPr>
        <p:txBody>
          <a:bodyPr/>
          <a:lstStyle/>
          <a:p>
            <a:r>
              <a:rPr lang="ru-RU" sz="4400" dirty="0" err="1" smtClean="0"/>
              <a:t>Красноуфимский</a:t>
            </a:r>
            <a:r>
              <a:rPr lang="ru-RU" sz="4400" dirty="0" smtClean="0"/>
              <a:t> уезд</a:t>
            </a:r>
            <a:endParaRPr lang="ru-RU" sz="4400" dirty="0"/>
          </a:p>
        </p:txBody>
      </p:sp>
      <p:pic>
        <p:nvPicPr>
          <p:cNvPr id="6146" name="Picture 2" descr="C:\Users\Саша\OneDrive\Рабочий стол\Здание-Красноуфимской-уездной-земской-управы-где-в-1912-г-был-создан-земский-муз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61" y="1526796"/>
            <a:ext cx="6711133" cy="441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terms/"/>
    <ds:schemaRef ds:uri="http://schemas.openxmlformats.org/package/2006/metadata/core-properties"/>
    <ds:schemaRef ds:uri="e96afe77-3acb-4328-97fc-408e1bde3ecd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9875bd71-cde8-496c-a136-433f55d5e6d0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398</Words>
  <Application>Microsoft Office PowerPoint</Application>
  <PresentationFormat>Произвольный</PresentationFormat>
  <Paragraphs>116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Развитие земской музейной сети в Пермской губернии  </vt:lpstr>
      <vt:lpstr>Презентация PowerPoint</vt:lpstr>
      <vt:lpstr>Цель: проанализировать основные черты формирования и развития земских уездных музеев в Пермской губернии </vt:lpstr>
      <vt:lpstr>Презентация PowerPoint</vt:lpstr>
      <vt:lpstr>Литература:</vt:lpstr>
      <vt:lpstr>Первый общеземский съезд 1911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Соликамский уезд</vt:lpstr>
      <vt:lpstr>Соликамский уезд</vt:lpstr>
      <vt:lpstr>Выводы: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Саша</cp:lastModifiedBy>
  <cp:revision>41</cp:revision>
  <cp:lastPrinted>2021-11-11T13:08:42Z</cp:lastPrinted>
  <dcterms:created xsi:type="dcterms:W3CDTF">2021-11-11T08:52:47Z</dcterms:created>
  <dcterms:modified xsi:type="dcterms:W3CDTF">2023-11-07T19:39:03Z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