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71" r:id="rId5"/>
    <p:sldId id="273" r:id="rId6"/>
    <p:sldId id="275" r:id="rId7"/>
    <p:sldId id="278" r:id="rId8"/>
    <p:sldId id="277" r:id="rId9"/>
    <p:sldId id="279" r:id="rId10"/>
    <p:sldId id="274" r:id="rId11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3"/>
    <p:restoredTop sz="94722"/>
  </p:normalViewPr>
  <p:slideViewPr>
    <p:cSldViewPr snapToGrid="0" snapToObjects="1">
      <p:cViewPr varScale="1">
        <p:scale>
          <a:sx n="77" d="100"/>
          <a:sy n="77" d="100"/>
        </p:scale>
        <p:origin x="1138" y="7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09/09/2023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09/09/2023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lang.perm.hse.ru/industrialcultur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947" y="2404670"/>
            <a:ext cx="7634059" cy="1978323"/>
          </a:xfrm>
        </p:spPr>
        <p:txBody>
          <a:bodyPr/>
          <a:lstStyle/>
          <a:p>
            <a:r>
              <a:rPr lang="ru-RU" dirty="0"/>
              <a:t>Индустриальная культура: цифровые решения для исследовательской экосистемы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8" y="1187841"/>
            <a:ext cx="3857634" cy="528992"/>
          </a:xfrm>
        </p:spPr>
        <p:txBody>
          <a:bodyPr/>
          <a:lstStyle/>
          <a:p>
            <a:pPr algn="r"/>
            <a:r>
              <a:rPr lang="ru-RU" dirty="0"/>
              <a:t>Проект «Зеркальные лаборатории»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ru-RU" b="1" dirty="0"/>
              <a:t>НИУ  ВШЭ – Пермь</a:t>
            </a:r>
          </a:p>
          <a:p>
            <a:pPr algn="r"/>
            <a:r>
              <a:rPr lang="ru-RU" b="1" dirty="0" err="1"/>
              <a:t>СахГУ</a:t>
            </a:r>
            <a:endParaRPr lang="ru-RU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algn="r"/>
            <a:r>
              <a:rPr lang="ru-RU" dirty="0"/>
              <a:t>05.09.2023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9191" y="5031311"/>
            <a:ext cx="7625267" cy="652860"/>
          </a:xfrm>
        </p:spPr>
        <p:txBody>
          <a:bodyPr/>
          <a:lstStyle/>
          <a:p>
            <a:pPr algn="r"/>
            <a:r>
              <a:rPr lang="ru-RU" dirty="0"/>
              <a:t>Пантелеева Лилия Михайловна, к. </a:t>
            </a:r>
            <a:r>
              <a:rPr lang="ru-RU" dirty="0" err="1"/>
              <a:t>филол</a:t>
            </a:r>
            <a:r>
              <a:rPr lang="ru-RU" dirty="0"/>
              <a:t>. н., доцент НИУ ВШЭ – Пермь</a:t>
            </a:r>
          </a:p>
          <a:p>
            <a:pPr algn="r"/>
            <a:r>
              <a:rPr lang="en-US" dirty="0"/>
              <a:t>liliya_pant@mail.ru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600F59-7AF8-43E8-AD1F-5954A18C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Преимущества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межрегиональных проектов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F786A4-91D1-46F0-97A0-11EA250462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465416"/>
            <a:ext cx="6132143" cy="3851679"/>
          </a:xfrm>
        </p:spPr>
        <p:txBody>
          <a:bodyPr>
            <a:noAutofit/>
          </a:bodyPr>
          <a:lstStyle/>
          <a:p>
            <a:pPr marL="342900" indent="-342900">
              <a:buAutoNum type="arabicParenR"/>
            </a:pPr>
            <a:r>
              <a:rPr lang="ru-RU" sz="1600" b="1" dirty="0"/>
              <a:t>Взаимовыгодное сотрудничество и обмен опытом: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Национальный университет + региональный университет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Историки + антропологи + социологи + педагоги + филологи + маркетологи + юристы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Знакомство с новыми исследованиями и методиками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Совместные мероприятия</a:t>
            </a:r>
          </a:p>
          <a:p>
            <a:r>
              <a:rPr lang="ru-RU" sz="1600" b="1" dirty="0"/>
              <a:t>2) Создание проектной истории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Исследовательский, междисциплинарный, межрегиональный, межвузовский, </a:t>
            </a:r>
            <a:r>
              <a:rPr lang="ru-RU" sz="1600" dirty="0" err="1"/>
              <a:t>межинституциональный</a:t>
            </a:r>
            <a:r>
              <a:rPr lang="ru-RU" sz="1600" dirty="0"/>
              <a:t>, долгосрочный</a:t>
            </a:r>
          </a:p>
          <a:p>
            <a:r>
              <a:rPr lang="ru-RU" sz="1600" b="1" dirty="0"/>
              <a:t>3) Продвижение в медиапространстве организаций и персоналий</a:t>
            </a:r>
          </a:p>
          <a:p>
            <a:r>
              <a:rPr lang="ru-RU" sz="1600" b="1" dirty="0"/>
              <a:t>4) Знакомство и укрепление связей с внешними участниками, которые будут привлечены в проект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E17A48-2069-4A75-A611-0D6CC4593A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00727" cy="415925"/>
          </a:xfrm>
        </p:spPr>
        <p:txBody>
          <a:bodyPr/>
          <a:lstStyle/>
          <a:p>
            <a:pPr algn="r"/>
            <a:r>
              <a:rPr lang="ru-RU" dirty="0"/>
              <a:t>Проект «Зеркальные лаборатории»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45DE110-17A5-4007-ACE0-224EF53AE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1049" y="548720"/>
            <a:ext cx="2070100" cy="408109"/>
          </a:xfrm>
        </p:spPr>
        <p:txBody>
          <a:bodyPr/>
          <a:lstStyle/>
          <a:p>
            <a:pPr algn="r"/>
            <a:r>
              <a:rPr lang="ru-RU" b="1" dirty="0"/>
              <a:t>НИУ  ВШЭ – Пермь</a:t>
            </a:r>
          </a:p>
          <a:p>
            <a:pPr algn="r"/>
            <a:r>
              <a:rPr lang="ru-RU" b="1" dirty="0" err="1"/>
              <a:t>СахГУ</a:t>
            </a:r>
            <a:endParaRPr lang="ru-RU" b="1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644D97-E26F-4335-AF00-9D61D229FB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548720"/>
            <a:ext cx="3247052" cy="408109"/>
          </a:xfrm>
        </p:spPr>
        <p:txBody>
          <a:bodyPr/>
          <a:lstStyle/>
          <a:p>
            <a:pPr algn="r"/>
            <a:r>
              <a:rPr lang="ru-RU" dirty="0"/>
              <a:t>Индустриальная культура: цифровые решения для исследовательской экосистемы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8F545B-7A4B-4CD8-85E6-055B340F5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1" t="8980" r="19643" b="5105"/>
          <a:stretch/>
        </p:blipFill>
        <p:spPr>
          <a:xfrm>
            <a:off x="6858000" y="1221005"/>
            <a:ext cx="5056450" cy="350028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609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600F59-7AF8-43E8-AD1F-5954A18C6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1189336" cy="1024822"/>
          </a:xfrm>
        </p:spPr>
        <p:txBody>
          <a:bodyPr>
            <a:normAutofit/>
          </a:bodyPr>
          <a:lstStyle/>
          <a:p>
            <a:r>
              <a:rPr lang="ru-RU" b="1" dirty="0"/>
              <a:t>Информационная база проекта:</a:t>
            </a:r>
            <a:br>
              <a:rPr lang="ru-RU" b="1" dirty="0"/>
            </a:br>
            <a:r>
              <a:rPr lang="ru-RU" dirty="0"/>
              <a:t>страница проекта                                                  </a:t>
            </a:r>
            <a:r>
              <a:rPr lang="en-US" dirty="0">
                <a:hlinkClick r:id="rId2"/>
              </a:rPr>
              <a:t>http://lang.perm.hse.ru/industrialculture/</a:t>
            </a:r>
            <a:r>
              <a:rPr lang="ru-RU" dirty="0"/>
              <a:t>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E17A48-2069-4A75-A611-0D6CC4593A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00727" cy="415925"/>
          </a:xfrm>
        </p:spPr>
        <p:txBody>
          <a:bodyPr/>
          <a:lstStyle/>
          <a:p>
            <a:pPr algn="r"/>
            <a:r>
              <a:rPr lang="ru-RU" dirty="0"/>
              <a:t>Проект «Зеркальные лаборатории»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45DE110-17A5-4007-ACE0-224EF53AE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1049" y="548720"/>
            <a:ext cx="2070100" cy="408109"/>
          </a:xfrm>
        </p:spPr>
        <p:txBody>
          <a:bodyPr/>
          <a:lstStyle/>
          <a:p>
            <a:pPr algn="r"/>
            <a:r>
              <a:rPr lang="ru-RU" b="1" dirty="0"/>
              <a:t>НИУ  ВШЭ – Пермь</a:t>
            </a:r>
          </a:p>
          <a:p>
            <a:pPr algn="r"/>
            <a:r>
              <a:rPr lang="ru-RU" b="1" dirty="0" err="1"/>
              <a:t>СахГУ</a:t>
            </a:r>
            <a:endParaRPr lang="ru-RU" b="1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644D97-E26F-4335-AF00-9D61D229FB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548720"/>
            <a:ext cx="3247052" cy="408109"/>
          </a:xfrm>
        </p:spPr>
        <p:txBody>
          <a:bodyPr/>
          <a:lstStyle/>
          <a:p>
            <a:pPr algn="r"/>
            <a:r>
              <a:rPr lang="ru-RU" dirty="0"/>
              <a:t>Индустриальная культура: цифровые решения для исследовательской экосистемы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FEB6F7-FC1F-4C7D-952A-D38EBF367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9" r="1811" b="5442"/>
          <a:stretch/>
        </p:blipFill>
        <p:spPr>
          <a:xfrm>
            <a:off x="3685591" y="2539969"/>
            <a:ext cx="7408508" cy="38515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55FFD2-9F92-4FC8-992E-E86C43D6E47B}"/>
              </a:ext>
            </a:extLst>
          </p:cNvPr>
          <p:cNvSpPr txBox="1"/>
          <p:nvPr/>
        </p:nvSpPr>
        <p:spPr>
          <a:xfrm>
            <a:off x="585897" y="2326672"/>
            <a:ext cx="269654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Tx/>
              <a:buChar char="-"/>
            </a:pPr>
            <a:r>
              <a:rPr lang="ru-RU" sz="1600" b="1" dirty="0">
                <a:latin typeface="HSE Sans" panose="02000000000000000000" pitchFamily="2" charset="0"/>
              </a:rPr>
              <a:t>О проекте</a:t>
            </a:r>
          </a:p>
          <a:p>
            <a:pPr marL="171450" indent="-171450" algn="l">
              <a:buFontTx/>
              <a:buChar char="-"/>
            </a:pPr>
            <a:endParaRPr lang="ru-RU" sz="1600" b="1" dirty="0">
              <a:latin typeface="HSE Sans" panose="02000000000000000000" pitchFamily="2" charset="0"/>
            </a:endParaRPr>
          </a:p>
          <a:p>
            <a:pPr marL="171450" indent="-171450" algn="l">
              <a:buFontTx/>
              <a:buChar char="-"/>
            </a:pPr>
            <a:r>
              <a:rPr lang="ru-RU" sz="1600" b="1" dirty="0">
                <a:latin typeface="HSE Sans" panose="02000000000000000000" pitchFamily="2" charset="0"/>
              </a:rPr>
              <a:t>Сотрудники </a:t>
            </a:r>
            <a:r>
              <a:rPr lang="ru-RU" sz="1600" dirty="0">
                <a:latin typeface="HSE Sans" panose="02000000000000000000" pitchFamily="2" charset="0"/>
              </a:rPr>
              <a:t>(НИУ ВШЭ, </a:t>
            </a:r>
            <a:r>
              <a:rPr lang="ru-RU" sz="1600" dirty="0" err="1">
                <a:latin typeface="HSE Sans" panose="02000000000000000000" pitchFamily="2" charset="0"/>
              </a:rPr>
              <a:t>СахГУ</a:t>
            </a:r>
            <a:r>
              <a:rPr lang="ru-RU" sz="1600" dirty="0">
                <a:latin typeface="HSE Sans" panose="02000000000000000000" pitchFamily="2" charset="0"/>
              </a:rPr>
              <a:t>, внешние участники проекта)</a:t>
            </a:r>
          </a:p>
          <a:p>
            <a:pPr marL="171450" indent="-171450" algn="l">
              <a:buFontTx/>
              <a:buChar char="-"/>
            </a:pPr>
            <a:endParaRPr lang="ru-RU" sz="1600" b="1" dirty="0">
              <a:latin typeface="HSE Sans" panose="02000000000000000000" pitchFamily="2" charset="0"/>
            </a:endParaRPr>
          </a:p>
          <a:p>
            <a:pPr marL="171450" indent="-171450" algn="l">
              <a:buFontTx/>
              <a:buChar char="-"/>
            </a:pPr>
            <a:r>
              <a:rPr lang="ru-RU" sz="1600" b="1" dirty="0">
                <a:latin typeface="HSE Sans" panose="02000000000000000000" pitchFamily="2" charset="0"/>
              </a:rPr>
              <a:t>Новости</a:t>
            </a:r>
          </a:p>
          <a:p>
            <a:pPr marL="171450" indent="-171450" algn="l">
              <a:buFontTx/>
              <a:buChar char="-"/>
            </a:pPr>
            <a:endParaRPr lang="ru-RU" sz="1600" b="1" dirty="0">
              <a:latin typeface="HSE Sans" panose="02000000000000000000" pitchFamily="2" charset="0"/>
            </a:endParaRPr>
          </a:p>
          <a:p>
            <a:pPr marL="171450" indent="-171450" algn="l">
              <a:buFontTx/>
              <a:buChar char="-"/>
            </a:pPr>
            <a:r>
              <a:rPr lang="ru-RU" sz="1600" b="1" dirty="0">
                <a:latin typeface="HSE Sans" panose="02000000000000000000" pitchFamily="2" charset="0"/>
              </a:rPr>
              <a:t>Мероприятия</a:t>
            </a:r>
          </a:p>
          <a:p>
            <a:pPr marL="171450" indent="-171450" algn="l">
              <a:buFontTx/>
              <a:buChar char="-"/>
            </a:pPr>
            <a:endParaRPr lang="ru-RU" sz="1600" b="1" dirty="0">
              <a:latin typeface="HSE Sans" panose="02000000000000000000" pitchFamily="2" charset="0"/>
            </a:endParaRPr>
          </a:p>
          <a:p>
            <a:pPr marL="171450" indent="-171450" algn="l">
              <a:buFontTx/>
              <a:buChar char="-"/>
            </a:pPr>
            <a:r>
              <a:rPr lang="ru-RU" sz="1600" b="1" dirty="0">
                <a:latin typeface="HSE Sans" panose="02000000000000000000" pitchFamily="2" charset="0"/>
              </a:rPr>
              <a:t>Семинары</a:t>
            </a:r>
          </a:p>
          <a:p>
            <a:pPr marL="171450" indent="-171450" algn="l">
              <a:buFontTx/>
              <a:buChar char="-"/>
            </a:pPr>
            <a:endParaRPr lang="ru-RU" sz="1600" b="1" dirty="0">
              <a:latin typeface="HSE Sans" panose="02000000000000000000" pitchFamily="2" charset="0"/>
            </a:endParaRPr>
          </a:p>
          <a:p>
            <a:pPr marL="171450" indent="-171450" algn="l">
              <a:buFontTx/>
              <a:buChar char="-"/>
            </a:pPr>
            <a:r>
              <a:rPr lang="ru-RU" sz="1600" b="1" dirty="0">
                <a:latin typeface="HSE Sans" panose="02000000000000000000" pitchFamily="2" charset="0"/>
              </a:rPr>
              <a:t>Публикации</a:t>
            </a:r>
          </a:p>
          <a:p>
            <a:pPr marL="171450" indent="-171450" algn="l">
              <a:buFontTx/>
              <a:buChar char="-"/>
            </a:pPr>
            <a:endParaRPr lang="ru-RU" sz="1600" b="1" dirty="0">
              <a:latin typeface="HSE Sans" panose="02000000000000000000" pitchFamily="2" charset="0"/>
            </a:endParaRPr>
          </a:p>
          <a:p>
            <a:pPr marL="171450" indent="-171450" algn="l">
              <a:buFontTx/>
              <a:buChar char="-"/>
            </a:pPr>
            <a:r>
              <a:rPr lang="ru-RU" sz="1600" b="1" dirty="0">
                <a:latin typeface="HSE Sans" panose="02000000000000000000" pitchFamily="2" charset="0"/>
              </a:rPr>
              <a:t>Результаты проекта</a:t>
            </a:r>
          </a:p>
          <a:p>
            <a:pPr marL="171450" indent="-171450" algn="l">
              <a:buFontTx/>
              <a:buChar char="-"/>
            </a:pPr>
            <a:endParaRPr lang="ru-RU" sz="1600" b="1" dirty="0">
              <a:latin typeface="HSE Sans" panose="02000000000000000000" pitchFamily="2" charset="0"/>
            </a:endParaRPr>
          </a:p>
          <a:p>
            <a:pPr marL="171450" indent="-171450" algn="l">
              <a:buFontTx/>
              <a:buChar char="-"/>
            </a:pPr>
            <a:r>
              <a:rPr lang="ru-RU" sz="1600" b="1" dirty="0">
                <a:latin typeface="HSE Sans" panose="02000000000000000000" pitchFamily="2" charset="0"/>
              </a:rPr>
              <a:t>Анонсы</a:t>
            </a:r>
          </a:p>
        </p:txBody>
      </p:sp>
    </p:spTree>
    <p:extLst>
      <p:ext uri="{BB962C8B-B14F-4D97-AF65-F5344CB8AC3E}">
        <p14:creationId xmlns:p14="http://schemas.microsoft.com/office/powerpoint/2010/main" val="332916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600F59-7AF8-43E8-AD1F-5954A18C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Информационная база проекта:</a:t>
            </a:r>
            <a:br>
              <a:rPr lang="ru-RU" b="1" dirty="0"/>
            </a:br>
            <a:r>
              <a:rPr lang="ru-RU" dirty="0"/>
              <a:t>группа в </a:t>
            </a:r>
            <a:r>
              <a:rPr lang="ru-RU" dirty="0" err="1"/>
              <a:t>Телеграме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E17A48-2069-4A75-A611-0D6CC4593A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00727" cy="415925"/>
          </a:xfrm>
        </p:spPr>
        <p:txBody>
          <a:bodyPr/>
          <a:lstStyle/>
          <a:p>
            <a:pPr algn="r"/>
            <a:r>
              <a:rPr lang="ru-RU" dirty="0"/>
              <a:t>Проект «Зеркальные лаборатории»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45DE110-17A5-4007-ACE0-224EF53AE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1049" y="548720"/>
            <a:ext cx="2070100" cy="408109"/>
          </a:xfrm>
        </p:spPr>
        <p:txBody>
          <a:bodyPr/>
          <a:lstStyle/>
          <a:p>
            <a:pPr algn="r"/>
            <a:r>
              <a:rPr lang="ru-RU" b="1" dirty="0"/>
              <a:t>НИУ  ВШЭ – Пермь</a:t>
            </a:r>
          </a:p>
          <a:p>
            <a:pPr algn="r"/>
            <a:r>
              <a:rPr lang="ru-RU" b="1" dirty="0" err="1"/>
              <a:t>СахГУ</a:t>
            </a:r>
            <a:endParaRPr lang="ru-RU" b="1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644D97-E26F-4335-AF00-9D61D229FB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548720"/>
            <a:ext cx="3247052" cy="408109"/>
          </a:xfrm>
        </p:spPr>
        <p:txBody>
          <a:bodyPr/>
          <a:lstStyle/>
          <a:p>
            <a:pPr algn="r"/>
            <a:r>
              <a:rPr lang="ru-RU" dirty="0"/>
              <a:t>Индустриальная культура: цифровые решения для исследовательской экосистемы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A17433-8867-46BC-80D7-8DB9B042C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6" t="4082" r="535" b="5851"/>
          <a:stretch/>
        </p:blipFill>
        <p:spPr>
          <a:xfrm>
            <a:off x="4105469" y="1865561"/>
            <a:ext cx="6820678" cy="465653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2E9847-559F-4C22-AC08-3B41C257E814}"/>
              </a:ext>
            </a:extLst>
          </p:cNvPr>
          <p:cNvSpPr txBox="1"/>
          <p:nvPr/>
        </p:nvSpPr>
        <p:spPr>
          <a:xfrm>
            <a:off x="653143" y="2537927"/>
            <a:ext cx="269654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Tx/>
              <a:buChar char="-"/>
            </a:pPr>
            <a:r>
              <a:rPr lang="ru-RU" sz="1600" dirty="0">
                <a:latin typeface="HSE Sans" panose="02000000000000000000" pitchFamily="2" charset="0"/>
              </a:rPr>
              <a:t>Общая коммуникация</a:t>
            </a:r>
          </a:p>
          <a:p>
            <a:pPr marL="171450" indent="-171450" algn="l">
              <a:buFontTx/>
              <a:buChar char="-"/>
            </a:pPr>
            <a:endParaRPr lang="ru-RU" sz="1600" dirty="0">
              <a:latin typeface="HSE Sans" panose="02000000000000000000" pitchFamily="2" charset="0"/>
            </a:endParaRPr>
          </a:p>
          <a:p>
            <a:pPr marL="171450" indent="-171450" algn="l">
              <a:buFontTx/>
              <a:buChar char="-"/>
            </a:pPr>
            <a:r>
              <a:rPr lang="ru-RU" sz="1600" dirty="0">
                <a:latin typeface="HSE Sans" panose="02000000000000000000" pitchFamily="2" charset="0"/>
              </a:rPr>
              <a:t>Информирование о предстоящих мероприятиях</a:t>
            </a:r>
          </a:p>
          <a:p>
            <a:pPr marL="171450" indent="-171450" algn="l">
              <a:buFontTx/>
              <a:buChar char="-"/>
            </a:pPr>
            <a:endParaRPr lang="ru-RU" sz="1600" dirty="0">
              <a:latin typeface="HSE Sans" panose="02000000000000000000" pitchFamily="2" charset="0"/>
            </a:endParaRPr>
          </a:p>
          <a:p>
            <a:pPr marL="171450" indent="-171450" algn="l">
              <a:buFontTx/>
              <a:buChar char="-"/>
            </a:pPr>
            <a:r>
              <a:rPr lang="ru-RU" sz="1600" dirty="0">
                <a:latin typeface="HSE Sans" panose="02000000000000000000" pitchFamily="2" charset="0"/>
              </a:rPr>
              <a:t>Совместное планирование мероприятий</a:t>
            </a:r>
          </a:p>
          <a:p>
            <a:pPr marL="171450" indent="-171450" algn="l">
              <a:buFontTx/>
              <a:buChar char="-"/>
            </a:pPr>
            <a:endParaRPr lang="ru-RU" sz="1600" dirty="0">
              <a:latin typeface="HSE Sans" panose="02000000000000000000" pitchFamily="2" charset="0"/>
            </a:endParaRPr>
          </a:p>
          <a:p>
            <a:pPr marL="171450" indent="-171450" algn="l">
              <a:buFontTx/>
              <a:buChar char="-"/>
            </a:pPr>
            <a:r>
              <a:rPr lang="ru-RU" sz="1600" dirty="0">
                <a:latin typeface="HSE Sans" panose="02000000000000000000" pitchFamily="2" charset="0"/>
              </a:rPr>
              <a:t>Напоминание о дедлайнах отчетов</a:t>
            </a: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2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600F59-7AF8-43E8-AD1F-5954A18C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Ссылки на проект</a:t>
            </a:r>
            <a:br>
              <a:rPr lang="ru-RU" b="1" dirty="0"/>
            </a:br>
            <a:r>
              <a:rPr lang="ru-RU" dirty="0"/>
              <a:t>при публикации статей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F786A4-91D1-46F0-97A0-11EA250462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50559"/>
            <a:ext cx="8240862" cy="389086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/>
              <a:t>Для НИУ ВШЭ – Пермь:</a:t>
            </a:r>
          </a:p>
          <a:p>
            <a:r>
              <a:rPr lang="ru-RU" sz="1600" dirty="0"/>
              <a:t>Статья/монография/глава подготовлена в ходе/в результате проведения исследования/работы в рамках проекта «Зеркальные лаборатории» НИУ ВШЭ</a:t>
            </a:r>
          </a:p>
          <a:p>
            <a:br>
              <a:rPr lang="ru-RU" sz="1600" dirty="0"/>
            </a:br>
            <a:r>
              <a:rPr lang="en-US" sz="1600" dirty="0"/>
              <a:t>The article/review was prepared within the framework of the project “Mirror Laboratories” HSE University, RF.</a:t>
            </a:r>
            <a:endParaRPr lang="ru-RU" sz="1600" dirty="0"/>
          </a:p>
          <a:p>
            <a:endParaRPr lang="ru-RU" sz="1600" dirty="0"/>
          </a:p>
          <a:p>
            <a:pPr algn="ctr"/>
            <a:r>
              <a:rPr lang="ru-RU" sz="1600" b="1" dirty="0"/>
              <a:t>Для </a:t>
            </a:r>
            <a:r>
              <a:rPr lang="ru-RU" sz="1600" b="1" dirty="0" err="1"/>
              <a:t>СахГУ</a:t>
            </a:r>
            <a:r>
              <a:rPr lang="ru-RU" sz="1600" b="1" dirty="0"/>
              <a:t> :</a:t>
            </a:r>
          </a:p>
          <a:p>
            <a:r>
              <a:rPr lang="ru-RU" sz="1600" dirty="0"/>
              <a:t>Статья/монография/глава подготовлена в ходе/в результате проведения исследования/работы в рамках проекта «Зеркальные лаборатории» </a:t>
            </a:r>
            <a:r>
              <a:rPr lang="ru-RU" sz="1600" dirty="0" err="1"/>
              <a:t>СахГУ</a:t>
            </a:r>
            <a:endParaRPr lang="ru-RU" sz="1600" dirty="0"/>
          </a:p>
          <a:p>
            <a:br>
              <a:rPr lang="ru-RU" sz="1600" dirty="0"/>
            </a:br>
            <a:r>
              <a:rPr lang="en-US" sz="1600" dirty="0"/>
              <a:t>The article/review was prepared within the framework of the project “Mirror Laboratories” SSU, RF.</a:t>
            </a:r>
            <a:endParaRPr lang="ru-RU" sz="1600" dirty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E17A48-2069-4A75-A611-0D6CC4593A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00727" cy="415925"/>
          </a:xfrm>
        </p:spPr>
        <p:txBody>
          <a:bodyPr/>
          <a:lstStyle/>
          <a:p>
            <a:pPr algn="r"/>
            <a:r>
              <a:rPr lang="ru-RU" dirty="0"/>
              <a:t>Проект «Зеркальные лаборатории»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45DE110-17A5-4007-ACE0-224EF53AE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1049" y="548720"/>
            <a:ext cx="2070100" cy="408109"/>
          </a:xfrm>
        </p:spPr>
        <p:txBody>
          <a:bodyPr/>
          <a:lstStyle/>
          <a:p>
            <a:pPr algn="r"/>
            <a:r>
              <a:rPr lang="ru-RU" b="1" dirty="0"/>
              <a:t>НИУ  ВШЭ – Пермь</a:t>
            </a:r>
          </a:p>
          <a:p>
            <a:pPr algn="r"/>
            <a:r>
              <a:rPr lang="ru-RU" b="1" dirty="0" err="1"/>
              <a:t>СахГУ</a:t>
            </a:r>
            <a:endParaRPr lang="ru-RU" b="1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644D97-E26F-4335-AF00-9D61D229FB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548720"/>
            <a:ext cx="3247052" cy="408109"/>
          </a:xfrm>
        </p:spPr>
        <p:txBody>
          <a:bodyPr/>
          <a:lstStyle/>
          <a:p>
            <a:pPr algn="r"/>
            <a:r>
              <a:rPr lang="ru-RU" dirty="0"/>
              <a:t>Индустриальная культура: цифровые решения для исследовательской экосистемы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E52D4-11BA-46A8-8B7F-784456FDEE14}"/>
              </a:ext>
            </a:extLst>
          </p:cNvPr>
          <p:cNvSpPr txBox="1"/>
          <p:nvPr/>
        </p:nvSpPr>
        <p:spPr>
          <a:xfrm>
            <a:off x="8938727" y="1688841"/>
            <a:ext cx="244462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HSE Sans" panose="02000000000000000000" pitchFamily="2" charset="0"/>
              </a:rPr>
              <a:t>!!!</a:t>
            </a:r>
            <a:r>
              <a:rPr lang="ru-RU" sz="1600" dirty="0">
                <a:latin typeface="HSE Sans" panose="02000000000000000000" pitchFamily="2" charset="0"/>
              </a:rPr>
              <a:t> Все публикации прикрепляются в </a:t>
            </a:r>
            <a:r>
              <a:rPr lang="ru-RU" sz="1600">
                <a:latin typeface="HSE Sans" panose="02000000000000000000" pitchFamily="2" charset="0"/>
              </a:rPr>
              <a:t>карточку проекта при </a:t>
            </a:r>
            <a:r>
              <a:rPr lang="ru-RU" sz="1600" dirty="0">
                <a:latin typeface="HSE Sans" panose="02000000000000000000" pitchFamily="2" charset="0"/>
              </a:rPr>
              <a:t>подготовке годового отчета. </a:t>
            </a:r>
          </a:p>
        </p:txBody>
      </p:sp>
    </p:spTree>
    <p:extLst>
      <p:ext uri="{BB962C8B-B14F-4D97-AF65-F5344CB8AC3E}">
        <p14:creationId xmlns:p14="http://schemas.microsoft.com/office/powerpoint/2010/main" val="427812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4F786A4-91D1-46F0-97A0-11EA250462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1324947"/>
            <a:ext cx="10060332" cy="4916479"/>
          </a:xfrm>
        </p:spPr>
        <p:txBody>
          <a:bodyPr>
            <a:normAutofit/>
          </a:bodyPr>
          <a:lstStyle/>
          <a:p>
            <a:endParaRPr lang="ru-RU" sz="1600" b="1" dirty="0"/>
          </a:p>
          <a:p>
            <a:endParaRPr lang="ru-RU" sz="16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E17A48-2069-4A75-A611-0D6CC4593A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00727" cy="415925"/>
          </a:xfrm>
        </p:spPr>
        <p:txBody>
          <a:bodyPr/>
          <a:lstStyle/>
          <a:p>
            <a:pPr algn="r"/>
            <a:r>
              <a:rPr lang="ru-RU" dirty="0"/>
              <a:t>Проект «Зеркальные лаборатории»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45DE110-17A5-4007-ACE0-224EF53AE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1049" y="548720"/>
            <a:ext cx="2070100" cy="408109"/>
          </a:xfrm>
        </p:spPr>
        <p:txBody>
          <a:bodyPr/>
          <a:lstStyle/>
          <a:p>
            <a:pPr algn="r"/>
            <a:r>
              <a:rPr lang="ru-RU" b="1" dirty="0"/>
              <a:t>НИУ  ВШЭ – Пермь</a:t>
            </a:r>
          </a:p>
          <a:p>
            <a:pPr algn="r"/>
            <a:r>
              <a:rPr lang="ru-RU" b="1" dirty="0" err="1"/>
              <a:t>СахГУ</a:t>
            </a:r>
            <a:endParaRPr lang="ru-RU" b="1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644D97-E26F-4335-AF00-9D61D229FB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548720"/>
            <a:ext cx="3247052" cy="408109"/>
          </a:xfrm>
        </p:spPr>
        <p:txBody>
          <a:bodyPr/>
          <a:lstStyle/>
          <a:p>
            <a:pPr algn="r"/>
            <a:r>
              <a:rPr lang="ru-RU" dirty="0"/>
              <a:t>Индустриальная культура: цифровые решения для исследовательской экосистемы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D2C3FC-02A7-41E3-AFDC-0C784D4C5FD6}"/>
              </a:ext>
            </a:extLst>
          </p:cNvPr>
          <p:cNvSpPr txBox="1"/>
          <p:nvPr/>
        </p:nvSpPr>
        <p:spPr>
          <a:xfrm>
            <a:off x="279918" y="858416"/>
            <a:ext cx="117379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Основные результаты </a:t>
            </a:r>
            <a:r>
              <a:rPr lang="ru-RU" b="1"/>
              <a:t>к 2025 </a:t>
            </a:r>
            <a:r>
              <a:rPr lang="ru-RU" b="1" dirty="0"/>
              <a:t>г.</a:t>
            </a:r>
          </a:p>
          <a:p>
            <a:r>
              <a:rPr lang="ru-RU" b="1" dirty="0"/>
              <a:t>	научные:</a:t>
            </a:r>
          </a:p>
          <a:p>
            <a:r>
              <a:rPr lang="ru-RU" dirty="0"/>
              <a:t>		 - исследования по теме проекта (22 публикации)</a:t>
            </a:r>
          </a:p>
          <a:p>
            <a:r>
              <a:rPr lang="ru-RU" b="1" dirty="0"/>
              <a:t>	образовательные:</a:t>
            </a:r>
            <a:endParaRPr lang="ru-RU" dirty="0"/>
          </a:p>
          <a:p>
            <a:pPr lvl="4"/>
            <a:r>
              <a:rPr lang="ru-RU" b="1" dirty="0"/>
              <a:t>- </a:t>
            </a:r>
            <a:r>
              <a:rPr lang="ru-RU" dirty="0"/>
              <a:t>вовлечены не менее 10 студентов и не менее 2 аспирантов (не менее 20 выступлений на конференциях),</a:t>
            </a:r>
          </a:p>
          <a:p>
            <a:pPr marL="2114550" lvl="4" indent="-285750">
              <a:buFontTx/>
              <a:buChar char="-"/>
            </a:pPr>
            <a:r>
              <a:rPr lang="ru-RU" dirty="0"/>
              <a:t>курсовые и выпускные квалификационные работы (не менее 10),</a:t>
            </a:r>
          </a:p>
          <a:p>
            <a:pPr marL="2114550" lvl="4" indent="-285750">
              <a:buFontTx/>
              <a:buChar char="-"/>
            </a:pPr>
            <a:r>
              <a:rPr lang="ru-RU" dirty="0"/>
              <a:t>совместные</a:t>
            </a:r>
            <a:r>
              <a:rPr lang="ru-RU" b="1" dirty="0"/>
              <a:t> </a:t>
            </a:r>
            <a:r>
              <a:rPr lang="ru-RU" dirty="0"/>
              <a:t>научно-практические семинары (не менее 6 раз в год),</a:t>
            </a:r>
          </a:p>
          <a:p>
            <a:pPr marL="2114550" lvl="4" indent="-285750">
              <a:buFontTx/>
              <a:buChar char="-"/>
            </a:pPr>
            <a:r>
              <a:rPr lang="ru-RU" dirty="0"/>
              <a:t>результаты проекта будут введены в содержание РПД: дидактические единицы (не менее 10) и темы (не менее 5).</a:t>
            </a:r>
          </a:p>
          <a:p>
            <a:r>
              <a:rPr lang="ru-RU" b="1" dirty="0"/>
              <a:t>	прикладные:</a:t>
            </a:r>
            <a:endParaRPr lang="ru-RU" dirty="0"/>
          </a:p>
          <a:p>
            <a:r>
              <a:rPr lang="ru-RU" b="1" dirty="0"/>
              <a:t>		- </a:t>
            </a:r>
            <a:r>
              <a:rPr lang="ru-RU" dirty="0"/>
              <a:t>БД</a:t>
            </a:r>
            <a:r>
              <a:rPr lang="ru-RU" b="1" dirty="0"/>
              <a:t> </a:t>
            </a:r>
            <a:r>
              <a:rPr lang="ru-RU" dirty="0"/>
              <a:t>“Корпус шахтерских нарративов” ,</a:t>
            </a:r>
          </a:p>
          <a:p>
            <a:r>
              <a:rPr lang="ru-RU" b="1" dirty="0"/>
              <a:t>		- </a:t>
            </a:r>
            <a:r>
              <a:rPr lang="ru-RU" dirty="0"/>
              <a:t>информационно-поисковая система «Корпус шахтерских нарративов»,</a:t>
            </a:r>
          </a:p>
          <a:p>
            <a:r>
              <a:rPr lang="ru-RU" dirty="0"/>
              <a:t>		- свидетельство Роспатента о регистрации БД,</a:t>
            </a:r>
          </a:p>
          <a:p>
            <a:r>
              <a:rPr lang="ru-RU" dirty="0"/>
              <a:t>		- выстроено межинституциональное исследовательское взаимодействие в формате «музей &amp; вуз». </a:t>
            </a:r>
          </a:p>
          <a:p>
            <a:r>
              <a:rPr lang="ru-RU" b="1" dirty="0"/>
              <a:t>	развитие НИУ ВШЭ и Партнера:</a:t>
            </a:r>
            <a:endParaRPr lang="ru-RU" dirty="0"/>
          </a:p>
          <a:p>
            <a:r>
              <a:rPr lang="ru-RU" dirty="0"/>
              <a:t>		- преподаватели и студенты примут участие в различных научных мероприятиях, способствующих 			повышению узнаваемости брендов НИУ ВШЭ и </a:t>
            </a:r>
            <a:r>
              <a:rPr lang="ru-RU" dirty="0" err="1"/>
              <a:t>СахГУ</a:t>
            </a:r>
            <a:r>
              <a:rPr lang="ru-RU" dirty="0"/>
              <a:t>.</a:t>
            </a:r>
          </a:p>
          <a:p>
            <a:r>
              <a:rPr lang="ru-RU" dirty="0"/>
              <a:t>		- результаты интеллектуальной деятельности по проекту будут популяризированы в научных 				публикациях, на страницах конференций, в научных и общественных медиа, а также 			через возможности официальных сайтов университетов. </a:t>
            </a:r>
          </a:p>
        </p:txBody>
      </p:sp>
    </p:spTree>
    <p:extLst>
      <p:ext uri="{BB962C8B-B14F-4D97-AF65-F5344CB8AC3E}">
        <p14:creationId xmlns:p14="http://schemas.microsoft.com/office/powerpoint/2010/main" val="357320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11B73A-FCC8-4967-8334-9046E671D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528" y="2802545"/>
            <a:ext cx="5146368" cy="3427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CAE17A48-2069-4A75-A611-0D6CC4593A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00727" cy="415925"/>
          </a:xfrm>
        </p:spPr>
        <p:txBody>
          <a:bodyPr/>
          <a:lstStyle/>
          <a:p>
            <a:pPr algn="r"/>
            <a:r>
              <a:rPr lang="ru-RU" dirty="0"/>
              <a:t>Проект «Зеркальные лаборатории»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45DE110-17A5-4007-ACE0-224EF53AE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1049" y="548720"/>
            <a:ext cx="2070100" cy="408109"/>
          </a:xfrm>
        </p:spPr>
        <p:txBody>
          <a:bodyPr/>
          <a:lstStyle/>
          <a:p>
            <a:pPr algn="r"/>
            <a:r>
              <a:rPr lang="ru-RU" b="1" dirty="0"/>
              <a:t>НИУ  ВШЭ – Пермь</a:t>
            </a:r>
          </a:p>
          <a:p>
            <a:pPr algn="r"/>
            <a:r>
              <a:rPr lang="ru-RU" b="1" dirty="0" err="1"/>
              <a:t>СахГУ</a:t>
            </a:r>
            <a:endParaRPr lang="ru-RU" b="1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644D97-E26F-4335-AF00-9D61D229FB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548720"/>
            <a:ext cx="3247052" cy="408109"/>
          </a:xfrm>
        </p:spPr>
        <p:txBody>
          <a:bodyPr/>
          <a:lstStyle/>
          <a:p>
            <a:pPr algn="r"/>
            <a:r>
              <a:rPr lang="ru-RU" dirty="0"/>
              <a:t>Индустриальная культура: цифровые решения для исследовательской экосистемы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DB8F38-4F38-40F4-A5D2-43B2CAF10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71" t="28808" r="11354" b="41579"/>
          <a:stretch/>
        </p:blipFill>
        <p:spPr>
          <a:xfrm>
            <a:off x="1143689" y="1212979"/>
            <a:ext cx="3894842" cy="2765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D14485-46BB-4150-979D-DF364E5262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53" t="26" r="15586"/>
          <a:stretch/>
        </p:blipFill>
        <p:spPr>
          <a:xfrm>
            <a:off x="7371183" y="3784106"/>
            <a:ext cx="4150193" cy="27659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085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e96afe77-3acb-4328-97fc-408e1bde3ecd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9875bd71-cde8-496c-a136-433f55d5e6d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605</Words>
  <Application>Microsoft Office PowerPoint</Application>
  <PresentationFormat>Широкоэкранный</PresentationFormat>
  <Paragraphs>91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HSE Sans</vt:lpstr>
      <vt:lpstr>Office Theme</vt:lpstr>
      <vt:lpstr>Индустриальная культура: цифровые решения для исследовательской экосистемы</vt:lpstr>
      <vt:lpstr>Преимущества  межрегиональных проектов</vt:lpstr>
      <vt:lpstr>Информационная база проекта: страница проекта                                                  http://lang.perm.hse.ru/industrialculture/ </vt:lpstr>
      <vt:lpstr>Информационная база проекта: группа в Телеграме</vt:lpstr>
      <vt:lpstr>Ссылки на проект при публикации статей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Яна Хасимова</cp:lastModifiedBy>
  <cp:revision>69</cp:revision>
  <cp:lastPrinted>2021-11-11T13:08:42Z</cp:lastPrinted>
  <dcterms:created xsi:type="dcterms:W3CDTF">2021-11-11T08:52:47Z</dcterms:created>
  <dcterms:modified xsi:type="dcterms:W3CDTF">2023-09-09T08:32:48Z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