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710" r:id="rId4"/>
  </p:sldMasterIdLst>
  <p:notesMasterIdLst>
    <p:notesMasterId r:id="rId49"/>
  </p:notesMasterIdLst>
  <p:sldIdLst>
    <p:sldId id="265" r:id="rId5"/>
    <p:sldId id="318" r:id="rId6"/>
    <p:sldId id="319" r:id="rId7"/>
    <p:sldId id="264" r:id="rId8"/>
    <p:sldId id="312" r:id="rId9"/>
    <p:sldId id="313" r:id="rId10"/>
    <p:sldId id="314" r:id="rId11"/>
    <p:sldId id="315" r:id="rId12"/>
    <p:sldId id="316" r:id="rId13"/>
    <p:sldId id="317" r:id="rId14"/>
    <p:sldId id="307" r:id="rId15"/>
    <p:sldId id="291" r:id="rId16"/>
    <p:sldId id="359" r:id="rId17"/>
    <p:sldId id="292" r:id="rId18"/>
    <p:sldId id="361" r:id="rId19"/>
    <p:sldId id="345" r:id="rId20"/>
    <p:sldId id="348" r:id="rId21"/>
    <p:sldId id="329" r:id="rId22"/>
    <p:sldId id="331" r:id="rId23"/>
    <p:sldId id="333" r:id="rId24"/>
    <p:sldId id="334" r:id="rId25"/>
    <p:sldId id="346" r:id="rId26"/>
    <p:sldId id="347" r:id="rId27"/>
    <p:sldId id="352" r:id="rId28"/>
    <p:sldId id="335" r:id="rId29"/>
    <p:sldId id="351" r:id="rId30"/>
    <p:sldId id="338" r:id="rId31"/>
    <p:sldId id="365" r:id="rId32"/>
    <p:sldId id="366" r:id="rId33"/>
    <p:sldId id="341" r:id="rId34"/>
    <p:sldId id="337" r:id="rId35"/>
    <p:sldId id="340" r:id="rId36"/>
    <p:sldId id="363" r:id="rId37"/>
    <p:sldId id="330" r:id="rId38"/>
    <p:sldId id="339" r:id="rId39"/>
    <p:sldId id="362" r:id="rId40"/>
    <p:sldId id="343" r:id="rId41"/>
    <p:sldId id="304" r:id="rId42"/>
    <p:sldId id="344" r:id="rId43"/>
    <p:sldId id="357" r:id="rId44"/>
    <p:sldId id="358" r:id="rId45"/>
    <p:sldId id="360" r:id="rId46"/>
    <p:sldId id="355" r:id="rId47"/>
    <p:sldId id="324" r:id="rId48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15C"/>
    <a:srgbClr val="E3E5E8"/>
    <a:srgbClr val="B1BCD3"/>
    <a:srgbClr val="F2771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88790" autoAdjust="0"/>
  </p:normalViewPr>
  <p:slideViewPr>
    <p:cSldViewPr>
      <p:cViewPr varScale="1">
        <p:scale>
          <a:sx n="33" d="100"/>
          <a:sy n="33" d="100"/>
        </p:scale>
        <p:origin x="672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60207-B343-448C-8B50-AE14F83DB5B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5F909F-6E15-4F03-8D04-15813050B85A}">
      <dgm:prSet/>
      <dgm:spPr/>
      <dgm:t>
        <a:bodyPr/>
        <a:lstStyle/>
        <a:p>
          <a:pPr rtl="0"/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Персонализация в преподавании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38CA6-D926-40E8-8E92-034193885CD6}" type="parTrans" cxnId="{A7B70701-7154-4202-8228-4EE3711E660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A4A91-1F09-40FF-A71D-94F804D5F19A}" type="sibTrans" cxnId="{A7B70701-7154-4202-8228-4EE3711E660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EE599-8A19-402E-88F7-7E18E7E197CF}">
      <dgm:prSet/>
      <dgm:spPr/>
      <dgm:t>
        <a:bodyPr/>
        <a:lstStyle/>
        <a:p>
          <a:pPr rtl="0"/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Системный мониторинг</a:t>
          </a:r>
          <a:b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 результатов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AA120-4107-4AB4-BB4D-7D476537B386}" type="parTrans" cxnId="{C358FAFF-EDC6-4583-80F7-05EEAE0EDAD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7257C-9AD4-4803-A571-355E6BDA1726}" type="sibTrans" cxnId="{C358FAFF-EDC6-4583-80F7-05EEAE0EDAD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3847A-8E12-45FF-866F-BBEB082BDAAD}">
      <dgm:prSet/>
      <dgm:spPr/>
      <dgm:t>
        <a:bodyPr/>
        <a:lstStyle/>
        <a:p>
          <a:pPr rtl="0"/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реагирование на трудности</a:t>
          </a:r>
          <a:b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и проблемы обучающихся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5C1A7-CFBF-40ED-9BF6-70A8C8661CA7}" type="parTrans" cxnId="{76C0E052-3368-46D7-B984-3AF3E070E90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89FAF-65B9-441C-8719-A6CBE30E6CE7}" type="sibTrans" cxnId="{76C0E052-3368-46D7-B984-3AF3E070E90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6CDFD-DC9C-46A5-AE30-C1A07701D4B6}">
      <dgm:prSet/>
      <dgm:spPr/>
      <dgm:t>
        <a:bodyPr/>
        <a:lstStyle/>
        <a:p>
          <a:pPr rtl="0"/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Атмосфера сотрудничества и партнерства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DF034-A382-489B-8545-86C05A9FEE51}" type="parTrans" cxnId="{883965A2-2E90-4EC9-8016-32B16612720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6AB74-17A3-47CD-9479-6767C878FD51}" type="sibTrans" cxnId="{883965A2-2E90-4EC9-8016-32B16612720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F5B55-6D50-4691-B5F6-199949244259}">
      <dgm:prSet/>
      <dgm:spPr/>
      <dgm:t>
        <a:bodyPr/>
        <a:lstStyle/>
        <a:p>
          <a:pPr rtl="0"/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Комфортная образовательная среда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FD4A3-0D42-4683-A241-7E27DC4B3BF4}" type="parTrans" cxnId="{6F4823A6-72C9-4B47-A83D-F03D046AE2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DDAA3-AB0C-4CF1-8259-147FA3C60D98}" type="sibTrans" cxnId="{6F4823A6-72C9-4B47-A83D-F03D046AE2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34A1B-E3E7-4A35-8079-B31F15548F1A}">
      <dgm:prSet/>
      <dgm:spPr/>
      <dgm:t>
        <a:bodyPr/>
        <a:lstStyle/>
        <a:p>
          <a:pPr rtl="0"/>
          <a:r>
            <a:rPr lang="ru-RU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затрат на учебные материалы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4146F-C630-4218-B7C6-E73B656F5EAA}" type="parTrans" cxnId="{A5F09105-E93D-41AB-A03A-0E6529987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8961D-EE68-414A-BAC9-85491945CEC9}" type="sibTrans" cxnId="{A5F09105-E93D-41AB-A03A-0E6529987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C43E2-5A56-4421-AFA2-8409BF484D01}" type="pres">
      <dgm:prSet presAssocID="{E2960207-B343-448C-8B50-AE14F83DB5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C638C-B242-4E2A-952B-4E8015E49D5C}" type="pres">
      <dgm:prSet presAssocID="{B05F909F-6E15-4F03-8D04-15813050B85A}" presName="composite" presStyleCnt="0"/>
      <dgm:spPr/>
    </dgm:pt>
    <dgm:pt modelId="{0602FD9C-8E87-42B2-8F78-33F272202391}" type="pres">
      <dgm:prSet presAssocID="{B05F909F-6E15-4F03-8D04-15813050B85A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17386A2C-2E5B-46C2-A0B7-AC75775406F2}" type="pres">
      <dgm:prSet presAssocID="{B05F909F-6E15-4F03-8D04-15813050B85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721E-51F7-4AF0-BDC4-B603899F1C05}" type="pres">
      <dgm:prSet presAssocID="{BFEA4A91-1F09-40FF-A71D-94F804D5F19A}" presName="spacing" presStyleCnt="0"/>
      <dgm:spPr/>
    </dgm:pt>
    <dgm:pt modelId="{4433D40B-6A26-4EC1-9AAF-73D7AED25E9C}" type="pres">
      <dgm:prSet presAssocID="{633EE599-8A19-402E-88F7-7E18E7E197CF}" presName="composite" presStyleCnt="0"/>
      <dgm:spPr/>
    </dgm:pt>
    <dgm:pt modelId="{3805F2FB-0FB3-45BA-9D56-E0F60BBCF114}" type="pres">
      <dgm:prSet presAssocID="{633EE599-8A19-402E-88F7-7E18E7E197CF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56782190-D164-4B67-8648-7C9850C96B45}" type="pres">
      <dgm:prSet presAssocID="{633EE599-8A19-402E-88F7-7E18E7E197C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9CE14-1CF0-4561-987B-FD01C0BB2015}" type="pres">
      <dgm:prSet presAssocID="{C027257C-9AD4-4803-A571-355E6BDA1726}" presName="spacing" presStyleCnt="0"/>
      <dgm:spPr/>
    </dgm:pt>
    <dgm:pt modelId="{29A2409D-026A-4D44-99CB-A27634CE0ABF}" type="pres">
      <dgm:prSet presAssocID="{BD13847A-8E12-45FF-866F-BBEB082BDAAD}" presName="composite" presStyleCnt="0"/>
      <dgm:spPr/>
    </dgm:pt>
    <dgm:pt modelId="{508F38FB-6715-48F8-AA78-1252759392C6}" type="pres">
      <dgm:prSet presAssocID="{BD13847A-8E12-45FF-866F-BBEB082BDAAD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5D55BD7F-771B-474B-8A3F-EE01808FE70B}" type="pres">
      <dgm:prSet presAssocID="{BD13847A-8E12-45FF-866F-BBEB082BDAAD}" presName="txShp" presStyleLbl="node1" presStyleIdx="2" presStyleCnt="6" custLinFactNeighborX="-176" custLinFactNeighborY="-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5A85F-E8B1-452F-B4F7-9DA4D0F13587}" type="pres">
      <dgm:prSet presAssocID="{3AB89FAF-65B9-441C-8719-A6CBE30E6CE7}" presName="spacing" presStyleCnt="0"/>
      <dgm:spPr/>
    </dgm:pt>
    <dgm:pt modelId="{C8B8CBE5-F8B9-4E6F-9926-D8DE1E7D2DA0}" type="pres">
      <dgm:prSet presAssocID="{BB26CDFD-DC9C-46A5-AE30-C1A07701D4B6}" presName="composite" presStyleCnt="0"/>
      <dgm:spPr/>
    </dgm:pt>
    <dgm:pt modelId="{CAEDCAB0-A413-4D56-A860-91E263683C86}" type="pres">
      <dgm:prSet presAssocID="{BB26CDFD-DC9C-46A5-AE30-C1A07701D4B6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E865F1B-A568-477E-9947-36841149A66B}" type="pres">
      <dgm:prSet presAssocID="{BB26CDFD-DC9C-46A5-AE30-C1A07701D4B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C4AE5-F7F5-402C-85C4-2ACAB3B892CB}" type="pres">
      <dgm:prSet presAssocID="{5DD6AB74-17A3-47CD-9479-6767C878FD51}" presName="spacing" presStyleCnt="0"/>
      <dgm:spPr/>
    </dgm:pt>
    <dgm:pt modelId="{F7AFD605-770A-49E4-B646-2EDA0948EF36}" type="pres">
      <dgm:prSet presAssocID="{3CBF5B55-6D50-4691-B5F6-199949244259}" presName="composite" presStyleCnt="0"/>
      <dgm:spPr/>
    </dgm:pt>
    <dgm:pt modelId="{BCA4FAA7-0CE7-4119-9BD2-000F28CA171C}" type="pres">
      <dgm:prSet presAssocID="{3CBF5B55-6D50-4691-B5F6-199949244259}" presName="imgShp" presStyleLbl="fgImgPlace1" presStyleIdx="4" presStyleCnt="6" custScaleX="103167" custScaleY="887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EAB9926A-1DC1-4938-B77E-313D5B322885}" type="pres">
      <dgm:prSet presAssocID="{3CBF5B55-6D50-4691-B5F6-19994924425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FF5BC-8416-4633-B978-A5E0DED43878}" type="pres">
      <dgm:prSet presAssocID="{992DDAA3-AB0C-4CF1-8259-147FA3C60D98}" presName="spacing" presStyleCnt="0"/>
      <dgm:spPr/>
    </dgm:pt>
    <dgm:pt modelId="{7352C976-A292-4655-B4DE-A95C011F35D6}" type="pres">
      <dgm:prSet presAssocID="{E4434A1B-E3E7-4A35-8079-B31F15548F1A}" presName="composite" presStyleCnt="0"/>
      <dgm:spPr/>
    </dgm:pt>
    <dgm:pt modelId="{E8B9A456-4BD7-4443-A393-DB2FF0B7C195}" type="pres">
      <dgm:prSet presAssocID="{E4434A1B-E3E7-4A35-8079-B31F15548F1A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6504BCE5-4211-4BF4-BDDA-805D1A2CDFD2}" type="pres">
      <dgm:prSet presAssocID="{E4434A1B-E3E7-4A35-8079-B31F15548F1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09105-E93D-41AB-A03A-0E6529987B04}" srcId="{E2960207-B343-448C-8B50-AE14F83DB5B8}" destId="{E4434A1B-E3E7-4A35-8079-B31F15548F1A}" srcOrd="5" destOrd="0" parTransId="{3084146F-C630-4218-B7C6-E73B656F5EAA}" sibTransId="{0288961D-EE68-414A-BAC9-85491945CEC9}"/>
    <dgm:cxn modelId="{75AFCB28-AF93-41E9-B2D6-A37DAA69D3B1}" type="presOf" srcId="{E4434A1B-E3E7-4A35-8079-B31F15548F1A}" destId="{6504BCE5-4211-4BF4-BDDA-805D1A2CDFD2}" srcOrd="0" destOrd="0" presId="urn:microsoft.com/office/officeart/2005/8/layout/vList3"/>
    <dgm:cxn modelId="{883965A2-2E90-4EC9-8016-32B16612720A}" srcId="{E2960207-B343-448C-8B50-AE14F83DB5B8}" destId="{BB26CDFD-DC9C-46A5-AE30-C1A07701D4B6}" srcOrd="3" destOrd="0" parTransId="{080DF034-A382-489B-8545-86C05A9FEE51}" sibTransId="{5DD6AB74-17A3-47CD-9479-6767C878FD51}"/>
    <dgm:cxn modelId="{DC85C92C-6960-407A-B343-61E2FBAFA181}" type="presOf" srcId="{633EE599-8A19-402E-88F7-7E18E7E197CF}" destId="{56782190-D164-4B67-8648-7C9850C96B45}" srcOrd="0" destOrd="0" presId="urn:microsoft.com/office/officeart/2005/8/layout/vList3"/>
    <dgm:cxn modelId="{C27D892A-8909-4DAC-BBFD-7FFFE6444A3A}" type="presOf" srcId="{3CBF5B55-6D50-4691-B5F6-199949244259}" destId="{EAB9926A-1DC1-4938-B77E-313D5B322885}" srcOrd="0" destOrd="0" presId="urn:microsoft.com/office/officeart/2005/8/layout/vList3"/>
    <dgm:cxn modelId="{C358FAFF-EDC6-4583-80F7-05EEAE0EDAD8}" srcId="{E2960207-B343-448C-8B50-AE14F83DB5B8}" destId="{633EE599-8A19-402E-88F7-7E18E7E197CF}" srcOrd="1" destOrd="0" parTransId="{E41AA120-4107-4AB4-BB4D-7D476537B386}" sibTransId="{C027257C-9AD4-4803-A571-355E6BDA1726}"/>
    <dgm:cxn modelId="{6F4823A6-72C9-4B47-A83D-F03D046AE2A3}" srcId="{E2960207-B343-448C-8B50-AE14F83DB5B8}" destId="{3CBF5B55-6D50-4691-B5F6-199949244259}" srcOrd="4" destOrd="0" parTransId="{079FD4A3-0D42-4683-A241-7E27DC4B3BF4}" sibTransId="{992DDAA3-AB0C-4CF1-8259-147FA3C60D98}"/>
    <dgm:cxn modelId="{76C0E052-3368-46D7-B984-3AF3E070E908}" srcId="{E2960207-B343-448C-8B50-AE14F83DB5B8}" destId="{BD13847A-8E12-45FF-866F-BBEB082BDAAD}" srcOrd="2" destOrd="0" parTransId="{8335C1A7-CFBF-40ED-9BF6-70A8C8661CA7}" sibTransId="{3AB89FAF-65B9-441C-8719-A6CBE30E6CE7}"/>
    <dgm:cxn modelId="{D557490E-14D3-425F-8280-85BF68DD7E60}" type="presOf" srcId="{BD13847A-8E12-45FF-866F-BBEB082BDAAD}" destId="{5D55BD7F-771B-474B-8A3F-EE01808FE70B}" srcOrd="0" destOrd="0" presId="urn:microsoft.com/office/officeart/2005/8/layout/vList3"/>
    <dgm:cxn modelId="{A306D4B8-6043-4477-AF61-9F159E971B3D}" type="presOf" srcId="{BB26CDFD-DC9C-46A5-AE30-C1A07701D4B6}" destId="{0E865F1B-A568-477E-9947-36841149A66B}" srcOrd="0" destOrd="0" presId="urn:microsoft.com/office/officeart/2005/8/layout/vList3"/>
    <dgm:cxn modelId="{A7B70701-7154-4202-8228-4EE3711E6602}" srcId="{E2960207-B343-448C-8B50-AE14F83DB5B8}" destId="{B05F909F-6E15-4F03-8D04-15813050B85A}" srcOrd="0" destOrd="0" parTransId="{C2D38CA6-D926-40E8-8E92-034193885CD6}" sibTransId="{BFEA4A91-1F09-40FF-A71D-94F804D5F19A}"/>
    <dgm:cxn modelId="{1FD04F54-3F48-43FB-BDBA-44572B296EC8}" type="presOf" srcId="{E2960207-B343-448C-8B50-AE14F83DB5B8}" destId="{A50C43E2-5A56-4421-AFA2-8409BF484D01}" srcOrd="0" destOrd="0" presId="urn:microsoft.com/office/officeart/2005/8/layout/vList3"/>
    <dgm:cxn modelId="{5242A723-3D3B-4CF0-A602-AA7850D56432}" type="presOf" srcId="{B05F909F-6E15-4F03-8D04-15813050B85A}" destId="{17386A2C-2E5B-46C2-A0B7-AC75775406F2}" srcOrd="0" destOrd="0" presId="urn:microsoft.com/office/officeart/2005/8/layout/vList3"/>
    <dgm:cxn modelId="{3B5FD5F5-6EEF-492C-A479-56F8F160BDCA}" type="presParOf" srcId="{A50C43E2-5A56-4421-AFA2-8409BF484D01}" destId="{81CC638C-B242-4E2A-952B-4E8015E49D5C}" srcOrd="0" destOrd="0" presId="urn:microsoft.com/office/officeart/2005/8/layout/vList3"/>
    <dgm:cxn modelId="{D6EFCA17-D3A8-4710-AEEB-BBDA980E23E4}" type="presParOf" srcId="{81CC638C-B242-4E2A-952B-4E8015E49D5C}" destId="{0602FD9C-8E87-42B2-8F78-33F272202391}" srcOrd="0" destOrd="0" presId="urn:microsoft.com/office/officeart/2005/8/layout/vList3"/>
    <dgm:cxn modelId="{5ED51B12-1F77-41AF-9C16-D503F5A63968}" type="presParOf" srcId="{81CC638C-B242-4E2A-952B-4E8015E49D5C}" destId="{17386A2C-2E5B-46C2-A0B7-AC75775406F2}" srcOrd="1" destOrd="0" presId="urn:microsoft.com/office/officeart/2005/8/layout/vList3"/>
    <dgm:cxn modelId="{ECC4A05E-34BE-4777-8115-73A9375E3A4E}" type="presParOf" srcId="{A50C43E2-5A56-4421-AFA2-8409BF484D01}" destId="{439D721E-51F7-4AF0-BDC4-B603899F1C05}" srcOrd="1" destOrd="0" presId="urn:microsoft.com/office/officeart/2005/8/layout/vList3"/>
    <dgm:cxn modelId="{96764138-55EC-4488-AB69-B07E1A379911}" type="presParOf" srcId="{A50C43E2-5A56-4421-AFA2-8409BF484D01}" destId="{4433D40B-6A26-4EC1-9AAF-73D7AED25E9C}" srcOrd="2" destOrd="0" presId="urn:microsoft.com/office/officeart/2005/8/layout/vList3"/>
    <dgm:cxn modelId="{30EE16D7-5921-4B6D-A044-BCF48AE3EAB5}" type="presParOf" srcId="{4433D40B-6A26-4EC1-9AAF-73D7AED25E9C}" destId="{3805F2FB-0FB3-45BA-9D56-E0F60BBCF114}" srcOrd="0" destOrd="0" presId="urn:microsoft.com/office/officeart/2005/8/layout/vList3"/>
    <dgm:cxn modelId="{3F029CC5-88C7-4EE1-A6D8-C8C61BBDA92E}" type="presParOf" srcId="{4433D40B-6A26-4EC1-9AAF-73D7AED25E9C}" destId="{56782190-D164-4B67-8648-7C9850C96B45}" srcOrd="1" destOrd="0" presId="urn:microsoft.com/office/officeart/2005/8/layout/vList3"/>
    <dgm:cxn modelId="{48870774-7AA6-412B-8C5A-83A9CE04DBC8}" type="presParOf" srcId="{A50C43E2-5A56-4421-AFA2-8409BF484D01}" destId="{1FF9CE14-1CF0-4561-987B-FD01C0BB2015}" srcOrd="3" destOrd="0" presId="urn:microsoft.com/office/officeart/2005/8/layout/vList3"/>
    <dgm:cxn modelId="{8AC0551C-8D7D-4F7E-ACA8-5FAF671A6A18}" type="presParOf" srcId="{A50C43E2-5A56-4421-AFA2-8409BF484D01}" destId="{29A2409D-026A-4D44-99CB-A27634CE0ABF}" srcOrd="4" destOrd="0" presId="urn:microsoft.com/office/officeart/2005/8/layout/vList3"/>
    <dgm:cxn modelId="{FC6DCEF5-577D-4C95-8017-317DE6E19B09}" type="presParOf" srcId="{29A2409D-026A-4D44-99CB-A27634CE0ABF}" destId="{508F38FB-6715-48F8-AA78-1252759392C6}" srcOrd="0" destOrd="0" presId="urn:microsoft.com/office/officeart/2005/8/layout/vList3"/>
    <dgm:cxn modelId="{3A0D228C-AFCB-4076-8792-BC87B96B8E02}" type="presParOf" srcId="{29A2409D-026A-4D44-99CB-A27634CE0ABF}" destId="{5D55BD7F-771B-474B-8A3F-EE01808FE70B}" srcOrd="1" destOrd="0" presId="urn:microsoft.com/office/officeart/2005/8/layout/vList3"/>
    <dgm:cxn modelId="{A3122D49-8D00-4F59-8F45-A62EEBFFD68F}" type="presParOf" srcId="{A50C43E2-5A56-4421-AFA2-8409BF484D01}" destId="{65A5A85F-E8B1-452F-B4F7-9DA4D0F13587}" srcOrd="5" destOrd="0" presId="urn:microsoft.com/office/officeart/2005/8/layout/vList3"/>
    <dgm:cxn modelId="{79B4D46D-31C6-40EC-A3A7-CDD43CE534CC}" type="presParOf" srcId="{A50C43E2-5A56-4421-AFA2-8409BF484D01}" destId="{C8B8CBE5-F8B9-4E6F-9926-D8DE1E7D2DA0}" srcOrd="6" destOrd="0" presId="urn:microsoft.com/office/officeart/2005/8/layout/vList3"/>
    <dgm:cxn modelId="{2533AA5C-ECA7-42D0-9BA0-6DE14BFA9437}" type="presParOf" srcId="{C8B8CBE5-F8B9-4E6F-9926-D8DE1E7D2DA0}" destId="{CAEDCAB0-A413-4D56-A860-91E263683C86}" srcOrd="0" destOrd="0" presId="urn:microsoft.com/office/officeart/2005/8/layout/vList3"/>
    <dgm:cxn modelId="{19CD5EDC-20CD-43B8-8DCE-8C90A2D47642}" type="presParOf" srcId="{C8B8CBE5-F8B9-4E6F-9926-D8DE1E7D2DA0}" destId="{0E865F1B-A568-477E-9947-36841149A66B}" srcOrd="1" destOrd="0" presId="urn:microsoft.com/office/officeart/2005/8/layout/vList3"/>
    <dgm:cxn modelId="{0FF8F609-235F-4C11-B8F1-16506775C011}" type="presParOf" srcId="{A50C43E2-5A56-4421-AFA2-8409BF484D01}" destId="{F97C4AE5-F7F5-402C-85C4-2ACAB3B892CB}" srcOrd="7" destOrd="0" presId="urn:microsoft.com/office/officeart/2005/8/layout/vList3"/>
    <dgm:cxn modelId="{9941A03C-5223-404D-BE04-E110763AB5AE}" type="presParOf" srcId="{A50C43E2-5A56-4421-AFA2-8409BF484D01}" destId="{F7AFD605-770A-49E4-B646-2EDA0948EF36}" srcOrd="8" destOrd="0" presId="urn:microsoft.com/office/officeart/2005/8/layout/vList3"/>
    <dgm:cxn modelId="{597375C2-A3A0-4313-9C43-FC7FB5F37F76}" type="presParOf" srcId="{F7AFD605-770A-49E4-B646-2EDA0948EF36}" destId="{BCA4FAA7-0CE7-4119-9BD2-000F28CA171C}" srcOrd="0" destOrd="0" presId="urn:microsoft.com/office/officeart/2005/8/layout/vList3"/>
    <dgm:cxn modelId="{32A7BE04-4D00-461C-9D0F-54965A625F51}" type="presParOf" srcId="{F7AFD605-770A-49E4-B646-2EDA0948EF36}" destId="{EAB9926A-1DC1-4938-B77E-313D5B322885}" srcOrd="1" destOrd="0" presId="urn:microsoft.com/office/officeart/2005/8/layout/vList3"/>
    <dgm:cxn modelId="{34139AAE-38F4-441E-8DF8-F5E255992723}" type="presParOf" srcId="{A50C43E2-5A56-4421-AFA2-8409BF484D01}" destId="{3F7FF5BC-8416-4633-B978-A5E0DED43878}" srcOrd="9" destOrd="0" presId="urn:microsoft.com/office/officeart/2005/8/layout/vList3"/>
    <dgm:cxn modelId="{0B655921-0495-49E6-BC3B-8731190E101C}" type="presParOf" srcId="{A50C43E2-5A56-4421-AFA2-8409BF484D01}" destId="{7352C976-A292-4655-B4DE-A95C011F35D6}" srcOrd="10" destOrd="0" presId="urn:microsoft.com/office/officeart/2005/8/layout/vList3"/>
    <dgm:cxn modelId="{01159DA0-889F-4039-AD24-6AD1AF164D73}" type="presParOf" srcId="{7352C976-A292-4655-B4DE-A95C011F35D6}" destId="{E8B9A456-4BD7-4443-A393-DB2FF0B7C195}" srcOrd="0" destOrd="0" presId="urn:microsoft.com/office/officeart/2005/8/layout/vList3"/>
    <dgm:cxn modelId="{25765B09-F7F0-4017-825E-4592750E8D64}" type="presParOf" srcId="{7352C976-A292-4655-B4DE-A95C011F35D6}" destId="{6504BCE5-4211-4BF4-BDDA-805D1A2CDF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85922-7C06-49E6-9F1D-17BFA619BFEF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C4690A-1B48-466F-B158-7572FA0EDE72}">
      <dgm:prSet phldrT="[Текст]" custT="1"/>
      <dgm:spPr/>
      <dgm:t>
        <a:bodyPr/>
        <a:lstStyle/>
        <a:p>
          <a:pPr>
            <a:lnSpc>
              <a:spcPct val="105000"/>
            </a:lnSpc>
          </a:pPr>
          <a: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  <a:t>Онлайн-курс</a:t>
          </a:r>
          <a:b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 месяцев </a:t>
          </a:r>
          <a:br>
            <a:rPr lang="ru-RU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  <a:t>(октябрь – май)</a:t>
          </a:r>
          <a:endParaRPr lang="ru-RU" sz="3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06B51-A879-4370-BCF6-C4A894D478E3}" type="parTrans" cxnId="{C6C5499C-B306-4516-B40E-8B8E3CB9ECA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769BC-C3A4-499B-9043-13EB411D27F9}" type="sibTrans" cxnId="{C6C5499C-B306-4516-B40E-8B8E3CB9ECA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E8ABE-5AB2-4C1F-B021-A13507A2250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Решение всех заданий ЕГЭ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BB49D-1B76-447B-AAFD-D3339C67E066}" type="parTrans" cxnId="{BE5A6358-5C0F-48F2-85E1-F5EFAD4A9B8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6128E-C42D-46E6-9635-A818E8D1BE61}" type="sibTrans" cxnId="{BE5A6358-5C0F-48F2-85E1-F5EFAD4A9B8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AC09F-B7AF-469A-9657-14041B15514A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9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Разбор всех тем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02733-4025-48DC-9055-7AF2B9327A3D}" type="parTrans" cxnId="{DA445C59-154C-49D7-A88C-44BF7D8452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39B96-919A-4D1D-A5EE-D1FAB4F1EEA0}" type="sibTrans" cxnId="{DA445C59-154C-49D7-A88C-44BF7D8452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5756F-2C51-43A6-8071-503A0DB5A425}">
      <dgm:prSet phldrT="[Текст]" custT="1"/>
      <dgm:spPr/>
      <dgm:t>
        <a:bodyPr/>
        <a:lstStyle/>
        <a:p>
          <a:pPr>
            <a:lnSpc>
              <a:spcPct val="105000"/>
            </a:lnSpc>
          </a:pPr>
          <a: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  <a:t>Онлайн-курс </a:t>
          </a:r>
          <a:b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 месяца </a:t>
          </a:r>
          <a: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dirty="0" smtClean="0">
              <a:latin typeface="Arial" panose="020B0604020202020204" pitchFamily="34" charset="0"/>
              <a:cs typeface="Arial" panose="020B0604020202020204" pitchFamily="34" charset="0"/>
            </a:rPr>
            <a:t>(октябрь – декабрь)</a:t>
          </a:r>
          <a:endParaRPr lang="ru-RU" sz="3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33438-937B-4DBF-8F28-807983B3DCEB}" type="parTrans" cxnId="{479FA146-CBDA-4E07-BCEB-30480D9462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EC521-B31C-4E9B-8D6F-9EBB7239C786}" type="sibTrans" cxnId="{479FA146-CBDA-4E07-BCEB-30480D9462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90438-9B9A-45F4-9AF0-EE338343B4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Разбор актуальных тем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F6E75-2E3B-45C5-B073-9D159615E85C}" type="parTrans" cxnId="{45FE6D29-C029-4B61-A315-BD360AEE25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69E0B-DDEC-40B0-9F90-0D973D41B757}" type="sibTrans" cxnId="{45FE6D29-C029-4B61-A315-BD360AEE25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08255-1F3B-4B71-B178-46BD3D3193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Отработка наиболее сложных заданий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F5DE2-E670-4EDE-805D-4C2E18AA8749}" type="parTrans" cxnId="{A0FF3A6A-1AB9-419C-9767-8C4024E03A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4AF4C-1DB4-4DDC-AB00-8F51FCAA5915}" type="sibTrans" cxnId="{A0FF3A6A-1AB9-419C-9767-8C4024E03A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F1498-C038-49F0-A188-A1C2C6C625FF}">
      <dgm:prSet phldrT="[Текст]"/>
      <dgm:spPr/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Онлайн-курс </a:t>
          </a:r>
          <a:b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 месяца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(февраль – апрель)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A5C730-7C6E-4E97-8FA9-8956267F82A2}" type="parTrans" cxnId="{242BCB1D-B79B-484D-8D8A-A95A17C676C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72C86-DD10-4E51-B238-161808176319}" type="sibTrans" cxnId="{242BCB1D-B79B-484D-8D8A-A95A17C676C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C58A2-4581-4095-A77F-79495EF9BA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Интенсивный курс подготовки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E1003-6E1C-4964-A7D2-7CCF71B6D12A}" type="parTrans" cxnId="{AD105060-DFBE-4C14-9FBE-C4BC91A073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3BA3E-A71E-44BA-B3AD-CF2D54C15C3F}" type="sibTrans" cxnId="{AD105060-DFBE-4C14-9FBE-C4BC91A073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5ECBD-80EB-4527-BD77-F80902AC5A6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Ловушки, </a:t>
          </a:r>
          <a:r>
            <a:rPr lang="ru-RU" sz="4400" dirty="0" err="1" smtClean="0">
              <a:latin typeface="Arial" panose="020B0604020202020204" pitchFamily="34" charset="0"/>
              <a:cs typeface="Arial" panose="020B0604020202020204" pitchFamily="34" charset="0"/>
            </a:rPr>
            <a:t>лайфхаки</a:t>
          </a: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 ЕГЭ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AA2F1-6078-4D50-9ED9-4F69BE065315}" type="parTrans" cxnId="{061D7755-16F9-48EB-BB5B-1CF2E97CF1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16221-3B8D-4708-B367-CC8A226513B7}" type="sibTrans" cxnId="{061D7755-16F9-48EB-BB5B-1CF2E97CF1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713D0-5952-4C4A-B14F-457E7C2DBE9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Интенсивный курс подготовки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2A97D-FFAC-4B1D-9537-C12236840647}" type="parTrans" cxnId="{CAD63663-A731-4674-8828-283E0D10810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94659-0F01-4644-9CCA-366441BEB499}" type="sibTrans" cxnId="{CAD63663-A731-4674-8828-283E0D10810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76AEA-C7CA-4410-B990-3D88C30AF71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Пробный ЕГЭ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ADF503-4F50-43F7-840B-4A8FDE5391D4}" type="parTrans" cxnId="{FFD209E5-5042-473E-B454-E575DC856B4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C26D7-10D3-4BF5-BF0B-7B57B3F186DB}" type="sibTrans" cxnId="{FFD209E5-5042-473E-B454-E575DC856B4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44D9E-DE42-47E1-90A9-8FFEFE02921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Взаимодействие</a:t>
          </a:r>
          <a:b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с преподавателем</a:t>
          </a:r>
          <a:b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400" dirty="0" smtClean="0">
              <a:latin typeface="Arial" panose="020B0604020202020204" pitchFamily="34" charset="0"/>
              <a:cs typeface="Arial" panose="020B0604020202020204" pitchFamily="34" charset="0"/>
            </a:rPr>
            <a:t>на протяжении всего года 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BAB0C-8D53-46C3-B904-DFC753981FE2}" type="parTrans" cxnId="{A33CB9E2-4AA0-43C0-8E49-6AE9EAC7DA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CD2C6-70DA-4528-9C84-28F75644DFC7}" type="sibTrans" cxnId="{A33CB9E2-4AA0-43C0-8E49-6AE9EAC7DA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4DADF-D0AF-4629-A08E-DD07D49EE39A}" type="pres">
      <dgm:prSet presAssocID="{C9A85922-7C06-49E6-9F1D-17BFA619BFE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BC502-5A7A-44E2-A85B-00FE8FE6D5E2}" type="pres">
      <dgm:prSet presAssocID="{FCC4690A-1B48-466F-B158-7572FA0EDE72}" presName="compNode" presStyleCnt="0"/>
      <dgm:spPr/>
    </dgm:pt>
    <dgm:pt modelId="{156D1D7A-0260-4DFF-86DE-ED0C80649286}" type="pres">
      <dgm:prSet presAssocID="{FCC4690A-1B48-466F-B158-7572FA0EDE72}" presName="childRect" presStyleLbl="bgAcc1" presStyleIdx="0" presStyleCnt="3" custScaleX="111553" custScaleY="132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1241E-F5CA-4122-9A45-5037F5CE45F8}" type="pres">
      <dgm:prSet presAssocID="{FCC4690A-1B48-466F-B158-7572FA0EDE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269E7-59FD-4444-8F7E-C5FA08F9DC7F}" type="pres">
      <dgm:prSet presAssocID="{FCC4690A-1B48-466F-B158-7572FA0EDE72}" presName="parentRect" presStyleLbl="alignNode1" presStyleIdx="0" presStyleCnt="3" custScaleX="111791"/>
      <dgm:spPr/>
      <dgm:t>
        <a:bodyPr/>
        <a:lstStyle/>
        <a:p>
          <a:endParaRPr lang="ru-RU"/>
        </a:p>
      </dgm:t>
    </dgm:pt>
    <dgm:pt modelId="{1BAA4F2A-2CA1-411F-B149-75EA8516BD53}" type="pres">
      <dgm:prSet presAssocID="{FCC4690A-1B48-466F-B158-7572FA0EDE72}" presName="adorn" presStyleLbl="fgAccFollowNode1" presStyleIdx="0" presStyleCnt="3" custLinFactNeighborX="61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23680FDD-A4CC-4E0F-A622-0C3CBE99DC9D}" type="pres">
      <dgm:prSet presAssocID="{830769BC-C3A4-499B-9043-13EB411D27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B18065-ECB4-499F-B8C2-DDFC34FE4C96}" type="pres">
      <dgm:prSet presAssocID="{16B5756F-2C51-43A6-8071-503A0DB5A425}" presName="compNode" presStyleCnt="0"/>
      <dgm:spPr/>
    </dgm:pt>
    <dgm:pt modelId="{C09084AF-A1F3-4EC8-AAD0-FBD8832E4E7E}" type="pres">
      <dgm:prSet presAssocID="{16B5756F-2C51-43A6-8071-503A0DB5A425}" presName="childRect" presStyleLbl="bgAcc1" presStyleIdx="1" presStyleCnt="3" custScaleX="111010" custScaleY="132087" custLinFactNeighborX="-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5E6E-1ED1-479C-98E2-3DDBFCFAAA50}" type="pres">
      <dgm:prSet presAssocID="{16B5756F-2C51-43A6-8071-503A0DB5A4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D1A07-5B18-4334-89ED-533795626120}" type="pres">
      <dgm:prSet presAssocID="{16B5756F-2C51-43A6-8071-503A0DB5A425}" presName="parentRect" presStyleLbl="alignNode1" presStyleIdx="1" presStyleCnt="3" custScaleX="111010" custLinFactNeighborX="-1516"/>
      <dgm:spPr/>
      <dgm:t>
        <a:bodyPr/>
        <a:lstStyle/>
        <a:p>
          <a:endParaRPr lang="ru-RU"/>
        </a:p>
      </dgm:t>
    </dgm:pt>
    <dgm:pt modelId="{CB634204-5C93-4D8A-AC88-DBD378D64B8D}" type="pres">
      <dgm:prSet presAssocID="{16B5756F-2C51-43A6-8071-503A0DB5A425}" presName="adorn" presStyleLbl="fgAccFollowNode1" presStyleIdx="1" presStyleCnt="3" custLinFactNeighborX="81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1776F0EC-E0F8-42AB-BE60-9094BEB04D1A}" type="pres">
      <dgm:prSet presAssocID="{901EC521-B31C-4E9B-8D6F-9EBB7239C7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E19DD0-4EA2-4265-AC32-D57B60D01DA5}" type="pres">
      <dgm:prSet presAssocID="{D67F1498-C038-49F0-A188-A1C2C6C625FF}" presName="compNode" presStyleCnt="0"/>
      <dgm:spPr/>
    </dgm:pt>
    <dgm:pt modelId="{8C246F9C-D9AA-454B-A888-9F8782019BF8}" type="pres">
      <dgm:prSet presAssocID="{D67F1498-C038-49F0-A188-A1C2C6C625FF}" presName="childRect" presStyleLbl="bgAcc1" presStyleIdx="2" presStyleCnt="3" custScaleX="111190" custScaleY="131291" custLinFactNeighborX="-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0EFC9-6FF1-4B09-B1F2-AF2DE64C29D1}" type="pres">
      <dgm:prSet presAssocID="{D67F1498-C038-49F0-A188-A1C2C6C625F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2DB0-F4AF-4BE0-94D9-EA9FE7A9B239}" type="pres">
      <dgm:prSet presAssocID="{D67F1498-C038-49F0-A188-A1C2C6C625FF}" presName="parentRect" presStyleLbl="alignNode1" presStyleIdx="2" presStyleCnt="3" custScaleX="111010" custLinFactNeighborX="-3430"/>
      <dgm:spPr/>
      <dgm:t>
        <a:bodyPr/>
        <a:lstStyle/>
        <a:p>
          <a:endParaRPr lang="ru-RU"/>
        </a:p>
      </dgm:t>
    </dgm:pt>
    <dgm:pt modelId="{D2E61CA1-1E6B-4883-B9E2-B2915CC287EE}" type="pres">
      <dgm:prSet presAssocID="{D67F1498-C038-49F0-A188-A1C2C6C625FF}" presName="adorn" presStyleLbl="fgAccFollowNode1" presStyleIdx="2" presStyleCnt="3" custLinFactNeighborX="42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</dgm:ptLst>
  <dgm:cxnLst>
    <dgm:cxn modelId="{153CEE68-A308-4D72-81F3-5B9DA3CEB2B0}" type="presOf" srcId="{8CEC58A2-4581-4095-A77F-79495EF9BA49}" destId="{8C246F9C-D9AA-454B-A888-9F8782019BF8}" srcOrd="0" destOrd="0" presId="urn:microsoft.com/office/officeart/2005/8/layout/bList2"/>
    <dgm:cxn modelId="{D3E36A30-2148-4F1D-8448-3A806CC15620}" type="presOf" srcId="{830769BC-C3A4-499B-9043-13EB411D27F9}" destId="{23680FDD-A4CC-4E0F-A622-0C3CBE99DC9D}" srcOrd="0" destOrd="0" presId="urn:microsoft.com/office/officeart/2005/8/layout/bList2"/>
    <dgm:cxn modelId="{9F44581A-F08D-4DE3-BE20-5E4108636024}" type="presOf" srcId="{1BD76AEA-C7CA-4410-B990-3D88C30AF71B}" destId="{8C246F9C-D9AA-454B-A888-9F8782019BF8}" srcOrd="0" destOrd="2" presId="urn:microsoft.com/office/officeart/2005/8/layout/bList2"/>
    <dgm:cxn modelId="{061D7755-16F9-48EB-BB5B-1CF2E97CF1D9}" srcId="{D67F1498-C038-49F0-A188-A1C2C6C625FF}" destId="{4015ECBD-80EB-4527-BD77-F80902AC5A62}" srcOrd="1" destOrd="0" parTransId="{763AA2F1-6078-4D50-9ED9-4F69BE065315}" sibTransId="{94616221-3B8D-4708-B367-CC8A226513B7}"/>
    <dgm:cxn modelId="{2553695D-9A74-43AE-BCB2-66FCB6457D51}" type="presOf" srcId="{B2F44D9E-DE42-47E1-90A9-8FFEFE02921C}" destId="{156D1D7A-0260-4DFF-86DE-ED0C80649286}" srcOrd="0" destOrd="2" presId="urn:microsoft.com/office/officeart/2005/8/layout/bList2"/>
    <dgm:cxn modelId="{A0FF3A6A-1AB9-419C-9767-8C4024E03AD9}" srcId="{16B5756F-2C51-43A6-8071-503A0DB5A425}" destId="{5FF08255-1F3B-4B71-B178-46BD3D31939D}" srcOrd="2" destOrd="0" parTransId="{EF8F5DE2-E670-4EDE-805D-4C2E18AA8749}" sibTransId="{7684AF4C-1DB4-4DDC-AB00-8F51FCAA5915}"/>
    <dgm:cxn modelId="{45FE6D29-C029-4B61-A315-BD360AEE257E}" srcId="{16B5756F-2C51-43A6-8071-503A0DB5A425}" destId="{97090438-9B9A-45F4-9AF0-EE338343B428}" srcOrd="1" destOrd="0" parTransId="{1F8F6E75-2E3B-45C5-B073-9D159615E85C}" sibTransId="{23569E0B-DDEC-40B0-9F90-0D973D41B757}"/>
    <dgm:cxn modelId="{2897EF41-B296-43B6-8DCD-9A9330500B51}" type="presOf" srcId="{FCC4690A-1B48-466F-B158-7572FA0EDE72}" destId="{831269E7-59FD-4444-8F7E-C5FA08F9DC7F}" srcOrd="1" destOrd="0" presId="urn:microsoft.com/office/officeart/2005/8/layout/bList2"/>
    <dgm:cxn modelId="{242BCB1D-B79B-484D-8D8A-A95A17C676C5}" srcId="{C9A85922-7C06-49E6-9F1D-17BFA619BFEF}" destId="{D67F1498-C038-49F0-A188-A1C2C6C625FF}" srcOrd="2" destOrd="0" parTransId="{9DA5C730-7C6E-4E97-8FA9-8956267F82A2}" sibTransId="{6FC72C86-DD10-4E51-B238-161808176319}"/>
    <dgm:cxn modelId="{CAD63663-A731-4674-8828-283E0D108101}" srcId="{16B5756F-2C51-43A6-8071-503A0DB5A425}" destId="{172713D0-5952-4C4A-B14F-457E7C2DBE9E}" srcOrd="0" destOrd="0" parTransId="{6042A97D-FFAC-4B1D-9537-C12236840647}" sibTransId="{87094659-0F01-4644-9CCA-366441BEB499}"/>
    <dgm:cxn modelId="{DA445C59-154C-49D7-A88C-44BF7D84522C}" srcId="{FCC4690A-1B48-466F-B158-7572FA0EDE72}" destId="{44FAC09F-B7AF-469A-9657-14041B15514A}" srcOrd="1" destOrd="0" parTransId="{79602733-4025-48DC-9055-7AF2B9327A3D}" sibTransId="{96D39B96-919A-4D1D-A5EE-D1FAB4F1EEA0}"/>
    <dgm:cxn modelId="{93BC6EE2-1477-4396-852B-6A0E5EE48BB3}" type="presOf" srcId="{172713D0-5952-4C4A-B14F-457E7C2DBE9E}" destId="{C09084AF-A1F3-4EC8-AAD0-FBD8832E4E7E}" srcOrd="0" destOrd="0" presId="urn:microsoft.com/office/officeart/2005/8/layout/bList2"/>
    <dgm:cxn modelId="{E351B370-5853-4C90-8499-E1C5FC61B60B}" type="presOf" srcId="{808E8ABE-5AB2-4C1F-B021-A13507A2250B}" destId="{156D1D7A-0260-4DFF-86DE-ED0C80649286}" srcOrd="0" destOrd="0" presId="urn:microsoft.com/office/officeart/2005/8/layout/bList2"/>
    <dgm:cxn modelId="{745F8593-70AF-45F0-9DDE-753330C74BD2}" type="presOf" srcId="{16B5756F-2C51-43A6-8071-503A0DB5A425}" destId="{C6ED1A07-5B18-4334-89ED-533795626120}" srcOrd="1" destOrd="0" presId="urn:microsoft.com/office/officeart/2005/8/layout/bList2"/>
    <dgm:cxn modelId="{8485A2A9-F7E2-4269-A237-4F0055AEAB74}" type="presOf" srcId="{44FAC09F-B7AF-469A-9657-14041B15514A}" destId="{156D1D7A-0260-4DFF-86DE-ED0C80649286}" srcOrd="0" destOrd="1" presId="urn:microsoft.com/office/officeart/2005/8/layout/bList2"/>
    <dgm:cxn modelId="{FFD209E5-5042-473E-B454-E575DC856B44}" srcId="{D67F1498-C038-49F0-A188-A1C2C6C625FF}" destId="{1BD76AEA-C7CA-4410-B990-3D88C30AF71B}" srcOrd="2" destOrd="0" parTransId="{56ADF503-4F50-43F7-840B-4A8FDE5391D4}" sibTransId="{D68C26D7-10D3-4BF5-BF0B-7B57B3F186DB}"/>
    <dgm:cxn modelId="{4EDB8B5B-2DFC-424B-89BE-C9779C9C9EFF}" type="presOf" srcId="{D67F1498-C038-49F0-A188-A1C2C6C625FF}" destId="{A0D82DB0-F4AF-4BE0-94D9-EA9FE7A9B239}" srcOrd="1" destOrd="0" presId="urn:microsoft.com/office/officeart/2005/8/layout/bList2"/>
    <dgm:cxn modelId="{BE5A6358-5C0F-48F2-85E1-F5EFAD4A9B86}" srcId="{FCC4690A-1B48-466F-B158-7572FA0EDE72}" destId="{808E8ABE-5AB2-4C1F-B021-A13507A2250B}" srcOrd="0" destOrd="0" parTransId="{197BB49D-1B76-447B-AAFD-D3339C67E066}" sibTransId="{5FC6128E-C42D-46E6-9635-A818E8D1BE61}"/>
    <dgm:cxn modelId="{479FA146-CBDA-4E07-BCEB-30480D946268}" srcId="{C9A85922-7C06-49E6-9F1D-17BFA619BFEF}" destId="{16B5756F-2C51-43A6-8071-503A0DB5A425}" srcOrd="1" destOrd="0" parTransId="{36E33438-937B-4DBF-8F28-807983B3DCEB}" sibTransId="{901EC521-B31C-4E9B-8D6F-9EBB7239C786}"/>
    <dgm:cxn modelId="{8DB75596-E3AB-4761-8E66-C400045FEB78}" type="presOf" srcId="{4015ECBD-80EB-4527-BD77-F80902AC5A62}" destId="{8C246F9C-D9AA-454B-A888-9F8782019BF8}" srcOrd="0" destOrd="1" presId="urn:microsoft.com/office/officeart/2005/8/layout/bList2"/>
    <dgm:cxn modelId="{259BA1AC-3E52-4C04-A1FB-48A30D869976}" type="presOf" srcId="{901EC521-B31C-4E9B-8D6F-9EBB7239C786}" destId="{1776F0EC-E0F8-42AB-BE60-9094BEB04D1A}" srcOrd="0" destOrd="0" presId="urn:microsoft.com/office/officeart/2005/8/layout/bList2"/>
    <dgm:cxn modelId="{A33CB9E2-4AA0-43C0-8E49-6AE9EAC7DA65}" srcId="{FCC4690A-1B48-466F-B158-7572FA0EDE72}" destId="{B2F44D9E-DE42-47E1-90A9-8FFEFE02921C}" srcOrd="2" destOrd="0" parTransId="{D92BAB0C-8D53-46C3-B904-DFC753981FE2}" sibTransId="{44DCD2C6-70DA-4528-9C84-28F75644DFC7}"/>
    <dgm:cxn modelId="{C6C5499C-B306-4516-B40E-8B8E3CB9ECA2}" srcId="{C9A85922-7C06-49E6-9F1D-17BFA619BFEF}" destId="{FCC4690A-1B48-466F-B158-7572FA0EDE72}" srcOrd="0" destOrd="0" parTransId="{BCB06B51-A879-4370-BCF6-C4A894D478E3}" sibTransId="{830769BC-C3A4-499B-9043-13EB411D27F9}"/>
    <dgm:cxn modelId="{6684FFFE-8267-4DE6-A024-41F0E7F7A633}" type="presOf" srcId="{D67F1498-C038-49F0-A188-A1C2C6C625FF}" destId="{F150EFC9-6FF1-4B09-B1F2-AF2DE64C29D1}" srcOrd="0" destOrd="0" presId="urn:microsoft.com/office/officeart/2005/8/layout/bList2"/>
    <dgm:cxn modelId="{6BA66E33-661A-454A-BBB0-32FAB5FEE658}" type="presOf" srcId="{97090438-9B9A-45F4-9AF0-EE338343B428}" destId="{C09084AF-A1F3-4EC8-AAD0-FBD8832E4E7E}" srcOrd="0" destOrd="1" presId="urn:microsoft.com/office/officeart/2005/8/layout/bList2"/>
    <dgm:cxn modelId="{37475980-61CC-4401-8406-353FE157A165}" type="presOf" srcId="{C9A85922-7C06-49E6-9F1D-17BFA619BFEF}" destId="{6E74DADF-D0AF-4629-A08E-DD07D49EE39A}" srcOrd="0" destOrd="0" presId="urn:microsoft.com/office/officeart/2005/8/layout/bList2"/>
    <dgm:cxn modelId="{A98A36F3-B7C1-4D77-8691-5D58E0F1FEA6}" type="presOf" srcId="{5FF08255-1F3B-4B71-B178-46BD3D31939D}" destId="{C09084AF-A1F3-4EC8-AAD0-FBD8832E4E7E}" srcOrd="0" destOrd="2" presId="urn:microsoft.com/office/officeart/2005/8/layout/bList2"/>
    <dgm:cxn modelId="{AD105060-DFBE-4C14-9FBE-C4BC91A07351}" srcId="{D67F1498-C038-49F0-A188-A1C2C6C625FF}" destId="{8CEC58A2-4581-4095-A77F-79495EF9BA49}" srcOrd="0" destOrd="0" parTransId="{524E1003-6E1C-4964-A7D2-7CCF71B6D12A}" sibTransId="{CCF3BA3E-A71E-44BA-B3AD-CF2D54C15C3F}"/>
    <dgm:cxn modelId="{E40884EF-34F4-4FAD-96C8-944E9CD761C9}" type="presOf" srcId="{16B5756F-2C51-43A6-8071-503A0DB5A425}" destId="{1AC55E6E-1ED1-479C-98E2-3DDBFCFAAA50}" srcOrd="0" destOrd="0" presId="urn:microsoft.com/office/officeart/2005/8/layout/bList2"/>
    <dgm:cxn modelId="{A960C22E-C111-4109-B30B-AF593156E6C9}" type="presOf" srcId="{FCC4690A-1B48-466F-B158-7572FA0EDE72}" destId="{EB31241E-F5CA-4122-9A45-5037F5CE45F8}" srcOrd="0" destOrd="0" presId="urn:microsoft.com/office/officeart/2005/8/layout/bList2"/>
    <dgm:cxn modelId="{FB4594DA-92A1-4E19-90C8-E410B5562420}" type="presParOf" srcId="{6E74DADF-D0AF-4629-A08E-DD07D49EE39A}" destId="{28FBC502-5A7A-44E2-A85B-00FE8FE6D5E2}" srcOrd="0" destOrd="0" presId="urn:microsoft.com/office/officeart/2005/8/layout/bList2"/>
    <dgm:cxn modelId="{3BA21C76-F56A-47B8-B31B-53041A97521A}" type="presParOf" srcId="{28FBC502-5A7A-44E2-A85B-00FE8FE6D5E2}" destId="{156D1D7A-0260-4DFF-86DE-ED0C80649286}" srcOrd="0" destOrd="0" presId="urn:microsoft.com/office/officeart/2005/8/layout/bList2"/>
    <dgm:cxn modelId="{DBDFF17C-5911-4EC8-8FD7-C013FDCDE7B1}" type="presParOf" srcId="{28FBC502-5A7A-44E2-A85B-00FE8FE6D5E2}" destId="{EB31241E-F5CA-4122-9A45-5037F5CE45F8}" srcOrd="1" destOrd="0" presId="urn:microsoft.com/office/officeart/2005/8/layout/bList2"/>
    <dgm:cxn modelId="{E035B1F7-F4BF-43B9-A760-DEE470B8F1CC}" type="presParOf" srcId="{28FBC502-5A7A-44E2-A85B-00FE8FE6D5E2}" destId="{831269E7-59FD-4444-8F7E-C5FA08F9DC7F}" srcOrd="2" destOrd="0" presId="urn:microsoft.com/office/officeart/2005/8/layout/bList2"/>
    <dgm:cxn modelId="{40E7032B-3632-4839-8D11-6B0AD6C21F81}" type="presParOf" srcId="{28FBC502-5A7A-44E2-A85B-00FE8FE6D5E2}" destId="{1BAA4F2A-2CA1-411F-B149-75EA8516BD53}" srcOrd="3" destOrd="0" presId="urn:microsoft.com/office/officeart/2005/8/layout/bList2"/>
    <dgm:cxn modelId="{00D0AED8-6763-48AE-81F0-757D3B83D28F}" type="presParOf" srcId="{6E74DADF-D0AF-4629-A08E-DD07D49EE39A}" destId="{23680FDD-A4CC-4E0F-A622-0C3CBE99DC9D}" srcOrd="1" destOrd="0" presId="urn:microsoft.com/office/officeart/2005/8/layout/bList2"/>
    <dgm:cxn modelId="{7319D82B-588E-4616-872F-A118EF69E194}" type="presParOf" srcId="{6E74DADF-D0AF-4629-A08E-DD07D49EE39A}" destId="{4EB18065-ECB4-499F-B8C2-DDFC34FE4C96}" srcOrd="2" destOrd="0" presId="urn:microsoft.com/office/officeart/2005/8/layout/bList2"/>
    <dgm:cxn modelId="{6596006D-C91A-423E-9971-8CBD2399A75E}" type="presParOf" srcId="{4EB18065-ECB4-499F-B8C2-DDFC34FE4C96}" destId="{C09084AF-A1F3-4EC8-AAD0-FBD8832E4E7E}" srcOrd="0" destOrd="0" presId="urn:microsoft.com/office/officeart/2005/8/layout/bList2"/>
    <dgm:cxn modelId="{4151B0B5-0B68-4400-AAA3-B1B115C906FF}" type="presParOf" srcId="{4EB18065-ECB4-499F-B8C2-DDFC34FE4C96}" destId="{1AC55E6E-1ED1-479C-98E2-3DDBFCFAAA50}" srcOrd="1" destOrd="0" presId="urn:microsoft.com/office/officeart/2005/8/layout/bList2"/>
    <dgm:cxn modelId="{1A689061-4103-4848-A769-E5D14EAA00FE}" type="presParOf" srcId="{4EB18065-ECB4-499F-B8C2-DDFC34FE4C96}" destId="{C6ED1A07-5B18-4334-89ED-533795626120}" srcOrd="2" destOrd="0" presId="urn:microsoft.com/office/officeart/2005/8/layout/bList2"/>
    <dgm:cxn modelId="{60CB9B70-77A7-44E3-9BB6-2D7480B32C4B}" type="presParOf" srcId="{4EB18065-ECB4-499F-B8C2-DDFC34FE4C96}" destId="{CB634204-5C93-4D8A-AC88-DBD378D64B8D}" srcOrd="3" destOrd="0" presId="urn:microsoft.com/office/officeart/2005/8/layout/bList2"/>
    <dgm:cxn modelId="{EB13E9D9-A2DF-4785-9F6B-E2259C52172C}" type="presParOf" srcId="{6E74DADF-D0AF-4629-A08E-DD07D49EE39A}" destId="{1776F0EC-E0F8-42AB-BE60-9094BEB04D1A}" srcOrd="3" destOrd="0" presId="urn:microsoft.com/office/officeart/2005/8/layout/bList2"/>
    <dgm:cxn modelId="{1E210D7D-DEDA-4A5C-88FD-5286C1A3F9C5}" type="presParOf" srcId="{6E74DADF-D0AF-4629-A08E-DD07D49EE39A}" destId="{99E19DD0-4EA2-4265-AC32-D57B60D01DA5}" srcOrd="4" destOrd="0" presId="urn:microsoft.com/office/officeart/2005/8/layout/bList2"/>
    <dgm:cxn modelId="{D27FB8FF-CBC6-4DBF-BD39-23A09EE859CB}" type="presParOf" srcId="{99E19DD0-4EA2-4265-AC32-D57B60D01DA5}" destId="{8C246F9C-D9AA-454B-A888-9F8782019BF8}" srcOrd="0" destOrd="0" presId="urn:microsoft.com/office/officeart/2005/8/layout/bList2"/>
    <dgm:cxn modelId="{F0F0309C-D7AE-4AEA-BE7D-0200B80375BF}" type="presParOf" srcId="{99E19DD0-4EA2-4265-AC32-D57B60D01DA5}" destId="{F150EFC9-6FF1-4B09-B1F2-AF2DE64C29D1}" srcOrd="1" destOrd="0" presId="urn:microsoft.com/office/officeart/2005/8/layout/bList2"/>
    <dgm:cxn modelId="{27AAB4AC-BDFE-4B92-8E5E-BD6575B885BD}" type="presParOf" srcId="{99E19DD0-4EA2-4265-AC32-D57B60D01DA5}" destId="{A0D82DB0-F4AF-4BE0-94D9-EA9FE7A9B239}" srcOrd="2" destOrd="0" presId="urn:microsoft.com/office/officeart/2005/8/layout/bList2"/>
    <dgm:cxn modelId="{0CA5EC58-E974-4347-981A-2B4AAE06C356}" type="presParOf" srcId="{99E19DD0-4EA2-4265-AC32-D57B60D01DA5}" destId="{D2E61CA1-1E6B-4883-B9E2-B2915CC287E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4D937-32BC-44A6-96EE-4D4ABF1483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57F798-87B5-46D4-9D7E-8E8FF4BBC91E}">
      <dgm:prSet custT="1"/>
      <dgm:spPr/>
      <dgm:t>
        <a:bodyPr/>
        <a:lstStyle/>
        <a:p>
          <a:pPr algn="ctr" rtl="0">
            <a:lnSpc>
              <a:spcPct val="105000"/>
            </a:lnSpc>
            <a:spcAft>
              <a:spcPts val="0"/>
            </a:spcAft>
          </a:pPr>
          <a: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Не приходится тратить деньги на проезд, удобство платформ</a:t>
          </a:r>
          <a:b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sz="4600" b="0" i="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вебинаров</a:t>
          </a:r>
          <a: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и их использование как с телефона, так и с компьютера,</a:t>
          </a:r>
          <a:b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дома обстановка всё равно уютнее, и всё под рукой</a:t>
          </a:r>
          <a:endParaRPr lang="ru-RU" sz="4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56A8F-27F9-49EE-A124-A2C80FC2C203}" type="parTrans" cxnId="{DCF7213E-925F-4B24-A83B-FA1D49CFAA67}">
      <dgm:prSet/>
      <dgm:spPr/>
      <dgm:t>
        <a:bodyPr/>
        <a:lstStyle/>
        <a:p>
          <a:pPr algn="ctr"/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F5D06-4FF7-4D42-8C30-6BF1DFBCA56D}" type="sibTrans" cxnId="{DCF7213E-925F-4B24-A83B-FA1D49CFAA67}">
      <dgm:prSet/>
      <dgm:spPr/>
      <dgm:t>
        <a:bodyPr/>
        <a:lstStyle/>
        <a:p>
          <a:pPr algn="ctr"/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E24C8-368E-42DB-A7C6-343C70963C99}">
      <dgm:prSet custT="1"/>
      <dgm:spPr/>
      <dgm:t>
        <a:bodyPr/>
        <a:lstStyle/>
        <a:p>
          <a:pPr algn="ctr" rtl="0">
            <a:lnSpc>
              <a:spcPct val="105000"/>
            </a:lnSpc>
            <a:spcAft>
              <a:spcPts val="0"/>
            </a:spcAft>
          </a:pPr>
          <a: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Хорошее расписание и возможность</a:t>
          </a:r>
          <a:b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взаимодействия с преподавателем</a:t>
          </a:r>
          <a:endParaRPr lang="ru-RU" sz="4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83AED-D492-45E6-A557-8DCCD0BCFC3E}" type="parTrans" cxnId="{08725ABA-F10F-40B3-891A-23F8A27701AB}">
      <dgm:prSet/>
      <dgm:spPr/>
      <dgm:t>
        <a:bodyPr/>
        <a:lstStyle/>
        <a:p>
          <a:pPr algn="ctr"/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77DED-C7E7-4CC9-81F6-CE7328EC7E8B}" type="sibTrans" cxnId="{08725ABA-F10F-40B3-891A-23F8A27701AB}">
      <dgm:prSet/>
      <dgm:spPr/>
      <dgm:t>
        <a:bodyPr/>
        <a:lstStyle/>
        <a:p>
          <a:pPr algn="ctr"/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51BF9-E178-43DA-B182-632F073427B9}">
      <dgm:prSet custT="1"/>
      <dgm:spPr/>
      <dgm:t>
        <a:bodyPr/>
        <a:lstStyle/>
        <a:p>
          <a:pPr algn="ctr">
            <a:lnSpc>
              <a:spcPct val="105000"/>
            </a:lnSpc>
            <a:spcAft>
              <a:spcPts val="0"/>
            </a:spcAft>
          </a:pPr>
          <a:r>
            <a:rPr lang="ru-RU" sz="4600" b="0" dirty="0" smtClean="0">
              <a:latin typeface="Arial" panose="020B0604020202020204" pitchFamily="34" charset="0"/>
              <a:cs typeface="Arial" panose="020B0604020202020204" pitchFamily="34" charset="0"/>
            </a:rPr>
            <a:t>Удобная платформа, возможность просмотра</a:t>
          </a:r>
          <a:br>
            <a:rPr lang="ru-RU" sz="46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dirty="0" smtClean="0">
              <a:latin typeface="Arial" panose="020B0604020202020204" pitchFamily="34" charset="0"/>
              <a:cs typeface="Arial" panose="020B0604020202020204" pitchFamily="34" charset="0"/>
            </a:rPr>
            <a:t>записи онлайн-урока и постоянная связь с преподавателем</a:t>
          </a:r>
          <a:endParaRPr lang="ru-RU" sz="4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223E2-497A-4051-B830-929DFCB2A897}" type="parTrans" cxnId="{A9EF5524-FC19-4C80-B310-929D0769530D}">
      <dgm:prSet/>
      <dgm:spPr/>
      <dgm:t>
        <a:bodyPr/>
        <a:lstStyle/>
        <a:p>
          <a:pPr algn="ctr"/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790D1-454C-47A3-A8CF-CEC6AFEDD88F}" type="sibTrans" cxnId="{A9EF5524-FC19-4C80-B310-929D0769530D}">
      <dgm:prSet/>
      <dgm:spPr/>
      <dgm:t>
        <a:bodyPr/>
        <a:lstStyle/>
        <a:p>
          <a:pPr algn="ctr"/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55407-4B63-4CD3-8F3F-E070699851F4}" type="pres">
      <dgm:prSet presAssocID="{82E4D937-32BC-44A6-96EE-4D4ABF148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C989-035C-405B-8BDE-A227290A6664}" type="pres">
      <dgm:prSet presAssocID="{7D57F798-87B5-46D4-9D7E-8E8FF4BBC91E}" presName="parentText" presStyleLbl="node1" presStyleIdx="0" presStyleCnt="3" custScaleY="101437" custLinFactY="-150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43869-1EC7-4192-B716-A35B0C928192}" type="pres">
      <dgm:prSet presAssocID="{28FF5D06-4FF7-4D42-8C30-6BF1DFBCA56D}" presName="spacer" presStyleCnt="0"/>
      <dgm:spPr/>
      <dgm:t>
        <a:bodyPr/>
        <a:lstStyle/>
        <a:p>
          <a:endParaRPr lang="ru-RU"/>
        </a:p>
      </dgm:t>
    </dgm:pt>
    <dgm:pt modelId="{BC126B2A-3B73-46E8-8571-844741C386DC}" type="pres">
      <dgm:prSet presAssocID="{1E3E24C8-368E-42DB-A7C6-343C70963C99}" presName="parentText" presStyleLbl="node1" presStyleIdx="1" presStyleCnt="3" custScaleY="107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D163D-C84B-4575-8CBD-95AD8D0B674E}" type="pres">
      <dgm:prSet presAssocID="{4F277DED-C7E7-4CC9-81F6-CE7328EC7E8B}" presName="spacer" presStyleCnt="0"/>
      <dgm:spPr/>
      <dgm:t>
        <a:bodyPr/>
        <a:lstStyle/>
        <a:p>
          <a:endParaRPr lang="ru-RU"/>
        </a:p>
      </dgm:t>
    </dgm:pt>
    <dgm:pt modelId="{8B4ECF49-A712-4CE3-95D6-6050EE01BDB6}" type="pres">
      <dgm:prSet presAssocID="{F2D51BF9-E178-43DA-B182-632F073427B9}" presName="parentText" presStyleLbl="node1" presStyleIdx="2" presStyleCnt="3" custLinFactY="198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382F4-45F6-428D-A939-00A4CC92D499}" type="presOf" srcId="{1E3E24C8-368E-42DB-A7C6-343C70963C99}" destId="{BC126B2A-3B73-46E8-8571-844741C386DC}" srcOrd="0" destOrd="0" presId="urn:microsoft.com/office/officeart/2005/8/layout/vList2"/>
    <dgm:cxn modelId="{DCF7213E-925F-4B24-A83B-FA1D49CFAA67}" srcId="{82E4D937-32BC-44A6-96EE-4D4ABF14834E}" destId="{7D57F798-87B5-46D4-9D7E-8E8FF4BBC91E}" srcOrd="0" destOrd="0" parTransId="{33D56A8F-27F9-49EE-A124-A2C80FC2C203}" sibTransId="{28FF5D06-4FF7-4D42-8C30-6BF1DFBCA56D}"/>
    <dgm:cxn modelId="{0CCFB634-86A0-49A2-8A6E-A09FEAE279E5}" type="presOf" srcId="{82E4D937-32BC-44A6-96EE-4D4ABF14834E}" destId="{A9A55407-4B63-4CD3-8F3F-E070699851F4}" srcOrd="0" destOrd="0" presId="urn:microsoft.com/office/officeart/2005/8/layout/vList2"/>
    <dgm:cxn modelId="{A9EF5524-FC19-4C80-B310-929D0769530D}" srcId="{82E4D937-32BC-44A6-96EE-4D4ABF14834E}" destId="{F2D51BF9-E178-43DA-B182-632F073427B9}" srcOrd="2" destOrd="0" parTransId="{CD5223E2-497A-4051-B830-929DFCB2A897}" sibTransId="{C01790D1-454C-47A3-A8CF-CEC6AFEDD88F}"/>
    <dgm:cxn modelId="{F5BE3BB0-55F8-4C4D-B9DD-E4699EDD4A97}" type="presOf" srcId="{7D57F798-87B5-46D4-9D7E-8E8FF4BBC91E}" destId="{44C0C989-035C-405B-8BDE-A227290A6664}" srcOrd="0" destOrd="0" presId="urn:microsoft.com/office/officeart/2005/8/layout/vList2"/>
    <dgm:cxn modelId="{08725ABA-F10F-40B3-891A-23F8A27701AB}" srcId="{82E4D937-32BC-44A6-96EE-4D4ABF14834E}" destId="{1E3E24C8-368E-42DB-A7C6-343C70963C99}" srcOrd="1" destOrd="0" parTransId="{AD683AED-D492-45E6-A557-8DCCD0BCFC3E}" sibTransId="{4F277DED-C7E7-4CC9-81F6-CE7328EC7E8B}"/>
    <dgm:cxn modelId="{6F44AA18-3B1F-4E0B-9E70-C46869358AD8}" type="presOf" srcId="{F2D51BF9-E178-43DA-B182-632F073427B9}" destId="{8B4ECF49-A712-4CE3-95D6-6050EE01BDB6}" srcOrd="0" destOrd="0" presId="urn:microsoft.com/office/officeart/2005/8/layout/vList2"/>
    <dgm:cxn modelId="{E057DA55-E1A5-405D-B888-EE9D7A54BC64}" type="presParOf" srcId="{A9A55407-4B63-4CD3-8F3F-E070699851F4}" destId="{44C0C989-035C-405B-8BDE-A227290A6664}" srcOrd="0" destOrd="0" presId="urn:microsoft.com/office/officeart/2005/8/layout/vList2"/>
    <dgm:cxn modelId="{D1FAFDF0-4EF8-45C2-8752-23D7BAB755FE}" type="presParOf" srcId="{A9A55407-4B63-4CD3-8F3F-E070699851F4}" destId="{49D43869-1EC7-4192-B716-A35B0C928192}" srcOrd="1" destOrd="0" presId="urn:microsoft.com/office/officeart/2005/8/layout/vList2"/>
    <dgm:cxn modelId="{A76ABE2B-DC09-42DD-AD5D-40D7D1A250F5}" type="presParOf" srcId="{A9A55407-4B63-4CD3-8F3F-E070699851F4}" destId="{BC126B2A-3B73-46E8-8571-844741C386DC}" srcOrd="2" destOrd="0" presId="urn:microsoft.com/office/officeart/2005/8/layout/vList2"/>
    <dgm:cxn modelId="{CED903EB-8012-4EF7-912A-BC99DCC7F789}" type="presParOf" srcId="{A9A55407-4B63-4CD3-8F3F-E070699851F4}" destId="{B55D163D-C84B-4575-8CBD-95AD8D0B674E}" srcOrd="3" destOrd="0" presId="urn:microsoft.com/office/officeart/2005/8/layout/vList2"/>
    <dgm:cxn modelId="{BE04C25D-CD99-40C9-AC2A-3CB0B85B38F9}" type="presParOf" srcId="{A9A55407-4B63-4CD3-8F3F-E070699851F4}" destId="{8B4ECF49-A712-4CE3-95D6-6050EE01BD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6A2C-2E5B-46C2-A0B7-AC75775406F2}">
      <dsp:nvSpPr>
        <dsp:cNvPr id="0" name=""/>
        <dsp:cNvSpPr/>
      </dsp:nvSpPr>
      <dsp:spPr>
        <a:xfrm rot="10800000">
          <a:off x="3071052" y="2799"/>
          <a:ext cx="10950691" cy="125118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73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Персонализация в преподавании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83847" y="2799"/>
        <a:ext cx="10637896" cy="1251181"/>
      </dsp:txXfrm>
    </dsp:sp>
    <dsp:sp modelId="{0602FD9C-8E87-42B2-8F78-33F272202391}">
      <dsp:nvSpPr>
        <dsp:cNvPr id="0" name=""/>
        <dsp:cNvSpPr/>
      </dsp:nvSpPr>
      <dsp:spPr>
        <a:xfrm>
          <a:off x="2445461" y="2799"/>
          <a:ext cx="1251181" cy="12511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82190-D164-4B67-8648-7C9850C96B45}">
      <dsp:nvSpPr>
        <dsp:cNvPr id="0" name=""/>
        <dsp:cNvSpPr/>
      </dsp:nvSpPr>
      <dsp:spPr>
        <a:xfrm rot="10800000">
          <a:off x="3071052" y="1627468"/>
          <a:ext cx="10950691" cy="1251181"/>
        </a:xfrm>
        <a:prstGeom prst="homePlate">
          <a:avLst/>
        </a:prstGeom>
        <a:solidFill>
          <a:schemeClr val="accent2">
            <a:hueOff val="-1068310"/>
            <a:satOff val="-5490"/>
            <a:lumOff val="4667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73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Системный мониторинг</a:t>
          </a:r>
          <a:b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 результатов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83847" y="1627468"/>
        <a:ext cx="10637896" cy="1251181"/>
      </dsp:txXfrm>
    </dsp:sp>
    <dsp:sp modelId="{3805F2FB-0FB3-45BA-9D56-E0F60BBCF114}">
      <dsp:nvSpPr>
        <dsp:cNvPr id="0" name=""/>
        <dsp:cNvSpPr/>
      </dsp:nvSpPr>
      <dsp:spPr>
        <a:xfrm>
          <a:off x="2445461" y="1627468"/>
          <a:ext cx="1251181" cy="12511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5BD7F-771B-474B-8A3F-EE01808FE70B}">
      <dsp:nvSpPr>
        <dsp:cNvPr id="0" name=""/>
        <dsp:cNvSpPr/>
      </dsp:nvSpPr>
      <dsp:spPr>
        <a:xfrm rot="10800000">
          <a:off x="3051779" y="3212762"/>
          <a:ext cx="10950691" cy="1251181"/>
        </a:xfrm>
        <a:prstGeom prst="homePlate">
          <a:avLst/>
        </a:prstGeom>
        <a:solidFill>
          <a:schemeClr val="accent2">
            <a:hueOff val="-2136620"/>
            <a:satOff val="-10981"/>
            <a:lumOff val="9334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73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реагирование на трудности</a:t>
          </a:r>
          <a:b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и проблемы обучающихся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64574" y="3212762"/>
        <a:ext cx="10637896" cy="1251181"/>
      </dsp:txXfrm>
    </dsp:sp>
    <dsp:sp modelId="{508F38FB-6715-48F8-AA78-1252759392C6}">
      <dsp:nvSpPr>
        <dsp:cNvPr id="0" name=""/>
        <dsp:cNvSpPr/>
      </dsp:nvSpPr>
      <dsp:spPr>
        <a:xfrm>
          <a:off x="2445461" y="3252137"/>
          <a:ext cx="1251181" cy="12511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5F1B-A568-477E-9947-36841149A66B}">
      <dsp:nvSpPr>
        <dsp:cNvPr id="0" name=""/>
        <dsp:cNvSpPr/>
      </dsp:nvSpPr>
      <dsp:spPr>
        <a:xfrm rot="10800000">
          <a:off x="3071052" y="4876806"/>
          <a:ext cx="10950691" cy="1251181"/>
        </a:xfrm>
        <a:prstGeom prst="homePlate">
          <a:avLst/>
        </a:prstGeom>
        <a:solidFill>
          <a:schemeClr val="accent2">
            <a:hueOff val="-3204930"/>
            <a:satOff val="-16471"/>
            <a:lumOff val="14000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73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Атмосфера сотрудничества и партнерства  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83847" y="4876806"/>
        <a:ext cx="10637896" cy="1251181"/>
      </dsp:txXfrm>
    </dsp:sp>
    <dsp:sp modelId="{CAEDCAB0-A413-4D56-A860-91E263683C86}">
      <dsp:nvSpPr>
        <dsp:cNvPr id="0" name=""/>
        <dsp:cNvSpPr/>
      </dsp:nvSpPr>
      <dsp:spPr>
        <a:xfrm>
          <a:off x="2445461" y="4876806"/>
          <a:ext cx="1251181" cy="125118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9926A-1DC1-4938-B77E-313D5B322885}">
      <dsp:nvSpPr>
        <dsp:cNvPr id="0" name=""/>
        <dsp:cNvSpPr/>
      </dsp:nvSpPr>
      <dsp:spPr>
        <a:xfrm rot="10800000">
          <a:off x="3080958" y="6501475"/>
          <a:ext cx="10950691" cy="1251181"/>
        </a:xfrm>
        <a:prstGeom prst="homePlate">
          <a:avLst/>
        </a:prstGeom>
        <a:solidFill>
          <a:schemeClr val="accent2">
            <a:hueOff val="-4273240"/>
            <a:satOff val="-21962"/>
            <a:lumOff val="18667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73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Комфортная образовательная среда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93753" y="6501475"/>
        <a:ext cx="10637896" cy="1251181"/>
      </dsp:txXfrm>
    </dsp:sp>
    <dsp:sp modelId="{BCA4FAA7-0CE7-4119-9BD2-000F28CA171C}">
      <dsp:nvSpPr>
        <dsp:cNvPr id="0" name=""/>
        <dsp:cNvSpPr/>
      </dsp:nvSpPr>
      <dsp:spPr>
        <a:xfrm>
          <a:off x="2435555" y="6571817"/>
          <a:ext cx="1290806" cy="11104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4BCE5-4211-4BF4-BDDA-805D1A2CDFD2}">
      <dsp:nvSpPr>
        <dsp:cNvPr id="0" name=""/>
        <dsp:cNvSpPr/>
      </dsp:nvSpPr>
      <dsp:spPr>
        <a:xfrm rot="10800000">
          <a:off x="3071052" y="8126144"/>
          <a:ext cx="10950691" cy="1251181"/>
        </a:xfrm>
        <a:prstGeom prst="homePlate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736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затрат на учебные материалы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83847" y="8126144"/>
        <a:ext cx="10637896" cy="1251181"/>
      </dsp:txXfrm>
    </dsp:sp>
    <dsp:sp modelId="{E8B9A456-4BD7-4443-A393-DB2FF0B7C195}">
      <dsp:nvSpPr>
        <dsp:cNvPr id="0" name=""/>
        <dsp:cNvSpPr/>
      </dsp:nvSpPr>
      <dsp:spPr>
        <a:xfrm>
          <a:off x="2445461" y="8126144"/>
          <a:ext cx="1251181" cy="125118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1D7A-0260-4DFF-86DE-ED0C80649286}">
      <dsp:nvSpPr>
        <dsp:cNvPr id="0" name=""/>
        <dsp:cNvSpPr/>
      </dsp:nvSpPr>
      <dsp:spPr>
        <a:xfrm>
          <a:off x="27524" y="438713"/>
          <a:ext cx="6698194" cy="59413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Решение всех заданий ЕГЭ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Разбор всех тем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Взаимодействие</a:t>
          </a:r>
          <a:b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преподавателем</a:t>
          </a:r>
          <a:b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протяжении всего года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737" y="577926"/>
        <a:ext cx="6419768" cy="5802160"/>
      </dsp:txXfrm>
    </dsp:sp>
    <dsp:sp modelId="{831269E7-59FD-4444-8F7E-C5FA08F9DC7F}">
      <dsp:nvSpPr>
        <dsp:cNvPr id="0" name=""/>
        <dsp:cNvSpPr/>
      </dsp:nvSpPr>
      <dsp:spPr>
        <a:xfrm>
          <a:off x="20379" y="5650514"/>
          <a:ext cx="6712484" cy="1927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accent2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105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Онлайн-курс</a:t>
          </a:r>
          <a:b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 месяцев </a:t>
          </a:r>
          <a:b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(октябрь – май)</a:t>
          </a:r>
          <a:endParaRPr lang="ru-RU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79" y="5650514"/>
        <a:ext cx="4727101" cy="1927358"/>
      </dsp:txXfrm>
    </dsp:sp>
    <dsp:sp modelId="{1BAA4F2A-2CA1-411F-B149-75EA8516BD53}">
      <dsp:nvSpPr>
        <dsp:cNvPr id="0" name=""/>
        <dsp:cNvSpPr/>
      </dsp:nvSpPr>
      <dsp:spPr>
        <a:xfrm>
          <a:off x="4902059" y="5956657"/>
          <a:ext cx="2101573" cy="21015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084AF-A1F3-4EC8-AAD0-FBD8832E4E7E}">
      <dsp:nvSpPr>
        <dsp:cNvPr id="0" name=""/>
        <dsp:cNvSpPr/>
      </dsp:nvSpPr>
      <dsp:spPr>
        <a:xfrm>
          <a:off x="7332347" y="443946"/>
          <a:ext cx="6665589" cy="5920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hueOff val="-2670775"/>
              <a:satOff val="-13726"/>
              <a:lumOff val="11667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Интенсивный курс подготовки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Разбор актуальных тем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Отработка наиболее сложных заданий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1070" y="582669"/>
        <a:ext cx="6388143" cy="5781718"/>
      </dsp:txXfrm>
    </dsp:sp>
    <dsp:sp modelId="{C6ED1A07-5B18-4334-89ED-533795626120}">
      <dsp:nvSpPr>
        <dsp:cNvPr id="0" name=""/>
        <dsp:cNvSpPr/>
      </dsp:nvSpPr>
      <dsp:spPr>
        <a:xfrm>
          <a:off x="7303945" y="5645281"/>
          <a:ext cx="6665589" cy="1927358"/>
        </a:xfrm>
        <a:prstGeom prst="rect">
          <a:avLst/>
        </a:prstGeom>
        <a:solidFill>
          <a:schemeClr val="accent2">
            <a:hueOff val="-2670775"/>
            <a:satOff val="-13726"/>
            <a:lumOff val="11667"/>
            <a:alphaOff val="0"/>
          </a:schemeClr>
        </a:solidFill>
        <a:ln>
          <a:solidFill>
            <a:schemeClr val="accent2">
              <a:hueOff val="-2670775"/>
              <a:satOff val="-13726"/>
              <a:lumOff val="11667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105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Онлайн-курс </a:t>
          </a:r>
          <a:b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 месяца </a:t>
          </a: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(октябрь – декабрь)</a:t>
          </a:r>
          <a:endParaRPr lang="ru-RU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3945" y="5645281"/>
        <a:ext cx="4694077" cy="1927358"/>
      </dsp:txXfrm>
    </dsp:sp>
    <dsp:sp modelId="{CB634204-5C93-4D8A-AC88-DBD378D64B8D}">
      <dsp:nvSpPr>
        <dsp:cNvPr id="0" name=""/>
        <dsp:cNvSpPr/>
      </dsp:nvSpPr>
      <dsp:spPr>
        <a:xfrm>
          <a:off x="12294607" y="5951424"/>
          <a:ext cx="2101573" cy="21015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2">
              <a:tint val="40000"/>
              <a:alpha val="90000"/>
              <a:hueOff val="-2476879"/>
              <a:satOff val="21311"/>
              <a:lumOff val="2468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6F9C-D9AA-454B-A888-9F8782019BF8}">
      <dsp:nvSpPr>
        <dsp:cNvPr id="0" name=""/>
        <dsp:cNvSpPr/>
      </dsp:nvSpPr>
      <dsp:spPr>
        <a:xfrm>
          <a:off x="14540166" y="452865"/>
          <a:ext cx="6676397" cy="58847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hueOff val="-5341550"/>
              <a:satOff val="-27452"/>
              <a:lumOff val="23334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Интенсивный курс подготовки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Ловушки, </a:t>
          </a:r>
          <a:r>
            <a:rPr lang="ru-RU" sz="4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лайфхаки</a:t>
          </a: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ЕГЭ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955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Пробный ЕГЭ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78053" y="590752"/>
        <a:ext cx="6400623" cy="5746875"/>
      </dsp:txXfrm>
    </dsp:sp>
    <dsp:sp modelId="{A0D82DB0-F4AF-4BE0-94D9-EA9FE7A9B239}">
      <dsp:nvSpPr>
        <dsp:cNvPr id="0" name=""/>
        <dsp:cNvSpPr/>
      </dsp:nvSpPr>
      <dsp:spPr>
        <a:xfrm>
          <a:off x="14545570" y="5636361"/>
          <a:ext cx="6665589" cy="1927358"/>
        </a:xfrm>
        <a:prstGeom prst="rect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>
          <a:solidFill>
            <a:schemeClr val="accent2">
              <a:hueOff val="-5341550"/>
              <a:satOff val="-27452"/>
              <a:lumOff val="23334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Онлайн-курс </a:t>
          </a:r>
          <a:b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 месяца </a:t>
          </a:r>
          <a:b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(февраль – апрель)</a:t>
          </a:r>
          <a:endParaRPr lang="ru-RU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45570" y="5636361"/>
        <a:ext cx="4694077" cy="1927358"/>
      </dsp:txXfrm>
    </dsp:sp>
    <dsp:sp modelId="{D2E61CA1-1E6B-4883-B9E2-B2915CC287EE}">
      <dsp:nvSpPr>
        <dsp:cNvPr id="0" name=""/>
        <dsp:cNvSpPr/>
      </dsp:nvSpPr>
      <dsp:spPr>
        <a:xfrm>
          <a:off x="19500826" y="5942504"/>
          <a:ext cx="2101573" cy="21015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chemeClr val="accent2">
              <a:tint val="40000"/>
              <a:alpha val="90000"/>
              <a:hueOff val="-4953758"/>
              <a:satOff val="42621"/>
              <a:lumOff val="4936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0C989-035C-405B-8BDE-A227290A6664}">
      <dsp:nvSpPr>
        <dsp:cNvPr id="0" name=""/>
        <dsp:cNvSpPr/>
      </dsp:nvSpPr>
      <dsp:spPr>
        <a:xfrm>
          <a:off x="0" y="0"/>
          <a:ext cx="21070926" cy="27771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105000"/>
            </a:lnSpc>
            <a:spcBef>
              <a:spcPct val="0"/>
            </a:spcBef>
            <a:spcAft>
              <a:spcPts val="0"/>
            </a:spcAft>
          </a:pPr>
          <a: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Не приходится тратить деньги на проезд, удобство платформ</a:t>
          </a:r>
          <a:b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sz="4600" b="0" i="0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вебинаров</a:t>
          </a:r>
          <a: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и их использование как с телефона, так и с компьютера,</a:t>
          </a:r>
          <a:b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дома обстановка всё равно уютнее, и всё под рукой</a:t>
          </a:r>
          <a:endParaRPr lang="ru-RU" sz="4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569" y="135569"/>
        <a:ext cx="20799788" cy="2506004"/>
      </dsp:txXfrm>
    </dsp:sp>
    <dsp:sp modelId="{BC126B2A-3B73-46E8-8571-844741C386DC}">
      <dsp:nvSpPr>
        <dsp:cNvPr id="0" name=""/>
        <dsp:cNvSpPr/>
      </dsp:nvSpPr>
      <dsp:spPr>
        <a:xfrm>
          <a:off x="0" y="3193085"/>
          <a:ext cx="21070926" cy="2942204"/>
        </a:xfrm>
        <a:prstGeom prst="roundRect">
          <a:avLst/>
        </a:prstGeom>
        <a:solidFill>
          <a:schemeClr val="accent2">
            <a:hueOff val="-2670775"/>
            <a:satOff val="-13726"/>
            <a:lumOff val="11667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105000"/>
            </a:lnSpc>
            <a:spcBef>
              <a:spcPct val="0"/>
            </a:spcBef>
            <a:spcAft>
              <a:spcPts val="0"/>
            </a:spcAft>
          </a:pPr>
          <a: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Хорошее расписание и возможность</a:t>
          </a:r>
          <a:b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взаимодействия с преподавателем</a:t>
          </a:r>
          <a:endParaRPr lang="ru-RU" sz="4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627" y="3336712"/>
        <a:ext cx="20783672" cy="2654950"/>
      </dsp:txXfrm>
    </dsp:sp>
    <dsp:sp modelId="{8B4ECF49-A712-4CE3-95D6-6050EE01BDB6}">
      <dsp:nvSpPr>
        <dsp:cNvPr id="0" name=""/>
        <dsp:cNvSpPr/>
      </dsp:nvSpPr>
      <dsp:spPr>
        <a:xfrm>
          <a:off x="0" y="6551231"/>
          <a:ext cx="21070926" cy="2737800"/>
        </a:xfrm>
        <a:prstGeom prst="roundRect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>
          <a:solidFill>
            <a:schemeClr val="l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105000"/>
            </a:lnSpc>
            <a:spcBef>
              <a:spcPct val="0"/>
            </a:spcBef>
            <a:spcAft>
              <a:spcPts val="0"/>
            </a:spcAft>
          </a:pPr>
          <a:r>
            <a:rPr lang="ru-RU" sz="4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Удобная платформа, возможность просмотра</a:t>
          </a:r>
          <a:br>
            <a:rPr lang="ru-RU" sz="46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4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записи онлайн-урока и постоянная связь с преподавателем</a:t>
          </a:r>
          <a:endParaRPr lang="ru-RU" sz="4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648" y="6684879"/>
        <a:ext cx="20803630" cy="247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06357" y="4715908"/>
            <a:ext cx="4984962" cy="4467701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8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7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6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06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5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93"/>
            <a:ext cx="13751720" cy="832247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9" y="9447610"/>
            <a:ext cx="14716126" cy="2000252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9" y="1151932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3409" y="13001626"/>
            <a:ext cx="519374" cy="5136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40" tIns="45720" rIns="91440" bIns="45720"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17799" y="13010579"/>
            <a:ext cx="530594" cy="51360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3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7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503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53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4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9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83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83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1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9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603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77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603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0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603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77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603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9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02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6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66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12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99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4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3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5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9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83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83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8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77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4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65" y="892969"/>
            <a:ext cx="7500938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65" y="6697266"/>
            <a:ext cx="7500938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99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7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99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7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99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73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99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3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88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38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97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67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62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8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9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5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8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61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54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2"/>
            <a:ext cx="7500938" cy="88403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65" y="366117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5" y="1785945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10"/>
            <a:ext cx="7500938" cy="53042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4" y="1250156"/>
            <a:ext cx="7500940" cy="53042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65" y="1250156"/>
            <a:ext cx="7500938" cy="1121568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9" y="8947571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9" y="6000379"/>
            <a:ext cx="14716126" cy="9652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5" y="625103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5" y="366117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3409" y="13010554"/>
            <a:ext cx="519374" cy="513604"/>
          </a:xfrm>
          <a:prstGeom prst="rect">
            <a:avLst/>
          </a:prstGeom>
          <a:ln w="12700">
            <a:miter lim="400000"/>
          </a:ln>
        </p:spPr>
        <p:txBody>
          <a:bodyPr wrap="none" lIns="71438" tIns="71438" rIns="71438" bIns="71438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2" marR="0" indent="-617362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6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C2673DCD-2704-49D8-8FC1-3810D347C3F5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22.04.2020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27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27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5CA4F013-E0A2-4A1A-883F-2A77275DA5F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6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23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C2673DCD-2704-49D8-8FC1-3810D347C3F5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22.04.2020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23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23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5CA4F013-E0A2-4A1A-883F-2A77275DA5F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71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C2673DCD-2704-49D8-8FC1-3810D347C3F5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22.04.2020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5CA4F013-E0A2-4A1A-883F-2A77275DA5F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4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m.hse.ru/fdp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m.hse.ru/fdp/podgotovitelnyekurs2020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m.hse.ru/fdp/podgotovitelnyekurs2020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KPBurdina@hse.ru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apetrova@hse.ru" TargetMode="External"/><Relationship Id="rId5" Type="http://schemas.openxmlformats.org/officeDocument/2006/relationships/hyperlink" Target="mailto:tvershova@hse.ru" TargetMode="External"/><Relationship Id="rId4" Type="http://schemas.openxmlformats.org/officeDocument/2006/relationships/hyperlink" Target="mailto:fdpperm@hse.ru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4151" y="5561856"/>
            <a:ext cx="9985110" cy="597666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для школьников</a:t>
            </a:r>
            <a:b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2020–2021 годах</a:t>
            </a: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Факультет довузовской подготовки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НИУ ВШЭ – Пермь</a:t>
            </a:r>
            <a:endParaRPr lang="ru-RU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FC6650-A6A7-427A-9AE9-BF47CBC7B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948" y="881336"/>
            <a:ext cx="3735468" cy="39429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805887-6791-400D-A3A6-828CE5821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1"/>
          <a:stretch/>
        </p:blipFill>
        <p:spPr>
          <a:xfrm>
            <a:off x="0" y="-3381"/>
            <a:ext cx="12192000" cy="137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45082" y="5561856"/>
            <a:ext cx="8542662" cy="3914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23900" indent="-72390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7. Вы получаете скидку 10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бронировании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курсов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на 2020/2021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 июля.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0B0DE-0EC3-40A8-AA8E-E1F255552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128" y="3546632"/>
            <a:ext cx="9000000" cy="9000000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</p:spTree>
    <p:extLst>
      <p:ext uri="{BB962C8B-B14F-4D97-AF65-F5344CB8AC3E}">
        <p14:creationId xmlns:p14="http://schemas.microsoft.com/office/powerpoint/2010/main" val="4079287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9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56" y="62998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чень крутой заголовок…"/>
          <p:cNvSpPr txBox="1"/>
          <p:nvPr/>
        </p:nvSpPr>
        <p:spPr>
          <a:xfrm>
            <a:off x="7978223" y="672253"/>
            <a:ext cx="7952111" cy="111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предметы</a:t>
            </a:r>
          </a:p>
        </p:txBody>
      </p:sp>
      <p:pic>
        <p:nvPicPr>
          <p:cNvPr id="2052" name="Picture 4" descr="C:\Users\ANKudlaeva\Downloads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714" y="4289866"/>
            <a:ext cx="31341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36" y="9378560"/>
            <a:ext cx="331983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ANKudlaeva\Downloads\kart_kniga_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40" y="9378560"/>
            <a:ext cx="371813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6824" y="3134942"/>
            <a:ext cx="504056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28650" marR="0" indent="-6286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4400" b="0" i="0" u="none" strike="noStrike" cap="all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математика</a:t>
            </a:r>
            <a:endParaRPr kumimoji="0" lang="ru-RU" sz="44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4" y="4267813"/>
            <a:ext cx="3286286" cy="28350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6784" y="8137697"/>
            <a:ext cx="576064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28650" marR="0" indent="-6286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4400" b="0" i="0" u="none" strike="noStrike" cap="all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информатика</a:t>
            </a:r>
            <a:endParaRPr kumimoji="0" lang="ru-RU" sz="44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86" y="9443929"/>
            <a:ext cx="3469437" cy="23892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43628" y="3163329"/>
            <a:ext cx="5832648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28650" marR="0" indent="-6286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4400" b="0" i="0" u="none" strike="noStrike" cap="all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Русский язык</a:t>
            </a:r>
            <a:endParaRPr kumimoji="0" lang="ru-RU" sz="44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1560" y="8166084"/>
            <a:ext cx="7056784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28650" marR="0" indent="-6286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4400" b="0" i="0" u="none" strike="noStrike" cap="all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обществознание</a:t>
            </a:r>
            <a:endParaRPr kumimoji="0" lang="ru-RU" sz="44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40" y="4241733"/>
            <a:ext cx="2654424" cy="26162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24448" y="3144361"/>
            <a:ext cx="648072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28650" marR="0" indent="-6286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4400" b="0" i="0" u="none" strike="noStrike" cap="all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английский язык</a:t>
            </a:r>
            <a:endParaRPr kumimoji="0" lang="ru-RU" sz="44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56596" y="8147116"/>
            <a:ext cx="3816424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28650" marR="0" indent="-6286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4400" b="0" i="0" u="none" strike="noStrike" cap="all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история</a:t>
            </a:r>
            <a:endParaRPr kumimoji="0" lang="ru-RU" sz="44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8008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96" name="Линия"/>
          <p:cNvSpPr/>
          <p:nvPr/>
        </p:nvSpPr>
        <p:spPr>
          <a:xfrm>
            <a:off x="1201091" y="2537518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9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30" y="62998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чень крутой заголовок…"/>
          <p:cNvSpPr txBox="1"/>
          <p:nvPr/>
        </p:nvSpPr>
        <p:spPr>
          <a:xfrm>
            <a:off x="2758961" y="755882"/>
            <a:ext cx="16993879" cy="111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Программы на </a:t>
            </a:r>
            <a:r>
              <a:rPr lang="ru-RU" sz="6000" b="1" cap="all" dirty="0" smtClean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2020/2021 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учебный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4816" y="3617640"/>
            <a:ext cx="20594286" cy="7920880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 к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ЕГЭ /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ОГЭ очного формата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ЕГЭ 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курс для 11-классников по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написанию</a:t>
            </a:r>
            <a:b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итогового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сочинения в соответствии с критериями НИУ ВШЭ «Учимся писать!» 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Мастер-класс по подготовке к итоговому сочинению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«Университетские классы»</a:t>
            </a:r>
          </a:p>
        </p:txBody>
      </p:sp>
    </p:spTree>
    <p:extLst>
      <p:ext uri="{BB962C8B-B14F-4D97-AF65-F5344CB8AC3E}">
        <p14:creationId xmlns:p14="http://schemas.microsoft.com/office/powerpoint/2010/main" val="1905470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96" name="Линия"/>
          <p:cNvSpPr/>
          <p:nvPr/>
        </p:nvSpPr>
        <p:spPr>
          <a:xfrm flipV="1">
            <a:off x="1201090" y="2177480"/>
            <a:ext cx="21720101" cy="37107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9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62998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чень крутой заголовок…"/>
          <p:cNvSpPr txBox="1"/>
          <p:nvPr/>
        </p:nvSpPr>
        <p:spPr>
          <a:xfrm>
            <a:off x="2758952" y="755882"/>
            <a:ext cx="20234248" cy="111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cap="all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Курсы подготовки к </a:t>
            </a:r>
            <a:r>
              <a:rPr lang="ru-RU" sz="6000" cap="all" dirty="0" smtClean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ЕГЭ / ОГЭ: очный формат</a:t>
            </a:r>
            <a:endParaRPr lang="ru-RU" sz="6000" cap="all" dirty="0">
              <a:latin typeface="Arial" panose="020B0604020202020204" pitchFamily="34" charset="0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817969" y="7181231"/>
            <a:ext cx="8751295" cy="1539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Пояснение сложных моментов</a:t>
            </a:r>
            <a:b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заданий-«ловушек»</a:t>
            </a:r>
            <a:endParaRPr lang="ru-RU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2974976" y="5167783"/>
            <a:ext cx="10441160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 anchor="ctr">
            <a:no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hangingPunct="1">
              <a:spcBef>
                <a:spcPts val="0"/>
              </a:spcBef>
              <a:buSzTx/>
              <a:buNone/>
              <a:defRPr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Знать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больше на профильном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endParaRPr lang="ru-RU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0" y="4769768"/>
            <a:ext cx="1675498" cy="1660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17" y="9490461"/>
            <a:ext cx="1512168" cy="1544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893" y="7171362"/>
            <a:ext cx="1499979" cy="1558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416" y="4826158"/>
            <a:ext cx="1499979" cy="1547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893" y="9508924"/>
            <a:ext cx="1543189" cy="15070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7" y="7171362"/>
            <a:ext cx="1525903" cy="1558846"/>
          </a:xfrm>
          <a:prstGeom prst="rect">
            <a:avLst/>
          </a:prstGeom>
        </p:spPr>
      </p:pic>
      <p:sp>
        <p:nvSpPr>
          <p:cNvPr id="14" name="Текст 7"/>
          <p:cNvSpPr txBox="1">
            <a:spLocks/>
          </p:cNvSpPr>
          <p:nvPr/>
        </p:nvSpPr>
        <p:spPr>
          <a:xfrm>
            <a:off x="1359178" y="2537521"/>
            <a:ext cx="10485678" cy="15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 anchor="ctr">
            <a:no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hangingPunct="1">
              <a:spcBef>
                <a:spcPts val="0"/>
              </a:spcBef>
              <a:buSzTx/>
              <a:buNone/>
              <a:defRPr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 к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ОГЭ: </a:t>
            </a:r>
          </a:p>
          <a:p>
            <a:pPr marL="0" indent="0" hangingPunct="1">
              <a:spcBef>
                <a:spcPts val="0"/>
              </a:spcBef>
              <a:buSzTx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месяцев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7"/>
          <p:cNvSpPr txBox="1">
            <a:spLocks/>
          </p:cNvSpPr>
          <p:nvPr/>
        </p:nvSpPr>
        <p:spPr>
          <a:xfrm>
            <a:off x="13005727" y="2517322"/>
            <a:ext cx="10059481" cy="160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 anchor="ctr">
            <a:no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Экспресс-курсы подготовки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ЕГЭ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ОГЭ: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месяца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7969" y="9539187"/>
            <a:ext cx="6456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Скачок в уровне знаний </a:t>
            </a:r>
            <a:b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в короткие сроки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17969" y="4876556"/>
            <a:ext cx="8184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Отработка заданий в формате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ОГЭ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74976" y="9877742"/>
            <a:ext cx="5376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Высокий результат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74976" y="7566065"/>
            <a:ext cx="9990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Детальная проработка всех заданий </a:t>
            </a:r>
          </a:p>
        </p:txBody>
      </p:sp>
    </p:spTree>
    <p:extLst>
      <p:ext uri="{BB962C8B-B14F-4D97-AF65-F5344CB8AC3E}">
        <p14:creationId xmlns:p14="http://schemas.microsoft.com/office/powerpoint/2010/main" val="714280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чень крутой заголовок…"/>
          <p:cNvSpPr txBox="1"/>
          <p:nvPr/>
        </p:nvSpPr>
        <p:spPr>
          <a:xfrm>
            <a:off x="4962349" y="423126"/>
            <a:ext cx="14459302" cy="168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 →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 →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очный формат</a:t>
            </a:r>
          </a:p>
        </p:txBody>
      </p:sp>
      <p:sp>
        <p:nvSpPr>
          <p:cNvPr id="82" name="Линия"/>
          <p:cNvSpPr/>
          <p:nvPr/>
        </p:nvSpPr>
        <p:spPr>
          <a:xfrm>
            <a:off x="1438813" y="2249488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8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22" y="580880"/>
            <a:ext cx="1366838" cy="13668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37840"/>
              </p:ext>
            </p:extLst>
          </p:nvPr>
        </p:nvGraphicFramePr>
        <p:xfrm>
          <a:off x="1345107" y="2753544"/>
          <a:ext cx="21288053" cy="897575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24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b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аудиторных </a:t>
                      </a:r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960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 –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960">
                <a:tc>
                  <a:txBody>
                    <a:bodyPr/>
                    <a:lstStyle/>
                    <a:p>
                      <a:pPr marL="36000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19.50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19.50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19.50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36000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19.50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912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19.50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5466" y="12186592"/>
            <a:ext cx="14617624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Начало обучения – </a:t>
            </a: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5 октября </a:t>
            </a: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2020 года</a:t>
            </a: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1168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чень крутой заголовок…"/>
          <p:cNvSpPr txBox="1"/>
          <p:nvPr/>
        </p:nvSpPr>
        <p:spPr>
          <a:xfrm>
            <a:off x="4998353" y="423126"/>
            <a:ext cx="14387294" cy="168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 к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ОГЭ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9-е классы →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 →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очный формат</a:t>
            </a:r>
          </a:p>
        </p:txBody>
      </p:sp>
      <p:sp>
        <p:nvSpPr>
          <p:cNvPr id="82" name="Линия"/>
          <p:cNvSpPr/>
          <p:nvPr/>
        </p:nvSpPr>
        <p:spPr>
          <a:xfrm>
            <a:off x="1438813" y="2249488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8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30" y="580880"/>
            <a:ext cx="1366838" cy="13668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44837"/>
              </p:ext>
            </p:extLst>
          </p:nvPr>
        </p:nvGraphicFramePr>
        <p:xfrm>
          <a:off x="1345107" y="2753544"/>
          <a:ext cx="21288053" cy="897575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24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b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аудиторных </a:t>
                      </a:r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960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 –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960">
                <a:tc>
                  <a:txBody>
                    <a:bodyPr/>
                    <a:lstStyle/>
                    <a:p>
                      <a:pPr marL="36000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36000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912">
                <a:tc>
                  <a:txBody>
                    <a:bodyPr/>
                    <a:lstStyle/>
                    <a:p>
                      <a:pPr marL="360000" algn="l"/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5466" y="12186592"/>
            <a:ext cx="14617624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Начало обучения – </a:t>
            </a: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5 октября </a:t>
            </a: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2020 года</a:t>
            </a: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4125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2974976" y="778791"/>
            <a:ext cx="19041347" cy="118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проходят курсы в очном формате?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Линия"/>
          <p:cNvSpPr/>
          <p:nvPr/>
        </p:nvSpPr>
        <p:spPr>
          <a:xfrm>
            <a:off x="1201091" y="2393502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9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689868"/>
            <a:ext cx="1366838" cy="13668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3953529"/>
              </p:ext>
            </p:extLst>
          </p:nvPr>
        </p:nvGraphicFramePr>
        <p:xfrm>
          <a:off x="4559152" y="3238514"/>
          <a:ext cx="16467205" cy="938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181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чень крутой заголовок…"/>
          <p:cNvSpPr txBox="1"/>
          <p:nvPr/>
        </p:nvSpPr>
        <p:spPr>
          <a:xfrm>
            <a:off x="4755257" y="665310"/>
            <a:ext cx="14398043" cy="197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Линия"/>
          <p:cNvSpPr/>
          <p:nvPr/>
        </p:nvSpPr>
        <p:spPr>
          <a:xfrm>
            <a:off x="1201091" y="2825550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971461"/>
            <a:ext cx="1366838" cy="13668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1794835"/>
              </p:ext>
            </p:extLst>
          </p:nvPr>
        </p:nvGraphicFramePr>
        <p:xfrm>
          <a:off x="1318792" y="3689648"/>
          <a:ext cx="21602400" cy="849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304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686944" y="11253209"/>
            <a:ext cx="9087378" cy="136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 и отчет по оценкам каждого обучающегося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008" y="4304621"/>
            <a:ext cx="10918825" cy="75520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0" y="4264557"/>
            <a:ext cx="1684764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0" y="9343541"/>
            <a:ext cx="1601627" cy="1419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0" y="7687357"/>
            <a:ext cx="1514619" cy="1284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0" y="11215749"/>
            <a:ext cx="1479742" cy="1441800"/>
          </a:xfrm>
          <a:prstGeom prst="rect">
            <a:avLst/>
          </a:prstGeom>
        </p:spPr>
      </p:pic>
      <p:sp>
        <p:nvSpPr>
          <p:cNvPr id="11" name="Очень крутой заголовок…"/>
          <p:cNvSpPr txBox="1"/>
          <p:nvPr/>
        </p:nvSpPr>
        <p:spPr>
          <a:xfrm>
            <a:off x="4898124" y="558380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Линия"/>
          <p:cNvSpPr/>
          <p:nvPr/>
        </p:nvSpPr>
        <p:spPr>
          <a:xfrm>
            <a:off x="1129083" y="2537520"/>
            <a:ext cx="21936125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364" y="756519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1030760" y="2897560"/>
            <a:ext cx="2198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Занятия проходят на платформе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Онлайн-образование в НИУ ВШЭ»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86944" y="4160605"/>
            <a:ext cx="9793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онлайн-занятий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платформах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Webinar.ru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план занятий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(уведомления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запланированном онлайн-занятии и его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начале приходят на электронную почту)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6944" y="9453041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Системный мониторинг знаний обучающихся (регулярное тестирование)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86944" y="8006284"/>
            <a:ext cx="781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Теоретический материал (задания)</a:t>
            </a:r>
          </a:p>
        </p:txBody>
      </p:sp>
    </p:spTree>
    <p:extLst>
      <p:ext uri="{BB962C8B-B14F-4D97-AF65-F5344CB8AC3E}">
        <p14:creationId xmlns:p14="http://schemas.microsoft.com/office/powerpoint/2010/main" val="3236768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5" y="2537520"/>
            <a:ext cx="20134851" cy="10623763"/>
          </a:xfrm>
          <a:prstGeom prst="rect">
            <a:avLst/>
          </a:prstGeom>
        </p:spPr>
      </p:pic>
      <p:sp>
        <p:nvSpPr>
          <p:cNvPr id="6" name="Очень крутой заголовок…"/>
          <p:cNvSpPr txBox="1"/>
          <p:nvPr/>
        </p:nvSpPr>
        <p:spPr>
          <a:xfrm>
            <a:off x="4992979" y="414364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612503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3637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160" y="435278"/>
            <a:ext cx="10972800" cy="203023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университет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</a:t>
            </a:r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558" y="6738017"/>
            <a:ext cx="10809418" cy="6096647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ТОП-10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ведущих вузов страны</a:t>
            </a:r>
          </a:p>
          <a:p>
            <a:pPr marL="0" indent="0">
              <a:lnSpc>
                <a:spcPct val="105000"/>
              </a:lnSpc>
              <a:spcBef>
                <a:spcPts val="3000"/>
              </a:spcBef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ТОП-3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российских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вузов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качеству приёма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уровню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зарплат выпускников и т.д.</a:t>
            </a:r>
          </a:p>
          <a:p>
            <a:pPr marL="0" indent="0">
              <a:lnSpc>
                <a:spcPct val="105000"/>
              </a:lnSpc>
              <a:spcBef>
                <a:spcPts val="3000"/>
              </a:spcBef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рейтинги: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ARWU, THE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ТОП-10 среди российских вузов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E6CA41-D593-4418-96BB-C10682363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4789"/>
              </p:ext>
            </p:extLst>
          </p:nvPr>
        </p:nvGraphicFramePr>
        <p:xfrm>
          <a:off x="12624048" y="144032"/>
          <a:ext cx="11161240" cy="1283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189239561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2205649165"/>
                    </a:ext>
                  </a:extLst>
                </a:gridCol>
              </a:tblGrid>
              <a:tr h="5317993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9260982"/>
                  </a:ext>
                </a:extLst>
              </a:tr>
              <a:tr h="125277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1624587"/>
                  </a:ext>
                </a:extLst>
              </a:tr>
              <a:tr h="5011103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542951"/>
                  </a:ext>
                </a:extLst>
              </a:tr>
              <a:tr h="125277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Пермь</a:t>
                      </a: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Нижний Новгород</a:t>
                      </a:r>
                    </a:p>
                  </a:txBody>
                  <a:tcPr marL="243840" marR="243840" marT="121920" marB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716773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438C7-E9FF-49A5-A17F-8C619B2C3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827" y="579295"/>
            <a:ext cx="4040310" cy="48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32603C-998E-427E-8AF5-CDC1627E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799" y="579295"/>
            <a:ext cx="4479006" cy="48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D87D3C-EAD1-4E41-A553-3F69812FA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880" y="7002016"/>
            <a:ext cx="3847696" cy="48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ED0393-346B-4BDA-996D-99CC27DDF1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039" y="6810528"/>
            <a:ext cx="3668790" cy="48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0760" y="3938771"/>
            <a:ext cx="9802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4 кампуса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– единый университет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1511" r="2261" b="1474"/>
          <a:stretch/>
        </p:blipFill>
        <p:spPr>
          <a:xfrm>
            <a:off x="1544620" y="2681536"/>
            <a:ext cx="21294761" cy="10114411"/>
          </a:xfrm>
          <a:prstGeom prst="rect">
            <a:avLst/>
          </a:prstGeom>
        </p:spPr>
      </p:pic>
      <p:sp>
        <p:nvSpPr>
          <p:cNvPr id="6" name="Очень крутой заголовок…"/>
          <p:cNvSpPr txBox="1"/>
          <p:nvPr/>
        </p:nvSpPr>
        <p:spPr>
          <a:xfrm>
            <a:off x="4992979" y="558380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756519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5996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65" y="2681536"/>
            <a:ext cx="18169043" cy="10510133"/>
          </a:xfrm>
          <a:prstGeom prst="rect">
            <a:avLst/>
          </a:prstGeom>
        </p:spPr>
      </p:pic>
      <p:sp>
        <p:nvSpPr>
          <p:cNvPr id="6" name="Очень крутой заголовок…"/>
          <p:cNvSpPr txBox="1"/>
          <p:nvPr/>
        </p:nvSpPr>
        <p:spPr>
          <a:xfrm>
            <a:off x="4992979" y="558380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756519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612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58" y="2809887"/>
            <a:ext cx="17809485" cy="10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чень крутой заголовок…"/>
          <p:cNvSpPr txBox="1"/>
          <p:nvPr/>
        </p:nvSpPr>
        <p:spPr>
          <a:xfrm>
            <a:off x="4992979" y="558380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756519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1470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04" y="2841137"/>
            <a:ext cx="17929992" cy="1009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чень крутой заголовок…"/>
          <p:cNvSpPr txBox="1"/>
          <p:nvPr/>
        </p:nvSpPr>
        <p:spPr>
          <a:xfrm>
            <a:off x="4992979" y="558380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756519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8566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787" b="5755"/>
          <a:stretch/>
        </p:blipFill>
        <p:spPr>
          <a:xfrm>
            <a:off x="867916" y="3077681"/>
            <a:ext cx="14415051" cy="7884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418" y="3058449"/>
            <a:ext cx="8038838" cy="4710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417" y="7956173"/>
            <a:ext cx="8029803" cy="4662467"/>
          </a:xfrm>
          <a:prstGeom prst="rect">
            <a:avLst/>
          </a:prstGeom>
        </p:spPr>
      </p:pic>
      <p:sp>
        <p:nvSpPr>
          <p:cNvPr id="8" name="Очень крутой заголовок…"/>
          <p:cNvSpPr txBox="1"/>
          <p:nvPr/>
        </p:nvSpPr>
        <p:spPr>
          <a:xfrm>
            <a:off x="4992979" y="630388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364" y="828527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1142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r="3524" b="7070"/>
          <a:stretch/>
        </p:blipFill>
        <p:spPr>
          <a:xfrm>
            <a:off x="1771650" y="2816843"/>
            <a:ext cx="20782809" cy="10392324"/>
          </a:xfrm>
          <a:prstGeom prst="rect">
            <a:avLst/>
          </a:prstGeom>
        </p:spPr>
      </p:pic>
      <p:sp>
        <p:nvSpPr>
          <p:cNvPr id="6" name="Очень крутой заголовок…"/>
          <p:cNvSpPr txBox="1"/>
          <p:nvPr/>
        </p:nvSpPr>
        <p:spPr>
          <a:xfrm>
            <a:off x="5135319" y="630388"/>
            <a:ext cx="14398043" cy="17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подготовки к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10–11-е классы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828527"/>
            <a:ext cx="1366838" cy="13668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6537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4488892"/>
              </p:ext>
            </p:extLst>
          </p:nvPr>
        </p:nvGraphicFramePr>
        <p:xfrm>
          <a:off x="1418218" y="3185592"/>
          <a:ext cx="21070926" cy="928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чень крутой заголовок…"/>
          <p:cNvSpPr txBox="1"/>
          <p:nvPr/>
        </p:nvSpPr>
        <p:spPr>
          <a:xfrm>
            <a:off x="5135319" y="755205"/>
            <a:ext cx="14398043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Отзывы об онлайн-курсах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Линия"/>
          <p:cNvSpPr/>
          <p:nvPr/>
        </p:nvSpPr>
        <p:spPr>
          <a:xfrm>
            <a:off x="1201091" y="2537545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169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318792" y="3294240"/>
            <a:ext cx="9516651" cy="5724000"/>
          </a:xfrm>
          <a:prstGeom prst="roundRect">
            <a:avLst/>
          </a:prstGeom>
          <a:blipFill rotWithShape="1">
            <a:blip r:embed="rId2">
              <a:lum bright="70000" contrast="-70000"/>
            </a:blip>
            <a:srcRect/>
            <a:tile tx="0" ty="0" sx="100000" sy="100000" flip="none" algn="tl"/>
          </a:blip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8812" y="2821725"/>
            <a:ext cx="7187839" cy="97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Математика</a:t>
            </a:r>
            <a:endParaRPr kumimoji="0" lang="ru-RU" sz="54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7264" y="4985792"/>
            <a:ext cx="4818055" cy="2637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Анна Юрьевна Скорнякова</a:t>
            </a:r>
            <a:endParaRPr kumimoji="0" lang="ru-RU" sz="5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1798253" y="2704844"/>
            <a:ext cx="11699003" cy="10345844"/>
          </a:xfrm>
          <a:prstGeom prst="rect">
            <a:avLst/>
          </a:prstGeom>
        </p:spPr>
        <p:txBody>
          <a:bodyPr/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hangingPunct="1">
              <a:spcBef>
                <a:spcPts val="4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педагогических наук, 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ПГГПУ</a:t>
            </a:r>
          </a:p>
          <a:p>
            <a:pPr hangingPunct="1">
              <a:spcBef>
                <a:spcPts val="4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 ЕГЭ</a:t>
            </a:r>
          </a:p>
          <a:p>
            <a:pPr hangingPunct="1">
              <a:spcBef>
                <a:spcPts val="4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Многолетний опыт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с обучающимися по подготовке к ЕГЭ</a:t>
            </a:r>
          </a:p>
          <a:p>
            <a:pPr hangingPunct="1">
              <a:spcBef>
                <a:spcPts val="4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учителями математики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по повышению квалификации </a:t>
            </a: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Bef>
                <a:spcPts val="4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Отличное владение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современными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информационными технологиями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обучении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1">
              <a:buSzPct val="100000"/>
            </a:pPr>
            <a:endParaRPr lang="ru-RU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97" y="4261885"/>
            <a:ext cx="3078342" cy="4104456"/>
          </a:xfrm>
          <a:prstGeom prst="rect">
            <a:avLst/>
          </a:prstGeom>
        </p:spPr>
      </p:pic>
      <p:sp>
        <p:nvSpPr>
          <p:cNvPr id="10" name="Очень крутой заголовок…"/>
          <p:cNvSpPr txBox="1"/>
          <p:nvPr/>
        </p:nvSpPr>
        <p:spPr>
          <a:xfrm>
            <a:off x="3263008" y="755205"/>
            <a:ext cx="19442160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предметных направлений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Линия"/>
          <p:cNvSpPr/>
          <p:nvPr/>
        </p:nvSpPr>
        <p:spPr>
          <a:xfrm>
            <a:off x="1201091" y="232149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726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чень крутой заголовок…"/>
          <p:cNvSpPr txBox="1"/>
          <p:nvPr/>
        </p:nvSpPr>
        <p:spPr>
          <a:xfrm>
            <a:off x="4847184" y="449288"/>
            <a:ext cx="14977664" cy="18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Подготовка к ЕГЭ по </a:t>
            </a:r>
            <a:r>
              <a:rPr lang="ru-RU" sz="6000" b="1" cap="all" dirty="0" smtClean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математике</a:t>
            </a:r>
          </a:p>
          <a:p>
            <a:pPr lvl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10–11-е классы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4" y="665969"/>
            <a:ext cx="1366838" cy="1366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Группа 2"/>
          <p:cNvGrpSpPr/>
          <p:nvPr/>
        </p:nvGrpSpPr>
        <p:grpSpPr>
          <a:xfrm>
            <a:off x="961009" y="5476571"/>
            <a:ext cx="6912000" cy="3132000"/>
            <a:chOff x="1105025" y="5417840"/>
            <a:chExt cx="6912000" cy="3132000"/>
          </a:xfrm>
        </p:grpSpPr>
        <p:sp>
          <p:nvSpPr>
            <p:cNvPr id="13" name="TextBox 12"/>
            <p:cNvSpPr txBox="1"/>
            <p:nvPr/>
          </p:nvSpPr>
          <p:spPr>
            <a:xfrm>
              <a:off x="1105025" y="5417840"/>
              <a:ext cx="6912000" cy="31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Индивидуальный</a:t>
              </a:r>
              <a:br>
                <a:rPr kumimoji="0" lang="ru-RU" sz="4800" b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</a:br>
              <a:r>
                <a:rPr kumimoji="0" lang="ru-RU" sz="4800" b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план подготовки</a:t>
              </a: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4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4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18792" y="7063257"/>
              <a:ext cx="6480000" cy="1249277"/>
            </a:xfrm>
            <a:prstGeom prst="roundRect">
              <a:avLst/>
            </a:prstGeom>
            <a:blipFill rotWithShape="1">
              <a:blip r:embed="rId3">
                <a:lum bright="70000" contrast="-70000"/>
              </a:blip>
              <a:srcRect/>
              <a:tile tx="0" ty="0" sx="100000" sy="100000" flip="none" algn="tl"/>
            </a:blipFill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Light"/>
                </a:rPr>
                <a:t>Индивидуальные рекомендации</a:t>
              </a: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200" dirty="0" smtClean="0">
                  <a:solidFill>
                    <a:schemeClr val="tx1"/>
                  </a:solidFill>
                </a:rPr>
                <a:t>Индивидуальный набор заданий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/>
          <a:stretch/>
        </p:blipFill>
        <p:spPr bwMode="auto">
          <a:xfrm>
            <a:off x="8331587" y="2994208"/>
            <a:ext cx="15021653" cy="89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961009" y="8730672"/>
            <a:ext cx="6912000" cy="4176000"/>
            <a:chOff x="1105025" y="8730208"/>
            <a:chExt cx="6912000" cy="4176000"/>
          </a:xfrm>
        </p:grpSpPr>
        <p:sp>
          <p:nvSpPr>
            <p:cNvPr id="15" name="TextBox 14"/>
            <p:cNvSpPr txBox="1"/>
            <p:nvPr/>
          </p:nvSpPr>
          <p:spPr>
            <a:xfrm>
              <a:off x="1105025" y="8730208"/>
              <a:ext cx="6912000" cy="41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Основной этап обучения</a:t>
              </a: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4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4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319512" y="11201121"/>
              <a:ext cx="6480000" cy="704447"/>
            </a:xfrm>
            <a:prstGeom prst="roundRect">
              <a:avLst/>
            </a:prstGeom>
            <a:blipFill rotWithShape="1">
              <a:blip r:embed="rId3">
                <a:lum bright="70000" contrast="-70000"/>
              </a:blip>
              <a:srcRect/>
              <a:tile tx="0" ty="0" sx="100000" sy="100000" flip="none" algn="tl"/>
            </a:blipFill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Самостоятельная работа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319512" y="10409033"/>
              <a:ext cx="6480000" cy="704447"/>
            </a:xfrm>
            <a:prstGeom prst="roundRect">
              <a:avLst/>
            </a:prstGeom>
            <a:blipFill rotWithShape="1">
              <a:blip r:embed="rId3">
                <a:lum bright="70000" contrast="-70000"/>
              </a:blip>
              <a:srcRect/>
              <a:tile tx="0" ty="0" sx="100000" sy="100000" flip="none" algn="tl"/>
            </a:blipFill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Уроки с преподавателем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319512" y="12016658"/>
              <a:ext cx="6480000" cy="704447"/>
            </a:xfrm>
            <a:prstGeom prst="roundRect">
              <a:avLst/>
            </a:prstGeom>
            <a:blipFill rotWithShape="1">
              <a:blip r:embed="rId3">
                <a:lum bright="70000" contrast="-70000"/>
              </a:blip>
              <a:srcRect/>
              <a:tile tx="0" ty="0" sx="100000" sy="100000" flip="none" algn="tl"/>
            </a:blipFill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Контроль успеваемости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8752" y="2994208"/>
            <a:ext cx="6912000" cy="2360261"/>
            <a:chOff x="1102768" y="2847072"/>
            <a:chExt cx="6912000" cy="2360261"/>
          </a:xfrm>
        </p:grpSpPr>
        <p:sp>
          <p:nvSpPr>
            <p:cNvPr id="41" name="TextBox 40"/>
            <p:cNvSpPr txBox="1"/>
            <p:nvPr/>
          </p:nvSpPr>
          <p:spPr>
            <a:xfrm>
              <a:off x="1102768" y="2847072"/>
              <a:ext cx="6912000" cy="23602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Диагностика знаний</a:t>
              </a: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4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4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318792" y="3761656"/>
              <a:ext cx="6480000" cy="1249277"/>
            </a:xfrm>
            <a:prstGeom prst="roundRect">
              <a:avLst/>
            </a:prstGeom>
            <a:blipFill rotWithShape="1">
              <a:blip r:embed="rId3">
                <a:lum bright="70000" contrast="-70000"/>
              </a:blip>
              <a:srcRect/>
              <a:tile tx="0" ty="0" sx="100000" sy="100000" flip="none" algn="tl"/>
            </a:blipFill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Дистанционное тестирование, опрос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20" name="Линия"/>
          <p:cNvSpPr/>
          <p:nvPr/>
        </p:nvSpPr>
        <p:spPr>
          <a:xfrm>
            <a:off x="1030759" y="2465512"/>
            <a:ext cx="2232000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456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8003"/>
          <a:stretch/>
        </p:blipFill>
        <p:spPr bwMode="auto">
          <a:xfrm>
            <a:off x="1013772" y="3113584"/>
            <a:ext cx="8451858" cy="58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5478" r="1055" b="1714"/>
          <a:stretch/>
        </p:blipFill>
        <p:spPr bwMode="auto">
          <a:xfrm>
            <a:off x="9820810" y="4259882"/>
            <a:ext cx="13604438" cy="850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чень крутой заголовок…"/>
          <p:cNvSpPr txBox="1"/>
          <p:nvPr/>
        </p:nvSpPr>
        <p:spPr>
          <a:xfrm>
            <a:off x="4847184" y="449288"/>
            <a:ext cx="14977664" cy="18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Подготовка к ЕГЭ по </a:t>
            </a:r>
            <a:r>
              <a:rPr lang="ru-RU" sz="6000" b="1" cap="all" dirty="0" smtClean="0"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математике</a:t>
            </a:r>
          </a:p>
          <a:p>
            <a:pPr lvl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10–11-е классы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665969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Линия"/>
          <p:cNvSpPr/>
          <p:nvPr/>
        </p:nvSpPr>
        <p:spPr>
          <a:xfrm>
            <a:off x="1030759" y="2465512"/>
            <a:ext cx="2232000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1863300" y="2969568"/>
            <a:ext cx="9865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200" b="1" dirty="0" smtClean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Разбор решения учеником задания 13 из ЕГЭ</a:t>
            </a:r>
            <a:br>
              <a:rPr lang="ru-RU" sz="3200" b="1" dirty="0" smtClean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</a:br>
            <a:r>
              <a:rPr lang="ru-RU" sz="3200" b="1" dirty="0" smtClean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в соответствии с критериями</a:t>
            </a:r>
            <a:endParaRPr lang="ru-RU" sz="3200" b="1" dirty="0">
              <a:solidFill>
                <a:srgbClr val="253957"/>
              </a:solidFill>
              <a:latin typeface="Arial" panose="020B0604020202020204" pitchFamily="34" charset="0"/>
              <a:cs typeface="Arial" panose="020B060402020202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158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8EECC39-1837-4615-BA95-64907E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13322"/>
            <a:ext cx="21945600" cy="3264360"/>
          </a:xfrm>
        </p:spPr>
        <p:txBody>
          <a:bodyPr>
            <a:noAutofit/>
          </a:bodyPr>
          <a:lstStyle/>
          <a:p>
            <a:pPr algn="l"/>
            <a:r>
              <a:rPr lang="ru-RU" sz="8600" dirty="0">
                <a:latin typeface="Arial" panose="020B0604020202020204" pitchFamily="34" charset="0"/>
                <a:cs typeface="Arial" panose="020B0604020202020204" pitchFamily="34" charset="0"/>
              </a:rPr>
              <a:t>Пермский кампус НИУ ВШЭ</a:t>
            </a:r>
            <a:endParaRPr lang="ru-RU" sz="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C79B075-73EC-4146-90C8-6449AEFD7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3212"/>
              </p:ext>
            </p:extLst>
          </p:nvPr>
        </p:nvGraphicFramePr>
        <p:xfrm>
          <a:off x="1224472" y="3967642"/>
          <a:ext cx="21945600" cy="9126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165443238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298543283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1600877497"/>
                    </a:ext>
                  </a:extLst>
                </a:gridCol>
              </a:tblGrid>
              <a:tr h="2698338">
                <a:tc>
                  <a:txBody>
                    <a:bodyPr/>
                    <a:lstStyle/>
                    <a:p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180175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Одни из самых сильных абитуриентов в стране</a:t>
                      </a: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Студенческая </a:t>
                      </a: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мобильность:</a:t>
                      </a:r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зарубежные университеты</a:t>
                      </a:r>
                      <a:b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другие </a:t>
                      </a:r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кампусы ВШЭ</a:t>
                      </a: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Удобные общежития для иногородних студентов</a:t>
                      </a: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5671491"/>
                  </a:ext>
                </a:extLst>
              </a:tr>
              <a:tr h="2465770">
                <a:tc>
                  <a:txBody>
                    <a:bodyPr/>
                    <a:lstStyle/>
                    <a:p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9426024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 algn="ctr"/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</a:t>
                      </a: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корпуса</a:t>
                      </a:r>
                      <a:b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пешей доступности</a:t>
                      </a: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</a:t>
                      </a:r>
                      <a:b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военной подготовки</a:t>
                      </a:r>
                    </a:p>
                    <a:p>
                      <a:pPr algn="ctr"/>
                      <a:endParaRPr lang="ru-RU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 стипендиальных программ</a:t>
                      </a:r>
                    </a:p>
                  </a:txBody>
                  <a:tcPr marL="243840" marR="243840" marT="121920" marB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9187408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E8C737-93D4-4B4C-B3B8-75AF8C972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09" y="9124284"/>
            <a:ext cx="1063398" cy="177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810" y="8994237"/>
            <a:ext cx="2730158" cy="2038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88" y="4481736"/>
            <a:ext cx="1470270" cy="2008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8" b="9099"/>
          <a:stretch/>
        </p:blipFill>
        <p:spPr>
          <a:xfrm>
            <a:off x="17865640" y="4258816"/>
            <a:ext cx="3327360" cy="2383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96" y="9450288"/>
            <a:ext cx="1561905" cy="1511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912" y="4985792"/>
            <a:ext cx="1512168" cy="15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226605" y="3330200"/>
            <a:ext cx="9165195" cy="5328000"/>
          </a:xfrm>
          <a:prstGeom prst="roundRect">
            <a:avLst/>
          </a:prstGeom>
          <a:blipFill rotWithShape="1">
            <a:blip r:embed="rId3">
              <a:lum bright="70000" contrast="-70000"/>
            </a:blip>
            <a:srcRect/>
            <a:tile tx="0" ty="0" sx="100000" sy="100000" flip="none" algn="tl"/>
          </a:blip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98913" y="2857686"/>
            <a:ext cx="6840759" cy="97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kumimoji="0" lang="ru-RU" sz="54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язык</a:t>
            </a:r>
            <a:endParaRPr kumimoji="0" lang="ru-RU" sz="54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571" y="4800376"/>
            <a:ext cx="5063189" cy="2637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Елена Владимировна </a:t>
            </a:r>
            <a:r>
              <a:rPr lang="ru-RU" sz="5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Лядова</a:t>
            </a:r>
            <a:endParaRPr kumimoji="0" lang="ru-RU" sz="5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0967864" y="2618530"/>
            <a:ext cx="12276000" cy="10792198"/>
          </a:xfrm>
          <a:prstGeom prst="rect">
            <a:avLst/>
          </a:prstGeom>
        </p:spPr>
        <p:txBody>
          <a:bodyPr/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lvl="0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dirty="0" err="1">
                <a:latin typeface="Arial" panose="020B0604020202020204" pitchFamily="34" charset="0"/>
                <a:cs typeface="Arial" panose="020B0604020202020204" pitchFamily="34" charset="0"/>
              </a:rPr>
              <a:t>стобалльников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по результатам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русскому языку,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призера </a:t>
            </a:r>
            <a:r>
              <a:rPr lang="ru-RU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ВсОШ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русскому языку и литературе</a:t>
            </a:r>
          </a:p>
          <a:p>
            <a:pPr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 ЕГЭ, учитель русского языка 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высшей категории</a:t>
            </a:r>
          </a:p>
          <a:p>
            <a:pPr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Приглашенный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</a:t>
            </a:r>
            <a:b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НИУ ВШЭ – Пермь</a:t>
            </a:r>
          </a:p>
          <a:p>
            <a:pPr lvl="0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призер краевого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этапов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конкурса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«Учитель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– 2011», призер «Профи» –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2015 и 2018, ТОП-50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учителей русского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языка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итогам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«Профи» –2018</a:t>
            </a:r>
          </a:p>
          <a:p>
            <a:pPr lvl="0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Ментор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для молодых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 «Амбициозен – 2020»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1">
              <a:buFont typeface="Wingdings" panose="05000000000000000000" pitchFamily="2" charset="2"/>
              <a:buChar char="v"/>
            </a:pPr>
            <a:endParaRPr lang="ru-RU" sz="4000" dirty="0"/>
          </a:p>
          <a:p>
            <a:pPr algn="just" hangingPunct="1">
              <a:buFont typeface="Wingdings" panose="05000000000000000000" pitchFamily="2" charset="2"/>
              <a:buChar char="v"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/>
          <a:stretch/>
        </p:blipFill>
        <p:spPr>
          <a:xfrm>
            <a:off x="1725162" y="4344012"/>
            <a:ext cx="2833990" cy="3741695"/>
          </a:xfrm>
          <a:prstGeom prst="rect">
            <a:avLst/>
          </a:prstGeom>
        </p:spPr>
      </p:pic>
      <p:sp>
        <p:nvSpPr>
          <p:cNvPr id="11" name="Очень крутой заголовок…"/>
          <p:cNvSpPr txBox="1"/>
          <p:nvPr/>
        </p:nvSpPr>
        <p:spPr>
          <a:xfrm>
            <a:off x="3263008" y="755205"/>
            <a:ext cx="19442160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предметных направлений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/>
          <p:cNvSpPr/>
          <p:nvPr/>
        </p:nvSpPr>
        <p:spPr>
          <a:xfrm>
            <a:off x="1201090" y="2321496"/>
            <a:ext cx="21864117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703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172799" y="3238760"/>
            <a:ext cx="9108000" cy="5184000"/>
          </a:xfrm>
          <a:prstGeom prst="roundRect">
            <a:avLst/>
          </a:prstGeom>
          <a:blipFill rotWithShape="1">
            <a:blip r:embed="rId3">
              <a:lum bright="70000" contrast="-7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2444" y="4698955"/>
            <a:ext cx="3793212" cy="2637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Ирина Сергеевна Морозова</a:t>
            </a:r>
            <a:endParaRPr kumimoji="0" lang="ru-RU" sz="5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3927" y="2753544"/>
            <a:ext cx="6696744" cy="97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Английский язык</a:t>
            </a:r>
            <a:endParaRPr kumimoji="0" lang="ru-RU" sz="54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11039872" y="2826299"/>
            <a:ext cx="11881320" cy="10008365"/>
          </a:xfrm>
          <a:prstGeom prst="rect">
            <a:avLst/>
          </a:prstGeom>
        </p:spPr>
        <p:txBody>
          <a:bodyPr/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hangingPunct="1">
              <a:lnSpc>
                <a:spcPct val="105000"/>
              </a:lnSpc>
              <a:spcBef>
                <a:spcPts val="2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филологических наук, 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НИУ ВШЭ – Пермь </a:t>
            </a:r>
          </a:p>
          <a:p>
            <a:pPr hangingPunct="1">
              <a:lnSpc>
                <a:spcPct val="105000"/>
              </a:lnSpc>
              <a:spcBef>
                <a:spcPts val="2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Эксперт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</a:p>
          <a:p>
            <a:pPr hangingPunct="1">
              <a:lnSpc>
                <a:spcPct val="105000"/>
              </a:lnSpc>
              <a:spcBef>
                <a:spcPts val="2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/>
              <a:t>Р</a:t>
            </a:r>
            <a:r>
              <a:rPr lang="ru-RU" sz="4500" dirty="0" smtClean="0"/>
              <a:t>егулярное </a:t>
            </a:r>
            <a:r>
              <a:rPr lang="ru-RU" sz="4500" dirty="0"/>
              <a:t>повышение квалификации по английскому языку в качестве эксперта ЕГЭ, участие в международных конференциях и </a:t>
            </a:r>
            <a:r>
              <a:rPr lang="ru-RU" sz="4500" dirty="0" smtClean="0"/>
              <a:t>стажировках</a:t>
            </a:r>
          </a:p>
          <a:p>
            <a:pPr hangingPunct="1">
              <a:lnSpc>
                <a:spcPct val="105000"/>
              </a:lnSpc>
              <a:spcBef>
                <a:spcPts val="2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Многолетний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с обучающимися по подготовке к ЕГЭ</a:t>
            </a:r>
          </a:p>
          <a:p>
            <a:pPr hangingPunct="1">
              <a:lnSpc>
                <a:spcPct val="105000"/>
              </a:lnSpc>
              <a:spcBef>
                <a:spcPts val="2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учителями английского языка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проектов по повышению квалификации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39" y="4239870"/>
            <a:ext cx="2915825" cy="3528392"/>
          </a:xfrm>
          <a:prstGeom prst="rect">
            <a:avLst/>
          </a:prstGeom>
        </p:spPr>
      </p:pic>
      <p:sp>
        <p:nvSpPr>
          <p:cNvPr id="10" name="Очень крутой заголовок…"/>
          <p:cNvSpPr txBox="1"/>
          <p:nvPr/>
        </p:nvSpPr>
        <p:spPr>
          <a:xfrm>
            <a:off x="3263008" y="755205"/>
            <a:ext cx="19442160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предметных направлений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Линия"/>
          <p:cNvSpPr/>
          <p:nvPr/>
        </p:nvSpPr>
        <p:spPr>
          <a:xfrm>
            <a:off x="1201091" y="232149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280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174776" y="3261584"/>
            <a:ext cx="9432000" cy="5292000"/>
          </a:xfrm>
          <a:prstGeom prst="roundRect">
            <a:avLst/>
          </a:prstGeom>
          <a:blipFill rotWithShape="1">
            <a:blip r:embed="rId2">
              <a:lum bright="70000" contrast="-7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3827" y="4986987"/>
            <a:ext cx="4505885" cy="2637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Наталия Геннадьевна</a:t>
            </a:r>
          </a:p>
          <a:p>
            <a:pPr algn="l"/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Иванова</a:t>
            </a:r>
            <a:endParaRPr kumimoji="0" lang="ru-RU" sz="5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10241" y="2825552"/>
            <a:ext cx="6794421" cy="97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  <a:endParaRPr kumimoji="0" lang="ru-RU" sz="54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7" name="Picture 3" descr="C:\Users\NVSavinova\Desktop\iva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66" y="4337719"/>
            <a:ext cx="2664270" cy="35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11975976" y="2753544"/>
            <a:ext cx="10729192" cy="10369152"/>
          </a:xfrm>
          <a:prstGeom prst="rect">
            <a:avLst/>
          </a:prstGeom>
        </p:spPr>
        <p:txBody>
          <a:bodyPr/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профильных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классов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Лицея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№ 10 при НИУ ВШЭ – Пермь</a:t>
            </a:r>
          </a:p>
          <a:p>
            <a:pPr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балл по итогам сдачи ЕГЭ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ее учениками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выше среднего балла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города, края и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</a:p>
          <a:p>
            <a:pPr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 ЕГЭ</a:t>
            </a:r>
          </a:p>
          <a:p>
            <a:pPr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Приглашенный преподаватель 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НИУ ВШЭ – Пермь</a:t>
            </a:r>
          </a:p>
          <a:p>
            <a:pPr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 обо всех новациях в ЕГЭ</a:t>
            </a:r>
            <a:b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информатике </a:t>
            </a:r>
          </a:p>
          <a:p>
            <a:pPr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Виртуозное владение дистанционными образовательными технологиями</a:t>
            </a:r>
          </a:p>
        </p:txBody>
      </p:sp>
      <p:sp>
        <p:nvSpPr>
          <p:cNvPr id="10" name="Очень крутой заголовок…"/>
          <p:cNvSpPr txBox="1"/>
          <p:nvPr/>
        </p:nvSpPr>
        <p:spPr>
          <a:xfrm>
            <a:off x="3263008" y="755205"/>
            <a:ext cx="19442160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предметных направлений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Линия"/>
          <p:cNvSpPr/>
          <p:nvPr/>
        </p:nvSpPr>
        <p:spPr>
          <a:xfrm>
            <a:off x="1201091" y="232149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000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чень крутой заголовок…"/>
          <p:cNvSpPr txBox="1"/>
          <p:nvPr/>
        </p:nvSpPr>
        <p:spPr>
          <a:xfrm>
            <a:off x="3263008" y="377280"/>
            <a:ext cx="19442160" cy="199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подготовки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информатике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4" y="693030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Линия"/>
          <p:cNvSpPr/>
          <p:nvPr/>
        </p:nvSpPr>
        <p:spPr>
          <a:xfrm>
            <a:off x="1201091" y="260952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1246784" y="3175370"/>
            <a:ext cx="10332000" cy="1080000"/>
          </a:xfrm>
          <a:prstGeom prst="rect">
            <a:avLst/>
          </a:prstGeom>
          <a:solidFill>
            <a:srgbClr val="0070C0"/>
          </a:solidFill>
        </p:spPr>
        <p:txBody>
          <a:bodyPr anchor="t">
            <a:norm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Традиции</a:t>
            </a:r>
            <a:endParaRPr lang="ru-RU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1246784" y="4553744"/>
            <a:ext cx="10332000" cy="7393534"/>
          </a:xfrm>
          <a:prstGeom prst="rect">
            <a:avLst/>
          </a:prstGeom>
          <a:ln w="12700">
            <a:miter lim="400000"/>
          </a:ln>
        </p:spPr>
        <p:txBody>
          <a:bodyPr wrap="none" lIns="71438" tIns="71438" rIns="71438" bIns="71438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1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571500" indent="-5715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Систематизация знаний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информатике за 10–11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й класс</a:t>
            </a:r>
          </a:p>
          <a:p>
            <a:pPr marL="571500" indent="-5715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и устранение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дефицитов в предмете</a:t>
            </a:r>
          </a:p>
          <a:p>
            <a:pPr marL="571500" indent="-5715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Разбор  и тренировка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типовых заданий ЕГЭ</a:t>
            </a:r>
          </a:p>
          <a:p>
            <a:pPr marL="571500" indent="-5715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достижений</a:t>
            </a:r>
          </a:p>
          <a:p>
            <a:pPr marL="571500" indent="-5715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заданий части 2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12409184" y="3175370"/>
            <a:ext cx="10332000" cy="1080000"/>
          </a:xfrm>
          <a:prstGeom prst="rect">
            <a:avLst/>
          </a:prstGeom>
          <a:solidFill>
            <a:srgbClr val="0070C0"/>
          </a:solidFill>
        </p:spPr>
        <p:txBody>
          <a:bodyPr anchor="t">
            <a:norm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Особое внимание</a:t>
            </a:r>
            <a:endParaRPr lang="ru-RU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12409184" y="4578102"/>
            <a:ext cx="10440000" cy="8184554"/>
          </a:xfrm>
          <a:prstGeom prst="rect">
            <a:avLst/>
          </a:prstGeom>
        </p:spPr>
        <p:txBody>
          <a:bodyPr>
            <a:no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hangingPunct="1">
              <a:lnSpc>
                <a:spcPct val="11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Возможна смена формы экзамена</a:t>
            </a:r>
          </a:p>
          <a:p>
            <a:pPr hangingPunct="1">
              <a:lnSpc>
                <a:spcPct val="11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Трудные темы: основы математической логики, подпрограммы, рекурсия,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рекуррентность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стратегия игр</a:t>
            </a:r>
          </a:p>
          <a:p>
            <a:pPr hangingPunct="1">
              <a:lnSpc>
                <a:spcPct val="11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основы алгоритмов</a:t>
            </a:r>
          </a:p>
          <a:p>
            <a:pPr hangingPunct="1">
              <a:lnSpc>
                <a:spcPct val="11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0202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404231" y="3150184"/>
            <a:ext cx="8532000" cy="5364000"/>
          </a:xfrm>
          <a:prstGeom prst="roundRect">
            <a:avLst/>
          </a:prstGeom>
          <a:blipFill rotWithShape="1">
            <a:blip r:embed="rId2">
              <a:lum bright="70000" contrast="-70000"/>
            </a:blip>
            <a:srcRect/>
            <a:tile tx="0" ty="0" sx="100000" sy="100000" flip="none" algn="tl"/>
          </a:blip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95256" y="4695089"/>
            <a:ext cx="3960440" cy="2637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Анна Семеновна </a:t>
            </a:r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Кимерлинг</a:t>
            </a:r>
            <a:endParaRPr kumimoji="0" lang="ru-RU" sz="5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84233" y="2677670"/>
            <a:ext cx="6571997" cy="97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  <a:endParaRPr kumimoji="0" lang="ru-RU" sz="6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2"/>
          <a:stretch/>
        </p:blipFill>
        <p:spPr>
          <a:xfrm>
            <a:off x="1966864" y="4214812"/>
            <a:ext cx="2977752" cy="3693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63808" y="2537520"/>
            <a:ext cx="12961440" cy="10873208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исторических наук, доцент</a:t>
            </a:r>
            <a:b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НИУ ВШЭ – Пермь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 ЕГЭ по проверке заданий</a:t>
            </a:r>
            <a:b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с развернутым ответом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предметной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b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обществознанию Олимпиады учителей-предметников «</a:t>
            </a:r>
            <a:r>
              <a:rPr lang="ru-RU" sz="4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пыт работы с обучающимися по подготовке</a:t>
            </a:r>
            <a:b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с момента появления экзамена</a:t>
            </a:r>
            <a:b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обществознанию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Регулярное повышение квалификации</a:t>
            </a:r>
            <a:b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проверке заданий ЕГЭ под руководством Министерства образования и науки ПК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Работа с учителями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 и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обществознания в рамках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 по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повышению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чень крутой заголовок…"/>
          <p:cNvSpPr txBox="1"/>
          <p:nvPr/>
        </p:nvSpPr>
        <p:spPr>
          <a:xfrm>
            <a:off x="3263008" y="755205"/>
            <a:ext cx="19442160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предметных направлений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Линия"/>
          <p:cNvSpPr/>
          <p:nvPr/>
        </p:nvSpPr>
        <p:spPr>
          <a:xfrm>
            <a:off x="1201090" y="2321496"/>
            <a:ext cx="21936125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871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1174776" y="3192073"/>
            <a:ext cx="9180000" cy="5112000"/>
          </a:xfrm>
          <a:prstGeom prst="roundRect">
            <a:avLst/>
          </a:prstGeom>
          <a:blipFill rotWithShape="1">
            <a:blip r:embed="rId3">
              <a:lum bright="70000" contrast="-70000"/>
            </a:blip>
            <a:srcRect/>
            <a:tile tx="0" ty="0" sx="100000" sy="100000" flip="none" algn="tl"/>
          </a:blip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70209" y="2825552"/>
            <a:ext cx="5606376" cy="97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kumimoji="0" lang="ru-RU" sz="54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79231" y="4698955"/>
            <a:ext cx="4320481" cy="2637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Владислав Валерьевич 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Шабалин</a:t>
            </a:r>
            <a:endParaRPr kumimoji="0" lang="ru-RU" sz="5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40" y="4383886"/>
            <a:ext cx="2970887" cy="3312368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1543928" y="2753544"/>
            <a:ext cx="11449272" cy="10153128"/>
          </a:xfrm>
          <a:prstGeom prst="rect">
            <a:avLst/>
          </a:prstGeom>
        </p:spPr>
        <p:txBody>
          <a:bodyPr>
            <a:noAutofit/>
          </a:bodyPr>
          <a:lstStyle>
            <a:lvl1pPr marL="617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1061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506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950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395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839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284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7288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173362" marR="0" indent="-617362" algn="l" defTabSz="82153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hangingPunct="1">
              <a:lnSpc>
                <a:spcPct val="10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/>
              <a:t>Кандидат исторических наук, </a:t>
            </a:r>
            <a:br>
              <a:rPr lang="ru-RU" sz="4500" dirty="0" smtClean="0"/>
            </a:br>
            <a:r>
              <a:rPr lang="ru-RU" sz="4500" dirty="0" smtClean="0"/>
              <a:t>доцент НИУ ВШЭ – Пермь</a:t>
            </a:r>
          </a:p>
          <a:p>
            <a:pPr hangingPunct="1">
              <a:lnSpc>
                <a:spcPct val="10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/>
              <a:t>Эксперт ЕГЭ</a:t>
            </a:r>
          </a:p>
          <a:p>
            <a:pPr hangingPunct="1">
              <a:lnSpc>
                <a:spcPct val="10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/>
              <a:t>Многолетний опыт работы</a:t>
            </a:r>
            <a:br>
              <a:rPr lang="ru-RU" sz="4500" dirty="0" smtClean="0"/>
            </a:br>
            <a:r>
              <a:rPr lang="ru-RU" sz="4500" dirty="0" smtClean="0"/>
              <a:t>с обучающимися по подготовке к ЕГЭ </a:t>
            </a:r>
          </a:p>
          <a:p>
            <a:pPr hangingPunct="1">
              <a:lnSpc>
                <a:spcPct val="10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/>
              <a:t>Регулярное повышение квалификации по проверке заданий ЕГЭ под руководством Министерства образования и науки Пермского края</a:t>
            </a:r>
          </a:p>
          <a:p>
            <a:pPr hangingPunct="1">
              <a:lnSpc>
                <a:spcPct val="105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4500" dirty="0" smtClean="0"/>
              <a:t>Работа с учителями истории</a:t>
            </a:r>
            <a:br>
              <a:rPr lang="ru-RU" sz="4500" dirty="0" smtClean="0"/>
            </a:br>
            <a:r>
              <a:rPr lang="ru-RU" sz="4500" dirty="0" smtClean="0"/>
              <a:t>и обществознания в рамках проектов</a:t>
            </a:r>
            <a:br>
              <a:rPr lang="ru-RU" sz="4500" dirty="0" smtClean="0"/>
            </a:br>
            <a:r>
              <a:rPr lang="ru-RU" sz="4500" dirty="0" smtClean="0"/>
              <a:t>по повышению квалификации</a:t>
            </a:r>
          </a:p>
          <a:p>
            <a:pPr marL="0" indent="0" algn="just" hangingPunct="1">
              <a:lnSpc>
                <a:spcPct val="105000"/>
              </a:lnSpc>
              <a:spcBef>
                <a:spcPts val="2400"/>
              </a:spcBef>
              <a:buSzPct val="100000"/>
              <a:buFontTx/>
              <a:buNone/>
            </a:pPr>
            <a:endParaRPr lang="ru-RU" sz="4500" dirty="0"/>
          </a:p>
        </p:txBody>
      </p:sp>
      <p:sp>
        <p:nvSpPr>
          <p:cNvPr id="11" name="Очень крутой заголовок…"/>
          <p:cNvSpPr txBox="1"/>
          <p:nvPr/>
        </p:nvSpPr>
        <p:spPr>
          <a:xfrm>
            <a:off x="3263008" y="755205"/>
            <a:ext cx="19442160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предметных направлений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/>
          <p:cNvSpPr/>
          <p:nvPr/>
        </p:nvSpPr>
        <p:spPr>
          <a:xfrm>
            <a:off x="1201091" y="232149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084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чень крутой заголовок…"/>
          <p:cNvSpPr txBox="1"/>
          <p:nvPr/>
        </p:nvSpPr>
        <p:spPr>
          <a:xfrm>
            <a:off x="7705806" y="755205"/>
            <a:ext cx="8496944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Фокус-программы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4" y="59330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Линия"/>
          <p:cNvSpPr/>
          <p:nvPr/>
        </p:nvSpPr>
        <p:spPr>
          <a:xfrm>
            <a:off x="1201091" y="232149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50780"/>
              </p:ext>
            </p:extLst>
          </p:nvPr>
        </p:nvGraphicFramePr>
        <p:xfrm>
          <a:off x="1318792" y="2969568"/>
          <a:ext cx="21233902" cy="87840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Фокус-программа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b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аудиторных </a:t>
                      </a:r>
                      <a:r>
                        <a:rPr lang="ru-RU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b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marL="180000" algn="l">
                        <a:lnSpc>
                          <a:spcPct val="105000"/>
                        </a:lnSpc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Подготовительный курс по написанию итогового сочинения в соответствии</a:t>
                      </a:r>
                      <a:b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критериями НИУ ВШЭ «Учимся писать»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–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декабрь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marL="180000" marR="0" indent="0" algn="l" defTabSz="821531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 по подготовке к итоговому сочинению в соответствии с критериями НИУ ВШЭ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ноября 2020 года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marL="180000" algn="l">
                        <a:lnSpc>
                          <a:spcPct val="105000"/>
                        </a:lnSpc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Университетские классы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r>
                        <a:rPr lang="ru-R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май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246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43852"/>
              </p:ext>
            </p:extLst>
          </p:nvPr>
        </p:nvGraphicFramePr>
        <p:xfrm>
          <a:off x="1246784" y="2547007"/>
          <a:ext cx="21962440" cy="1050368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42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</a:t>
                      </a:r>
                      <a:r>
                        <a:rPr lang="ru-RU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подготовки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 / ОГЭ 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подготовки к 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ЕГЭ, очный формат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(математика, русский язык, английский язык, информатика, обществознание, история)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Рассрочка платежа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подготовки к ОГЭ, очный формат</a:t>
                      </a:r>
                    </a:p>
                    <a:p>
                      <a:pPr marL="0" marR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(математика, русский язык, английский язык, информатика, обществознание, история)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Рассрочка</a:t>
                      </a:r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платежа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урсы подготовки к ЕГЭ, 8 месяцев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(математика, русский язык, английский язык, информатика, обществознание, история)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Рассрочка платежа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Экспресс-курсы подготовки к ЕГЭ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(математика, русский язык, английский язык, информатика, обществознание, история)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Экспресс-курсы подготовки к ОГЭ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(математика, русский язык, английский язык, информатика, обществознание, история)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10 500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8280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урсы подготовки к ЕГЭ, 3 месяца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(математика, русский язык, английский язык, информатика, обществознание, история)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420121"/>
                  </a:ext>
                </a:extLst>
              </a:tr>
              <a:tr h="1099383"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Подготовительный курс по написанию итогового сочинения в соответствии с 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критериями</a:t>
                      </a:r>
                      <a:b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НИУ </a:t>
                      </a: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ВШЭ </a:t>
                      </a:r>
                      <a:r>
                        <a:rPr lang="ru-RU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«Учимся писать!» </a:t>
                      </a:r>
                      <a:endParaRPr lang="ru-RU" sz="3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7 200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Репетиции ЕГЭ и ОГЭ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последующим разбором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  <a:endParaRPr lang="ru-RU" sz="3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 по подготовке к итоговому сочинению 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критериям НИУ </a:t>
                      </a: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ВШЭ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Очень крутой заголовок…"/>
          <p:cNvSpPr txBox="1"/>
          <p:nvPr/>
        </p:nvSpPr>
        <p:spPr>
          <a:xfrm>
            <a:off x="6503368" y="539181"/>
            <a:ext cx="11975026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4" y="377280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/>
        </p:nvSpPr>
        <p:spPr>
          <a:xfrm>
            <a:off x="1201090" y="2033462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915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31532"/>
              </p:ext>
            </p:extLst>
          </p:nvPr>
        </p:nvGraphicFramePr>
        <p:xfrm>
          <a:off x="1246784" y="3042296"/>
          <a:ext cx="21890432" cy="66960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32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10%  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все курсы</a:t>
                      </a:r>
                      <a:endParaRPr lang="ru-RU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заключении</a:t>
                      </a:r>
                      <a:r>
                        <a:rPr lang="ru-RU" sz="4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договора до 1 июля 2020 года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 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каждый</a:t>
                      </a:r>
                      <a:b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</a:t>
                      </a: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заключении договора до 30 сентября 2020 года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 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первый предмет</a:t>
                      </a:r>
                      <a:endParaRPr lang="ru-RU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обучавшихся по программам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факультета </a:t>
                      </a:r>
                      <a:r>
                        <a:rPr lang="ru-R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довузовской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подготовки </a:t>
                      </a: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НИУ ВШЭ – Пермь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2018–2020 годах</a:t>
                      </a:r>
                      <a:b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их близких </a:t>
                      </a: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родственников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68899"/>
              </p:ext>
            </p:extLst>
          </p:nvPr>
        </p:nvGraphicFramePr>
        <p:xfrm>
          <a:off x="2182888" y="11518304"/>
          <a:ext cx="19874208" cy="131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7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636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Скидки </a:t>
                      </a:r>
                      <a:r>
                        <a:rPr lang="ru-RU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распространяются на программы: 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«Репетиции ЕГЭ и ОГЭ», «Учимся писать», Мастер-класс по подготовке</a:t>
                      </a:r>
                      <a:r>
                        <a:rPr lang="ru-RU" sz="3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итоговому сочинению</a:t>
                      </a:r>
                      <a:endParaRPr lang="ru-RU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Очень крутой заголовок…"/>
          <p:cNvSpPr txBox="1"/>
          <p:nvPr/>
        </p:nvSpPr>
        <p:spPr>
          <a:xfrm>
            <a:off x="5916455" y="756519"/>
            <a:ext cx="11975026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Скидки на обучение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4" y="594618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Линия"/>
          <p:cNvSpPr/>
          <p:nvPr/>
        </p:nvSpPr>
        <p:spPr>
          <a:xfrm>
            <a:off x="1201090" y="2393502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246784" y="11250496"/>
            <a:ext cx="21890432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0007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3602"/>
              </p:ext>
            </p:extLst>
          </p:nvPr>
        </p:nvGraphicFramePr>
        <p:xfrm>
          <a:off x="1246784" y="3042296"/>
          <a:ext cx="21890432" cy="66960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32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взнос  </a:t>
                      </a:r>
                      <a:endParaRPr lang="ru-RU" sz="4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(30% от суммы)</a:t>
                      </a:r>
                      <a:endParaRPr lang="ru-RU" sz="4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04 октября 2020 года</a:t>
                      </a:r>
                      <a:endParaRPr lang="ru-RU" sz="4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взнос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(40% от суммы)</a:t>
                      </a:r>
                      <a:endParaRPr lang="ru-RU" sz="4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1532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 декабря 2020 года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взнос </a:t>
                      </a:r>
                      <a:endParaRPr lang="ru-R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ru-RU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</a:t>
                      </a:r>
                      <a:r>
                        <a:rPr lang="ru-RU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суммы)</a:t>
                      </a:r>
                      <a:endParaRPr lang="ru-RU" sz="4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26 февраля 2021 года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Очень крутой заголовок…"/>
          <p:cNvSpPr txBox="1"/>
          <p:nvPr/>
        </p:nvSpPr>
        <p:spPr>
          <a:xfrm>
            <a:off x="2902968" y="756519"/>
            <a:ext cx="20018223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Рассрочка платежа: длинные программы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4" y="594618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/>
        </p:nvSpPr>
        <p:spPr>
          <a:xfrm>
            <a:off x="1201090" y="2393502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094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pic>
        <p:nvPicPr>
          <p:cNvPr id="7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066" y="5560219"/>
            <a:ext cx="10990936" cy="2880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17550" indent="-71755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1. Высшая школа экономики давно зарекомендовала себя как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лучших университетов России.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6C972-643F-452D-A73C-E963D87F6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168" y="3473624"/>
            <a:ext cx="8135904" cy="81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0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77" y="3473624"/>
            <a:ext cx="19845251" cy="96420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122244" y="2172447"/>
            <a:ext cx="9995495" cy="975268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https://perm.hse.ru/fdp/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чень крутой заголовок…"/>
          <p:cNvSpPr txBox="1"/>
          <p:nvPr/>
        </p:nvSpPr>
        <p:spPr>
          <a:xfrm>
            <a:off x="6431359" y="611189"/>
            <a:ext cx="11377265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 на обучение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449288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Линия"/>
          <p:cNvSpPr/>
          <p:nvPr/>
        </p:nvSpPr>
        <p:spPr>
          <a:xfrm>
            <a:off x="1201090" y="2104158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770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0" y="3401616"/>
            <a:ext cx="19814766" cy="9617782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76674" y="2148382"/>
            <a:ext cx="15580222" cy="965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3"/>
              </a:rPr>
              <a:t>https://perm.hse.ru/fdp/podgotovitelnyekurs2020</a:t>
            </a:r>
            <a:endParaRPr lang="ru-RU" sz="5400" dirty="0"/>
          </a:p>
        </p:txBody>
      </p:sp>
      <p:sp>
        <p:nvSpPr>
          <p:cNvPr id="9" name="Очень крутой заголовок…"/>
          <p:cNvSpPr txBox="1"/>
          <p:nvPr/>
        </p:nvSpPr>
        <p:spPr>
          <a:xfrm>
            <a:off x="6431359" y="611189"/>
            <a:ext cx="11377265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 на обучение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449288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/>
        </p:nvSpPr>
        <p:spPr>
          <a:xfrm>
            <a:off x="1201090" y="2104158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491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/>
          <a:stretch/>
        </p:blipFill>
        <p:spPr>
          <a:xfrm>
            <a:off x="1894856" y="3617640"/>
            <a:ext cx="20697060" cy="9133845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135216" y="2292398"/>
            <a:ext cx="15841760" cy="965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hlinkClick r:id="rId3"/>
              </a:rPr>
              <a:t>https://perm.hse.ru/fdp/podgotovitelnyekurs2020</a:t>
            </a:r>
            <a:endParaRPr lang="ru-RU" sz="5400" dirty="0"/>
          </a:p>
        </p:txBody>
      </p:sp>
      <p:sp>
        <p:nvSpPr>
          <p:cNvPr id="9" name="Очень крутой заголовок…"/>
          <p:cNvSpPr txBox="1"/>
          <p:nvPr/>
        </p:nvSpPr>
        <p:spPr>
          <a:xfrm>
            <a:off x="6431359" y="611189"/>
            <a:ext cx="11377265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 на обучение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64" y="449288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/>
        </p:nvSpPr>
        <p:spPr>
          <a:xfrm>
            <a:off x="1201090" y="2104158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218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29" y="2214564"/>
            <a:ext cx="21489606" cy="183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pic>
        <p:nvPicPr>
          <p:cNvPr id="1026" name="Picture 2" descr="C:\Users\ANKudlaeva\AppData\Local\Microsoft\Windows\Temporary Internet Files\Content.Outlook\UB5HLSFB\qr-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321" y="8511793"/>
            <a:ext cx="4178855" cy="41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6784" y="4623172"/>
            <a:ext cx="9550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4800" i="1" dirty="0" smtClean="0"/>
              <a:t>Турцева </a:t>
            </a:r>
            <a:r>
              <a:rPr lang="ru-RU" sz="4800" i="1" dirty="0"/>
              <a:t>Кристина Павловна, </a:t>
            </a:r>
            <a:r>
              <a:rPr lang="ru-RU" sz="4800" dirty="0" smtClean="0"/>
              <a:t>менеджер </a:t>
            </a:r>
            <a:r>
              <a:rPr lang="ru-RU" sz="4800" dirty="0"/>
              <a:t>направления </a:t>
            </a:r>
            <a:r>
              <a:rPr lang="ru-RU" sz="4800" dirty="0" smtClean="0"/>
              <a:t>подготовки </a:t>
            </a:r>
            <a:r>
              <a:rPr lang="ru-RU" sz="4800" dirty="0"/>
              <a:t>к </a:t>
            </a:r>
            <a:r>
              <a:rPr lang="ru-RU" sz="4800" dirty="0" smtClean="0"/>
              <a:t>ЕГЭ </a:t>
            </a:r>
            <a:r>
              <a:rPr lang="en-US" sz="4800" dirty="0" smtClean="0"/>
              <a:t>/</a:t>
            </a:r>
            <a:r>
              <a:rPr lang="ru-RU" sz="4800" dirty="0" smtClean="0"/>
              <a:t> ОГЭ </a:t>
            </a:r>
            <a:r>
              <a:rPr lang="en-US" sz="4800" dirty="0">
                <a:hlinkClick r:id="rId3"/>
              </a:rPr>
              <a:t>KPBurdina@hse.ru</a:t>
            </a:r>
            <a:r>
              <a:rPr lang="en-US" sz="4800" dirty="0"/>
              <a:t> 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8429" y="9497910"/>
            <a:ext cx="165355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4800" dirty="0" smtClean="0"/>
              <a:t>Наш адрес: г. Пермь, ул. Лебедева</a:t>
            </a:r>
            <a:r>
              <a:rPr lang="ru-RU" sz="4800" dirty="0"/>
              <a:t>,</a:t>
            </a:r>
            <a:r>
              <a:rPr lang="ru-RU" sz="4800" dirty="0" smtClean="0"/>
              <a:t> д. 27, </a:t>
            </a:r>
            <a:r>
              <a:rPr lang="ru-RU" sz="4800" dirty="0" err="1" smtClean="0"/>
              <a:t>каб</a:t>
            </a:r>
            <a:r>
              <a:rPr lang="ru-RU" sz="4800" dirty="0" smtClean="0"/>
              <a:t>. 218</a:t>
            </a:r>
          </a:p>
          <a:p>
            <a:pPr algn="l">
              <a:spcAft>
                <a:spcPts val="2400"/>
              </a:spcAft>
            </a:pPr>
            <a:r>
              <a:rPr lang="ru-RU" sz="4800" dirty="0" smtClean="0"/>
              <a:t>Телефон: 8 (342) 200-95-40, эл. почта: </a:t>
            </a:r>
            <a:r>
              <a:rPr lang="en-US" sz="4800" dirty="0" smtClean="0">
                <a:hlinkClick r:id="rId4"/>
              </a:rPr>
              <a:t>fdpperm@hse.ru</a:t>
            </a:r>
            <a:r>
              <a:rPr lang="en-US" sz="4800" dirty="0" smtClean="0"/>
              <a:t> </a:t>
            </a:r>
            <a:endParaRPr lang="ru-RU" sz="4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380632" y="4623172"/>
            <a:ext cx="6018175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lvl="0" indent="-6858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4800" i="1" dirty="0"/>
              <a:t>Ершова Татьяна Владимировна, </a:t>
            </a:r>
            <a:r>
              <a:rPr lang="ru-RU" sz="4800" dirty="0"/>
              <a:t>специалист</a:t>
            </a:r>
            <a:r>
              <a:rPr lang="ru-RU" sz="4800" i="1" dirty="0"/>
              <a:t> </a:t>
            </a:r>
            <a:r>
              <a:rPr lang="en-US" sz="4800" dirty="0">
                <a:hlinkClick r:id="rId5"/>
              </a:rPr>
              <a:t>tvershova@hse.ru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00688" y="4623172"/>
            <a:ext cx="5976664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4800" i="1" dirty="0"/>
              <a:t>Петрова Елена Алексеевна</a:t>
            </a:r>
            <a:r>
              <a:rPr lang="ru-RU" sz="4800"/>
              <a:t>, </a:t>
            </a:r>
            <a:r>
              <a:rPr lang="ru-RU" sz="4800" smtClean="0"/>
              <a:t>специалист </a:t>
            </a:r>
            <a:r>
              <a:rPr lang="en-US" sz="4800" dirty="0">
                <a:hlinkClick r:id="rId6"/>
              </a:rPr>
              <a:t>eapetrova@hse.ru</a:t>
            </a:r>
            <a:endParaRPr lang="ru-RU" sz="4800" dirty="0"/>
          </a:p>
        </p:txBody>
      </p:sp>
      <p:sp>
        <p:nvSpPr>
          <p:cNvPr id="12" name="Очень крутой заголовок…"/>
          <p:cNvSpPr txBox="1"/>
          <p:nvPr/>
        </p:nvSpPr>
        <p:spPr>
          <a:xfrm>
            <a:off x="6431359" y="900535"/>
            <a:ext cx="11377265" cy="104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8" tIns="71438" rIns="71438" bIns="71438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 на обучение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364" y="738634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Линия"/>
          <p:cNvSpPr/>
          <p:nvPr/>
        </p:nvSpPr>
        <p:spPr>
          <a:xfrm>
            <a:off x="1201090" y="2537518"/>
            <a:ext cx="21936125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246784" y="3329608"/>
            <a:ext cx="6123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5400" b="1" dirty="0"/>
              <a:t>Контактные лица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4035540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8F67ABE-44ED-4EDA-9F43-0292D9821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24384000" cy="16256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784" y="10122365"/>
            <a:ext cx="9217024" cy="2496278"/>
          </a:xfrm>
        </p:spPr>
        <p:txBody>
          <a:bodyPr>
            <a:noAutofit/>
          </a:bodyPr>
          <a:lstStyle/>
          <a:p>
            <a:pPr algn="l">
              <a:lnSpc>
                <a:spcPct val="105000"/>
              </a:lnSpc>
            </a:pPr>
            <a:r>
              <a:rPr lang="ru-RU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пожаловать!</a:t>
            </a:r>
          </a:p>
        </p:txBody>
      </p:sp>
    </p:spTree>
    <p:extLst>
      <p:ext uri="{BB962C8B-B14F-4D97-AF65-F5344CB8AC3E}">
        <p14:creationId xmlns:p14="http://schemas.microsoft.com/office/powerpoint/2010/main" val="37836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01066" y="5777880"/>
            <a:ext cx="12359086" cy="2880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17550" indent="-71755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 С вами будут работать преподаватели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ВШЭ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, сертифицированные предметные эксперты ОГЭ и ЕГЭ.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B652C-DBEF-449A-861C-59FE105A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200" y="3401616"/>
            <a:ext cx="8711968" cy="8711968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</p:spTree>
    <p:extLst>
      <p:ext uri="{BB962C8B-B14F-4D97-AF65-F5344CB8AC3E}">
        <p14:creationId xmlns:p14="http://schemas.microsoft.com/office/powerpoint/2010/main" val="324342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01066" y="5561856"/>
            <a:ext cx="10990936" cy="2991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17550" indent="-71755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3. Мы работаем с каждым обучающимся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индивидуально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на групповых занятиях.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EFD11-E778-414B-BEFC-4677A20A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088" y="3258600"/>
            <a:ext cx="9000000" cy="9000000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</p:spTree>
    <p:extLst>
      <p:ext uri="{BB962C8B-B14F-4D97-AF65-F5344CB8AC3E}">
        <p14:creationId xmlns:p14="http://schemas.microsoft.com/office/powerpoint/2010/main" val="1566393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01066" y="5966485"/>
            <a:ext cx="10990936" cy="2067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17550" indent="-71755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4. Готовиться к экзаменам с нами можно как очно, так и онлайн.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A987FB-7F09-4DDD-8B6E-BCC6E32E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48" y="3330608"/>
            <a:ext cx="9000000" cy="9000000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</p:spTree>
    <p:extLst>
      <p:ext uri="{BB962C8B-B14F-4D97-AF65-F5344CB8AC3E}">
        <p14:creationId xmlns:p14="http://schemas.microsoft.com/office/powerpoint/2010/main" val="1116726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01066" y="5681667"/>
            <a:ext cx="10126838" cy="3766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17550" indent="-71755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5. Мы поддерживаем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регулярную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с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родителями, проводим системный мониторинг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наших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6C326-E741-452F-8948-2FAA3F724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144" y="3401616"/>
            <a:ext cx="9000000" cy="9000000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</p:spTree>
    <p:extLst>
      <p:ext uri="{BB962C8B-B14F-4D97-AF65-F5344CB8AC3E}">
        <p14:creationId xmlns:p14="http://schemas.microsoft.com/office/powerpoint/2010/main" val="29275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89" y="2972786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75" name="Линия"/>
          <p:cNvSpPr/>
          <p:nvPr/>
        </p:nvSpPr>
        <p:spPr>
          <a:xfrm>
            <a:off x="1201091" y="2214587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73074" y="6065912"/>
            <a:ext cx="10054830" cy="1994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723900" indent="-723900" algn="l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6. Вы можете оплачивать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целиком,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так и в рассрочку.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D7ED24-8E83-431D-9155-61495BE6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12" y="3257600"/>
            <a:ext cx="9000000" cy="9000000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21296"/>
            <a:ext cx="1366838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2932187" y="696884"/>
            <a:ext cx="19556957" cy="1015663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7 причи</a:t>
            </a:r>
            <a:r>
              <a:rPr lang="ru-RU" sz="6000" b="1" cap="all" dirty="0">
                <a:solidFill>
                  <a:srgbClr val="33415C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н</a:t>
            </a:r>
            <a:r>
              <a:rPr lang="ru-RU" sz="6000" b="1" cap="all" dirty="0">
                <a:solidFill>
                  <a:srgbClr val="253957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 готовиться к экзаменам в Вышке</a:t>
            </a:r>
          </a:p>
        </p:txBody>
      </p:sp>
    </p:spTree>
    <p:extLst>
      <p:ext uri="{BB962C8B-B14F-4D97-AF65-F5344CB8AC3E}">
        <p14:creationId xmlns:p14="http://schemas.microsoft.com/office/powerpoint/2010/main" val="3060230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1080</Words>
  <Application>Microsoft Office PowerPoint</Application>
  <PresentationFormat>Произвольный</PresentationFormat>
  <Paragraphs>306</Paragraphs>
  <Slides>44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Helvetica</vt:lpstr>
      <vt:lpstr>Helvetica Light</vt:lpstr>
      <vt:lpstr>Helvetica Neue</vt:lpstr>
      <vt:lpstr>Wingdings</vt:lpstr>
      <vt:lpstr>White</vt:lpstr>
      <vt:lpstr>Тема Office</vt:lpstr>
      <vt:lpstr>1_Тема Office</vt:lpstr>
      <vt:lpstr>4_Тема Office</vt:lpstr>
      <vt:lpstr>Программы для школьников в 2020–2021 годах   Факультет довузовской подготовки НИУ ВШЭ – Пермь</vt:lpstr>
      <vt:lpstr>Национальный исследовательский университет  «Высшая школа экономики»</vt:lpstr>
      <vt:lpstr>Пермский кампус НИУ ВШЭ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Савинова Надежда Владимировна</dc:creator>
  <cp:lastModifiedBy>Пользователь Windows</cp:lastModifiedBy>
  <cp:revision>694</cp:revision>
  <cp:lastPrinted>2020-01-29T06:42:15Z</cp:lastPrinted>
  <dcterms:modified xsi:type="dcterms:W3CDTF">2020-04-22T11:51:19Z</dcterms:modified>
</cp:coreProperties>
</file>