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6" r:id="rId2"/>
    <p:sldId id="301" r:id="rId3"/>
    <p:sldId id="505" r:id="rId4"/>
    <p:sldId id="284" r:id="rId5"/>
    <p:sldId id="307" r:id="rId6"/>
    <p:sldId id="272" r:id="rId7"/>
    <p:sldId id="302" r:id="rId8"/>
    <p:sldId id="507" r:id="rId9"/>
    <p:sldId id="511" r:id="rId10"/>
    <p:sldId id="508" r:id="rId11"/>
    <p:sldId id="509" r:id="rId12"/>
    <p:sldId id="512" r:id="rId13"/>
    <p:sldId id="513" r:id="rId14"/>
    <p:sldId id="514" r:id="rId15"/>
    <p:sldId id="515" r:id="rId16"/>
    <p:sldId id="516" r:id="rId17"/>
    <p:sldId id="517" r:id="rId18"/>
    <p:sldId id="510" r:id="rId19"/>
    <p:sldId id="278" r:id="rId20"/>
    <p:sldId id="300" r:id="rId21"/>
    <p:sldId id="266" r:id="rId22"/>
    <p:sldId id="305" r:id="rId23"/>
    <p:sldId id="290" r:id="rId24"/>
    <p:sldId id="297" r:id="rId25"/>
    <p:sldId id="270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29"/>
    <a:srgbClr val="CC162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1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8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4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t>3/26/20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m.hse.ru/magistr/portfolio" TargetMode="External"/><Relationship Id="rId4" Type="http://schemas.openxmlformats.org/officeDocument/2006/relationships/hyperlink" Target="https://perm.hse.ru/magistr/information" TargetMode="External"/><Relationship Id="rId5" Type="http://schemas.openxmlformats.org/officeDocument/2006/relationships/hyperlink" Target="https://perm.hse.ru/educational_methodical/sti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rm.hse.ru/magist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hsemag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perm.hse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mailto:ishafranskaya@hse.r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0630" y="4945753"/>
            <a:ext cx="5765494" cy="1231134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atin typeface="Arial" panose="020B0604020202020204" pitchFamily="34" charset="0"/>
                <a:cs typeface="Arial" panose="020B0604020202020204" pitchFamily="34" charset="0"/>
              </a:rPr>
              <a:t>Высшая школа экономики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89272C-7DD3-4B4C-8215-9B602091D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96" y="563235"/>
            <a:ext cx="2249962" cy="2374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644" y="796778"/>
            <a:ext cx="7535418" cy="50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246"/>
            <a:ext cx="12192000" cy="489128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конкретно учат на программе?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95" y="5504642"/>
            <a:ext cx="3205905" cy="13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Осень </a:t>
            </a:r>
            <a:r>
              <a:rPr lang="mr-IN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зима 2020: стратегия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6" y="156618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"/>
                <a:cs typeface="Arial"/>
              </a:rPr>
              <a:t>вы научитесь анализировать маркетинговую среду компании и выявлять наиболее важные факторы, влияющие на маркетинг компании;</a:t>
            </a:r>
          </a:p>
          <a:p>
            <a:r>
              <a:rPr lang="ru-RU" dirty="0">
                <a:latin typeface="Arial"/>
                <a:cs typeface="Arial"/>
              </a:rPr>
              <a:t>вы сможете выбрать наиболее подходящую стратегию и оценить ее основные экономические показатели;</a:t>
            </a:r>
          </a:p>
          <a:p>
            <a:r>
              <a:rPr lang="ru-RU" dirty="0">
                <a:latin typeface="Arial"/>
                <a:cs typeface="Arial"/>
              </a:rPr>
              <a:t>вы разберетесь с устройством одного из рынков, его структурой, динамикой, конкурентной ситуацией (выбирайте самим, с каким </a:t>
            </a:r>
            <a:r>
              <a:rPr lang="ru-RU" dirty="0" smtClean="0">
                <a:latin typeface="Arial"/>
                <a:cs typeface="Arial"/>
              </a:rPr>
              <a:t>именно рынком)</a:t>
            </a:r>
            <a:r>
              <a:rPr lang="ru-RU" dirty="0">
                <a:latin typeface="Arial"/>
                <a:cs typeface="Arial"/>
              </a:rPr>
              <a:t>;</a:t>
            </a:r>
          </a:p>
          <a:p>
            <a:r>
              <a:rPr lang="ru-RU" dirty="0">
                <a:latin typeface="Arial"/>
                <a:cs typeface="Arial"/>
              </a:rPr>
              <a:t>вы примените теории потребительского поведения к практике создания маркетинговых материалов: пресс-релизов, телевизионных роликов, текстов в блоге и пр.;</a:t>
            </a:r>
          </a:p>
          <a:p>
            <a:r>
              <a:rPr lang="ru-RU" dirty="0">
                <a:latin typeface="Arial"/>
                <a:cs typeface="Arial"/>
              </a:rPr>
              <a:t>вы сами проведете </a:t>
            </a:r>
            <a:r>
              <a:rPr lang="ru-RU" dirty="0" err="1">
                <a:latin typeface="Arial"/>
                <a:cs typeface="Arial"/>
              </a:rPr>
              <a:t>нейромаркетиновое</a:t>
            </a:r>
            <a:r>
              <a:rPr lang="ru-RU" dirty="0">
                <a:latin typeface="Arial"/>
                <a:cs typeface="Arial"/>
              </a:rPr>
              <a:t> исследование, используя ай-</a:t>
            </a:r>
            <a:r>
              <a:rPr lang="ru-RU" dirty="0" err="1">
                <a:latin typeface="Arial"/>
                <a:cs typeface="Arial"/>
              </a:rPr>
              <a:t>трекер</a:t>
            </a:r>
            <a:r>
              <a:rPr lang="ru-RU" dirty="0">
                <a:latin typeface="Arial"/>
                <a:cs typeface="Arial"/>
              </a:rPr>
              <a:t> и приборы, фиксирующие сигналы головного мозга.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95" y="5504642"/>
            <a:ext cx="3205905" cy="13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Зима </a:t>
            </a:r>
            <a:r>
              <a:rPr lang="mr-IN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весна 2021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исследования и аналитика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95" y="5504642"/>
            <a:ext cx="3205905" cy="13533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30" y="170273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/>
                <a:cs typeface="Arial"/>
              </a:rPr>
              <a:t>вы в команде разработаете программу маркетингового исследования, полностью проведете его и презентуете результаты экспертному жюри - представителям исследовательских подразделений различных компаний;</a:t>
            </a:r>
          </a:p>
          <a:p>
            <a:r>
              <a:rPr lang="ru-RU" dirty="0">
                <a:latin typeface="Arial"/>
                <a:cs typeface="Arial"/>
              </a:rPr>
              <a:t>вы перейдете на язык </a:t>
            </a:r>
            <a:r>
              <a:rPr lang="ru-RU" dirty="0" err="1">
                <a:latin typeface="Arial"/>
                <a:cs typeface="Arial"/>
              </a:rPr>
              <a:t>R</a:t>
            </a:r>
            <a:r>
              <a:rPr lang="ru-RU" dirty="0">
                <a:latin typeface="Arial"/>
                <a:cs typeface="Arial"/>
              </a:rPr>
              <a:t>, чтобы собрать данные, очистить их, выявить основные закономерности, написать подробный отчет;</a:t>
            </a:r>
          </a:p>
          <a:p>
            <a:r>
              <a:rPr lang="ru-RU" dirty="0">
                <a:latin typeface="Arial"/>
                <a:cs typeface="Arial"/>
              </a:rPr>
              <a:t>вы в команде по методологии </a:t>
            </a:r>
            <a:r>
              <a:rPr lang="ru-RU" dirty="0" err="1">
                <a:latin typeface="Arial"/>
                <a:cs typeface="Arial"/>
              </a:rPr>
              <a:t>lean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start-up</a:t>
            </a:r>
            <a:r>
              <a:rPr lang="ru-RU" dirty="0">
                <a:latin typeface="Arial"/>
                <a:cs typeface="Arial"/>
              </a:rPr>
              <a:t>  разработаете маркетинг-кит (набор маркетинговых материалов и решений) для реальной компании. Ваше решение поможет компании в выводе продукта на </a:t>
            </a:r>
            <a:r>
              <a:rPr lang="ru-RU" dirty="0" smtClean="0">
                <a:latin typeface="Arial"/>
                <a:cs typeface="Arial"/>
              </a:rPr>
              <a:t>рынок.</a:t>
            </a:r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вы выберете любопытную тему и напишете курсовую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41909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Осень </a:t>
            </a:r>
            <a:r>
              <a:rPr lang="mr-IN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зима 2021: аналитика и коммуникации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30" y="168908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/>
                <a:cs typeface="Arial"/>
              </a:rPr>
              <a:t>вы научитесь считать основные маркетинговые метрики, моделировать маркетинговые процессы и обосновывать решения по позиционированию, выбору каналов коммуникаций, выводу нового продукта через математические модели и цифры;</a:t>
            </a:r>
          </a:p>
          <a:p>
            <a:r>
              <a:rPr lang="ru-RU" dirty="0" smtClean="0">
                <a:latin typeface="Arial"/>
                <a:cs typeface="Arial"/>
              </a:rPr>
              <a:t>вы самостоятельно рассчитаете клиентские метрики и, исходя из этого, разработаете персонализированные маркетинговые кампании для </a:t>
            </a:r>
            <a:r>
              <a:rPr lang="ru-RU" dirty="0" err="1" smtClean="0">
                <a:latin typeface="Arial"/>
                <a:cs typeface="Arial"/>
              </a:rPr>
              <a:t>email</a:t>
            </a:r>
            <a:r>
              <a:rPr lang="ru-RU" dirty="0" smtClean="0">
                <a:latin typeface="Arial"/>
                <a:cs typeface="Arial"/>
              </a:rPr>
              <a:t>- и </a:t>
            </a:r>
            <a:r>
              <a:rPr lang="ru-RU" dirty="0" err="1" smtClean="0">
                <a:latin typeface="Arial"/>
                <a:cs typeface="Arial"/>
              </a:rPr>
              <a:t>мессенджер</a:t>
            </a:r>
            <a:r>
              <a:rPr lang="ru-RU" dirty="0" smtClean="0">
                <a:latin typeface="Arial"/>
                <a:cs typeface="Arial"/>
              </a:rPr>
              <a:t>-маркетинга;</a:t>
            </a:r>
          </a:p>
          <a:p>
            <a:r>
              <a:rPr lang="ru-RU" dirty="0" smtClean="0">
                <a:latin typeface="Arial"/>
                <a:cs typeface="Arial"/>
              </a:rPr>
              <a:t>вы </a:t>
            </a:r>
            <a:r>
              <a:rPr lang="ru-RU" dirty="0">
                <a:latin typeface="Arial"/>
                <a:cs typeface="Arial"/>
              </a:rPr>
              <a:t>разберетесь в веб-аналитике и разработаете интернет-стратегию для компании;</a:t>
            </a:r>
          </a:p>
          <a:p>
            <a:r>
              <a:rPr lang="ru-RU" dirty="0">
                <a:latin typeface="Arial"/>
                <a:cs typeface="Arial"/>
              </a:rPr>
              <a:t>вы сможете выстроить персональный бренд и создать его программу продвижения.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95" y="5504642"/>
            <a:ext cx="3205905" cy="13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2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Зима </a:t>
            </a:r>
            <a:r>
              <a:rPr lang="mr-IN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весна 2021: вы сможете доказать, что вы маркетолог - аналитик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30" y="16890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/>
                <a:cs typeface="Arial"/>
              </a:rPr>
              <a:t>ТЕМАТИКА МАГИСТЕРСКИХ ДИССЕРТАЦИЙ</a:t>
            </a:r>
          </a:p>
          <a:p>
            <a:r>
              <a:rPr lang="ru-RU" dirty="0" smtClean="0">
                <a:latin typeface="Arial"/>
                <a:cs typeface="Arial"/>
              </a:rPr>
              <a:t>Вывод продукта на рынок</a:t>
            </a:r>
          </a:p>
          <a:p>
            <a:r>
              <a:rPr lang="ru-RU" dirty="0" smtClean="0">
                <a:latin typeface="Arial"/>
                <a:cs typeface="Arial"/>
              </a:rPr>
              <a:t>Разработка модели монетизации </a:t>
            </a:r>
            <a:r>
              <a:rPr lang="en-US" dirty="0" err="1" smtClean="0">
                <a:latin typeface="Arial"/>
                <a:cs typeface="Arial"/>
              </a:rPr>
              <a:t>SaaS</a:t>
            </a:r>
            <a:r>
              <a:rPr lang="ru-RU" dirty="0" smtClean="0">
                <a:latin typeface="Arial"/>
                <a:cs typeface="Arial"/>
              </a:rPr>
              <a:t>-сервиса</a:t>
            </a:r>
          </a:p>
          <a:p>
            <a:r>
              <a:rPr lang="ru-RU" dirty="0" smtClean="0">
                <a:latin typeface="Arial"/>
                <a:cs typeface="Arial"/>
              </a:rPr>
              <a:t>Разработка </a:t>
            </a:r>
            <a:r>
              <a:rPr lang="en-US" dirty="0" smtClean="0">
                <a:latin typeface="Arial"/>
                <a:cs typeface="Arial"/>
              </a:rPr>
              <a:t>CRM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ru-RU" dirty="0" smtClean="0">
                <a:latin typeface="Arial"/>
                <a:cs typeface="Arial"/>
              </a:rPr>
              <a:t> стратегии для ритейла, образования, сферы благотворительности </a:t>
            </a:r>
          </a:p>
          <a:p>
            <a:r>
              <a:rPr lang="ru-RU" dirty="0" smtClean="0">
                <a:latin typeface="Arial"/>
                <a:cs typeface="Arial"/>
              </a:rPr>
              <a:t>Запуск программы лояльности</a:t>
            </a:r>
          </a:p>
          <a:p>
            <a:r>
              <a:rPr lang="ru-RU" dirty="0" smtClean="0">
                <a:latin typeface="Arial"/>
                <a:cs typeface="Arial"/>
              </a:rPr>
              <a:t>Модель прогнозирования эффективности маркетинговых кампаний</a:t>
            </a:r>
          </a:p>
          <a:p>
            <a:r>
              <a:rPr lang="ru-RU" dirty="0" err="1" smtClean="0">
                <a:latin typeface="Arial"/>
                <a:cs typeface="Arial"/>
              </a:rPr>
              <a:t>Нейромаркетинговое</a:t>
            </a:r>
            <a:r>
              <a:rPr lang="ru-RU" dirty="0" smtClean="0">
                <a:latin typeface="Arial"/>
                <a:cs typeface="Arial"/>
              </a:rPr>
              <a:t> исследование для вывода нового продукта на рынок</a:t>
            </a:r>
          </a:p>
          <a:p>
            <a:r>
              <a:rPr lang="ru-RU" dirty="0" smtClean="0">
                <a:latin typeface="Arial"/>
                <a:cs typeface="Arial"/>
              </a:rPr>
              <a:t>Применение моделей предиктивной аналитики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95" y="5504642"/>
            <a:ext cx="3205905" cy="13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1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учат на программе?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30" y="168908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dirty="0" smtClean="0">
                <a:latin typeface="Arial"/>
                <a:cs typeface="Arial"/>
              </a:rPr>
              <a:t>Ежедневно, с 18-30 до 21-30, а если нужно </a:t>
            </a:r>
            <a:r>
              <a:rPr lang="mr-IN" sz="3500" dirty="0" smtClean="0">
                <a:latin typeface="Arial"/>
                <a:cs typeface="Arial"/>
              </a:rPr>
              <a:t>–</a:t>
            </a:r>
            <a:r>
              <a:rPr lang="ru-RU" sz="3500" dirty="0" smtClean="0">
                <a:latin typeface="Arial"/>
                <a:cs typeface="Arial"/>
              </a:rPr>
              <a:t> 24/7.</a:t>
            </a:r>
          </a:p>
          <a:p>
            <a:pPr marL="0" indent="0">
              <a:buNone/>
            </a:pPr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Индивидуальная самостоятельная работа: эссе, контрольные работы, онлайн-курсы, решение кейсов, разработка программы персонального бренда, подготовка текстов курсовой работы и диссертации, проведение исследования</a:t>
            </a:r>
            <a:r>
              <a:rPr lang="ru-RU" dirty="0" smtClean="0">
                <a:latin typeface="Arial"/>
                <a:cs typeface="Arial"/>
              </a:rPr>
              <a:t>.</a:t>
            </a:r>
          </a:p>
          <a:p>
            <a:r>
              <a:rPr lang="ru-RU" dirty="0">
                <a:latin typeface="Arial"/>
                <a:cs typeface="Arial"/>
              </a:rPr>
              <a:t>Работа в комфортных и спонтанных  командах в проектном формате: команда сама выбирает рынок, компанию, задачу. Взаимодействие команд по модели “заказчик — подрядчик”</a:t>
            </a:r>
            <a:r>
              <a:rPr lang="ru-RU" dirty="0" smtClean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Lean start-up </a:t>
            </a:r>
            <a:r>
              <a:rPr lang="en-US" dirty="0" err="1">
                <a:latin typeface="Arial"/>
                <a:cs typeface="Arial"/>
              </a:rPr>
              <a:t>подход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работа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спринтами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над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проектом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bg-BG" dirty="0" smtClean="0">
                <a:latin typeface="Arial"/>
                <a:cs typeface="Arial"/>
              </a:rPr>
              <a:t>вместе </a:t>
            </a:r>
            <a:r>
              <a:rPr lang="bg-BG" dirty="0">
                <a:latin typeface="Arial"/>
                <a:cs typeface="Arial"/>
              </a:rPr>
              <a:t>с внешним заказчиком.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95" y="5504642"/>
            <a:ext cx="3205905" cy="13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Кто учит на программе?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18" y="1966257"/>
            <a:ext cx="5522238" cy="6216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3" y="2075492"/>
            <a:ext cx="4242648" cy="41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2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3" y="1922713"/>
            <a:ext cx="10717079" cy="43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29553" y="6152754"/>
            <a:ext cx="273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/>
              <a:t>https://clck.ru/MgAAe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11" y="2176649"/>
            <a:ext cx="8972438" cy="3473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857" y="266986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D85AF-B92E-4C95-89B2-0C6A378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27" y="2487550"/>
            <a:ext cx="5508434" cy="18829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Академическая мобильность: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межкампусная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международная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EFB22B-ABEE-49A0-8CF5-060FAFFB37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r="2933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13" y="217639"/>
            <a:ext cx="5486400" cy="190622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университет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959" y="2468894"/>
            <a:ext cx="5404709" cy="4045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4 кампуса 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— единый университет</a:t>
            </a:r>
            <a:endParaRPr lang="ru-RU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ТОП-10 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ведущих вузов страны</a:t>
            </a:r>
          </a:p>
          <a:p>
            <a:pPr marL="0" indent="0">
              <a:buNone/>
            </a:pP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ТОП-3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российских вузов по качеству приёма, уровню зарплат выпускников и т.д.</a:t>
            </a: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Международные рейтинги:</a:t>
            </a:r>
          </a:p>
          <a:p>
            <a:pPr marL="0" indent="0">
              <a:buNone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QS, ARWU, THE — </a:t>
            </a:r>
            <a:r>
              <a:rPr lang="ru-RU" sz="2667" b="1" dirty="0">
                <a:latin typeface="Arial" panose="020B0604020202020204" pitchFamily="34" charset="0"/>
                <a:cs typeface="Arial" panose="020B0604020202020204" pitchFamily="34" charset="0"/>
              </a:rPr>
              <a:t>ТОП-10 среди российских вузов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07E6CA41-D593-4418-96BB-C106823634B6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0"/>
          <a:ext cx="6096002" cy="688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xmlns="" val="18923956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2205649165"/>
                    </a:ext>
                  </a:extLst>
                </a:gridCol>
              </a:tblGrid>
              <a:tr h="285293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9260982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01624587"/>
                  </a:ext>
                </a:extLst>
              </a:tr>
              <a:tr h="2688299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354295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Пермь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Нижний Новгород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716773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438C7-E9FF-49A5-A17F-8C619B2C3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11" y="217639"/>
            <a:ext cx="2020155" cy="24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32603C-998E-427E-8AF5-CDC1627E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217639"/>
            <a:ext cx="2239503" cy="24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D87D3C-EAD1-4E41-A553-3F69812FA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726164"/>
            <a:ext cx="1923848" cy="24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AED0393-346B-4BDA-996D-99CC27DDF1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05" y="3726164"/>
            <a:ext cx="183439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D85AF-B92E-4C95-89B2-0C6A378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12" y="2487550"/>
            <a:ext cx="5508434" cy="1882900"/>
          </a:xfrm>
        </p:spPr>
        <p:txBody>
          <a:bodyPr>
            <a:noAutofit/>
          </a:bodyPr>
          <a:lstStyle/>
          <a:p>
            <a:pPr algn="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Евгения Нелюбина: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«Хочешь учиться в Риме —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учись в Перми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1A3BB4-3CDB-40B0-AE4F-09AF2CA4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27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596408-45EA-4BBD-B3A3-AA40E9B0F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278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2E7641-7819-4E88-BE83-846C12FB7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83" y="382631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964DCD-C5C1-4D20-8EDB-D009291CCB14}"/>
              </a:ext>
            </a:extLst>
          </p:cNvPr>
          <p:cNvSpPr txBox="1"/>
          <p:nvPr/>
        </p:nvSpPr>
        <p:spPr>
          <a:xfrm>
            <a:off x="5560254" y="5704518"/>
            <a:ext cx="475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красивая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781334-2A4F-4AA6-9066-A9EB7429626D}"/>
              </a:ext>
            </a:extLst>
          </p:cNvPr>
          <p:cNvSpPr txBox="1"/>
          <p:nvPr/>
        </p:nvSpPr>
        <p:spPr>
          <a:xfrm>
            <a:off x="0" y="6578782"/>
            <a:ext cx="3035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Фото: Константин </a:t>
            </a:r>
            <a:r>
              <a:rPr lang="ru-RU" sz="1200" dirty="0" err="1">
                <a:solidFill>
                  <a:schemeClr val="bg1"/>
                </a:solidFill>
              </a:rPr>
              <a:t>Долгановский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Newsko.ru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9D8531-99E5-47C6-B477-0288894E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185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CC0ED7-EF2F-4237-834E-245278B10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45" y="328343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EE8F9C-9F8F-4F0E-8E98-39282A9C84D2}"/>
              </a:ext>
            </a:extLst>
          </p:cNvPr>
          <p:cNvSpPr txBox="1"/>
          <p:nvPr/>
        </p:nvSpPr>
        <p:spPr>
          <a:xfrm>
            <a:off x="5062477" y="5341759"/>
            <a:ext cx="52193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культурная</a:t>
            </a:r>
          </a:p>
        </p:txBody>
      </p:sp>
    </p:spTree>
    <p:extLst>
      <p:ext uri="{BB962C8B-B14F-4D97-AF65-F5344CB8AC3E}">
        <p14:creationId xmlns:p14="http://schemas.microsoft.com/office/powerpoint/2010/main" val="43109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7401C4-4981-4BFF-AEAB-EA3689196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5"/>
          <a:stretch/>
        </p:blipFill>
        <p:spPr>
          <a:xfrm>
            <a:off x="0" y="0"/>
            <a:ext cx="1049907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0FF23E-AB35-4E25-8BB0-FBDE4B47A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67" y="344470"/>
            <a:ext cx="1020919" cy="1008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D875D-6960-4B11-85F3-190D0600E16E}"/>
              </a:ext>
            </a:extLst>
          </p:cNvPr>
          <p:cNvSpPr txBox="1"/>
          <p:nvPr/>
        </p:nvSpPr>
        <p:spPr>
          <a:xfrm>
            <a:off x="4450403" y="5551080"/>
            <a:ext cx="60486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Пермь международная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Надежда\Desktop\Чебоксары\Чебоксары\ПЕРМЬ\5d398a3b66310-perm-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0" y="-1"/>
            <a:ext cx="9321189" cy="685608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C3BA2B-2408-41CA-95D0-B811A6B7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48680"/>
            <a:ext cx="1020919" cy="1008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060E1C-FB03-4E5A-AB55-1120105BE21D}"/>
              </a:ext>
            </a:extLst>
          </p:cNvPr>
          <p:cNvSpPr txBox="1"/>
          <p:nvPr/>
        </p:nvSpPr>
        <p:spPr>
          <a:xfrm>
            <a:off x="3337992" y="5589240"/>
            <a:ext cx="59983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Добро пожаловать!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3805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4267" dirty="0">
                <a:latin typeface="Arial" panose="020B0604020202020204" pitchFamily="34" charset="0"/>
                <a:cs typeface="Arial" panose="020B0604020202020204" pitchFamily="34" charset="0"/>
              </a:rPr>
              <a:t>Подробнее о поступлении в Вышку в Перми: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84851"/>
            <a:ext cx="1097280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Абитуриентам магистратуры НИУ ВШЭ — Пермь: 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https://perm.hse.ru/magistr/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Перечень вступительных испытаний:</a:t>
            </a:r>
            <a:b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https://perm.hse.ru/magistr/portfolio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сроках приёма:</a:t>
            </a:r>
            <a:b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https://perm.hse.ru/magistr/information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стипендиях:</a:t>
            </a:r>
            <a:b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https://perm.hse.ru/educational_methodical/stip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28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10B01F0-5CD7-4473-BF9E-9921A610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53" y="2427048"/>
            <a:ext cx="4869456" cy="26868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perm.hse.ru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Магистратура НИУ ВШЭ — Пермь в ВК: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vk.com/hsemag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B0D7EBE-EA6F-4644-A1E3-D694AA4C4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1" y="673860"/>
            <a:ext cx="4560168" cy="5373398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12BF47D4-8CA5-44FA-AB6A-ED75D1868367}"/>
              </a:ext>
            </a:extLst>
          </p:cNvPr>
          <p:cNvSpPr txBox="1">
            <a:spLocks/>
          </p:cNvSpPr>
          <p:nvPr/>
        </p:nvSpPr>
        <p:spPr>
          <a:xfrm>
            <a:off x="6598694" y="1514150"/>
            <a:ext cx="4956773" cy="91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Остаёмся на связи:</a:t>
            </a:r>
          </a:p>
        </p:txBody>
      </p:sp>
    </p:spTree>
    <p:extLst>
      <p:ext uri="{BB962C8B-B14F-4D97-AF65-F5344CB8AC3E}">
        <p14:creationId xmlns:p14="http://schemas.microsoft.com/office/powerpoint/2010/main" val="190445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9616" y="1753948"/>
            <a:ext cx="2784309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</a:t>
            </a:r>
          </a:p>
          <a:p>
            <a:r>
              <a:rPr lang="ru-RU" sz="1100" b="1" dirty="0">
                <a:latin typeface="Myriad Pro" pitchFamily="34" charset="0"/>
              </a:rPr>
              <a:t>THE </a:t>
            </a:r>
            <a:r>
              <a:rPr lang="ru-RU" sz="1100" b="1" dirty="0" err="1">
                <a:latin typeface="Myriad Pro" pitchFamily="34" charset="0"/>
              </a:rPr>
              <a:t>Young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University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Rankings</a:t>
            </a:r>
            <a:r>
              <a:rPr lang="ru-RU" sz="1100" b="1" dirty="0">
                <a:latin typeface="Myriad Pro" pitchFamily="34" charset="0"/>
              </a:rPr>
              <a:t>, 2019 </a:t>
            </a:r>
          </a:p>
          <a:p>
            <a:r>
              <a:rPr lang="ru-RU" sz="1100" dirty="0">
                <a:latin typeface="Myriad Pro" pitchFamily="34" charset="0"/>
              </a:rPr>
              <a:t>(Рейтинг «молодых» университетов мира) </a:t>
            </a:r>
          </a:p>
          <a:p>
            <a:r>
              <a:rPr lang="ru-RU" sz="1100" dirty="0">
                <a:latin typeface="Myriad Pro" pitchFamily="34" charset="0"/>
              </a:rPr>
              <a:t>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1846960"/>
            <a:ext cx="1520477" cy="68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9616" y="3622901"/>
            <a:ext cx="2976332" cy="12157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ПЕРМСКОМ КРАЕ</a:t>
            </a:r>
          </a:p>
          <a:p>
            <a:r>
              <a:rPr lang="ru-RU" sz="1100" b="1" dirty="0">
                <a:latin typeface="Myriad Pro" pitchFamily="34" charset="0"/>
              </a:rPr>
              <a:t>Рейтинг по качеству приема </a:t>
            </a:r>
          </a:p>
          <a:p>
            <a:r>
              <a:rPr lang="ru-RU" sz="1100" b="1" dirty="0">
                <a:latin typeface="Myriad Pro" pitchFamily="34" charset="0"/>
              </a:rPr>
              <a:t>в российские ВУЗы (РИА Новости и ВШЭ)</a:t>
            </a:r>
          </a:p>
          <a:p>
            <a:r>
              <a:rPr lang="ru-RU" sz="1100" dirty="0">
                <a:latin typeface="Myriad Pro" pitchFamily="34" charset="0"/>
              </a:rPr>
              <a:t>НИУ ВШЭ – Пермь в Топ 25 университетов </a:t>
            </a:r>
          </a:p>
          <a:p>
            <a:r>
              <a:rPr lang="ru-RU" sz="1100" dirty="0">
                <a:latin typeface="Myriad Pro" pitchFamily="34" charset="0"/>
              </a:rPr>
              <a:t>России по качеству бюджетного и платного </a:t>
            </a:r>
          </a:p>
          <a:p>
            <a:r>
              <a:rPr lang="ru-RU" sz="1100" dirty="0">
                <a:latin typeface="Myriad Pro" pitchFamily="34" charset="0"/>
              </a:rPr>
              <a:t>приема абитуриентов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3622901"/>
            <a:ext cx="1635493" cy="7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35747" y="5392576"/>
            <a:ext cx="2828623" cy="8771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 </a:t>
            </a:r>
          </a:p>
          <a:p>
            <a:r>
              <a:rPr lang="ru-RU" sz="1100" dirty="0">
                <a:latin typeface="Myriad Pro" pitchFamily="34" charset="0"/>
              </a:rPr>
              <a:t>по экономике, менеджменту, социологии</a:t>
            </a:r>
          </a:p>
          <a:p>
            <a:r>
              <a:rPr lang="en-US" sz="1100" b="1" dirty="0" err="1">
                <a:latin typeface="Myriad Pro" pitchFamily="34" charset="0"/>
              </a:rPr>
              <a:t>ShanghaiRanking's</a:t>
            </a:r>
            <a:r>
              <a:rPr lang="en-US" sz="1100" b="1" dirty="0">
                <a:latin typeface="Myriad Pro" pitchFamily="34" charset="0"/>
              </a:rPr>
              <a:t> Global Ranking </a:t>
            </a:r>
          </a:p>
          <a:p>
            <a:r>
              <a:rPr lang="en-US" sz="1100" b="1" dirty="0">
                <a:latin typeface="Myriad Pro" pitchFamily="34" charset="0"/>
              </a:rPr>
              <a:t>of Academic Subjects, 2019 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5473370"/>
            <a:ext cx="1635492" cy="5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92277" y="1753947"/>
            <a:ext cx="2880320" cy="17235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 </a:t>
            </a:r>
          </a:p>
          <a:p>
            <a:r>
              <a:rPr lang="ru-RU" sz="1100" dirty="0">
                <a:latin typeface="Myriad Pro" pitchFamily="34" charset="0"/>
              </a:rPr>
              <a:t>по экономике и эконометрике, социологии, политике и международным отношениям, менеджменту, бухгалтерскому учету и</a:t>
            </a:r>
            <a:endParaRPr lang="en-US" sz="1100" dirty="0">
              <a:latin typeface="Myriad Pro" pitchFamily="34" charset="0"/>
            </a:endParaRPr>
          </a:p>
          <a:p>
            <a:r>
              <a:rPr lang="ru-RU" sz="1100" dirty="0">
                <a:latin typeface="Myriad Pro" pitchFamily="34" charset="0"/>
              </a:rPr>
              <a:t>финансам</a:t>
            </a:r>
            <a:r>
              <a:rPr lang="en-US" sz="1100" dirty="0">
                <a:latin typeface="Myriad Pro" pitchFamily="34" charset="0"/>
              </a:rPr>
              <a:t> </a:t>
            </a:r>
            <a:r>
              <a:rPr lang="ru-RU" sz="1100" b="1" dirty="0">
                <a:latin typeface="Myriad Pro" pitchFamily="34" charset="0"/>
              </a:rPr>
              <a:t>«QS – </a:t>
            </a:r>
            <a:r>
              <a:rPr lang="ru-RU" sz="1100" b="1" dirty="0" err="1">
                <a:latin typeface="Myriad Pro" pitchFamily="34" charset="0"/>
              </a:rPr>
              <a:t>World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University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Rankings</a:t>
            </a:r>
            <a:r>
              <a:rPr lang="ru-RU" sz="1100" b="1" dirty="0">
                <a:latin typeface="Myriad Pro" pitchFamily="34" charset="0"/>
              </a:rPr>
              <a:t> </a:t>
            </a:r>
          </a:p>
          <a:p>
            <a:r>
              <a:rPr lang="ru-RU" sz="1100" b="1" dirty="0" err="1">
                <a:latin typeface="Myriad Pro" pitchFamily="34" charset="0"/>
              </a:rPr>
              <a:t>by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subject</a:t>
            </a:r>
            <a:r>
              <a:rPr lang="ru-RU" sz="1100" b="1" dirty="0">
                <a:latin typeface="Myriad Pro" pitchFamily="34" charset="0"/>
              </a:rPr>
              <a:t>», 2019 </a:t>
            </a:r>
            <a:r>
              <a:rPr lang="ru-RU" sz="1100" dirty="0">
                <a:latin typeface="Myriad Pro" pitchFamily="34" charset="0"/>
              </a:rPr>
              <a:t>(предметные рейтинги) </a:t>
            </a:r>
          </a:p>
          <a:p>
            <a:r>
              <a:rPr lang="ru-RU" sz="1100" dirty="0">
                <a:latin typeface="Myriad Pro" pitchFamily="34" charset="0"/>
              </a:rPr>
              <a:t>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4" y="1811754"/>
            <a:ext cx="1807651" cy="45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92277" y="3622901"/>
            <a:ext cx="2951989" cy="12157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Myriad Pro" pitchFamily="34" charset="0"/>
              </a:rPr>
              <a:t>1 МЕСТО В РОССИИ </a:t>
            </a:r>
          </a:p>
          <a:p>
            <a:r>
              <a:rPr lang="ru-RU" sz="1100" dirty="0">
                <a:latin typeface="Myriad Pro" pitchFamily="34" charset="0"/>
              </a:rPr>
              <a:t>по экономике и бизнесу, </a:t>
            </a:r>
          </a:p>
          <a:p>
            <a:r>
              <a:rPr lang="ru-RU" sz="1100" dirty="0">
                <a:latin typeface="Myriad Pro" pitchFamily="34" charset="0"/>
              </a:rPr>
              <a:t>социальным наукам и здравоохранению</a:t>
            </a:r>
          </a:p>
          <a:p>
            <a:r>
              <a:rPr lang="ru-RU" sz="1100" b="1" dirty="0">
                <a:latin typeface="Myriad Pro" pitchFamily="34" charset="0"/>
              </a:rPr>
              <a:t>«</a:t>
            </a:r>
            <a:r>
              <a:rPr lang="ru-RU" sz="1100" b="1" dirty="0" err="1">
                <a:latin typeface="Myriad Pro" pitchFamily="34" charset="0"/>
              </a:rPr>
              <a:t>U.S.News</a:t>
            </a:r>
            <a:r>
              <a:rPr lang="ru-RU" sz="1100" b="1" dirty="0">
                <a:latin typeface="Myriad Pro" pitchFamily="34" charset="0"/>
              </a:rPr>
              <a:t> &amp; </a:t>
            </a:r>
            <a:r>
              <a:rPr lang="ru-RU" sz="1100" b="1" dirty="0" err="1">
                <a:latin typeface="Myriad Pro" pitchFamily="34" charset="0"/>
              </a:rPr>
              <a:t>World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Report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Best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Global</a:t>
            </a:r>
            <a:r>
              <a:rPr lang="ru-RU" sz="1100" b="1" dirty="0">
                <a:latin typeface="Myriad Pro" pitchFamily="34" charset="0"/>
              </a:rPr>
              <a:t> </a:t>
            </a:r>
          </a:p>
          <a:p>
            <a:r>
              <a:rPr lang="ru-RU" sz="1100" b="1" dirty="0" err="1">
                <a:latin typeface="Myriad Pro" pitchFamily="34" charset="0"/>
              </a:rPr>
              <a:t>Universities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by</a:t>
            </a:r>
            <a:r>
              <a:rPr lang="ru-RU" sz="1100" b="1" dirty="0">
                <a:latin typeface="Myriad Pro" pitchFamily="34" charset="0"/>
              </a:rPr>
              <a:t> </a:t>
            </a:r>
            <a:r>
              <a:rPr lang="ru-RU" sz="1100" b="1" dirty="0" err="1">
                <a:latin typeface="Myriad Pro" pitchFamily="34" charset="0"/>
              </a:rPr>
              <a:t>Subject</a:t>
            </a:r>
            <a:r>
              <a:rPr lang="ru-RU" sz="1100" b="1" dirty="0">
                <a:latin typeface="Myriad Pro" pitchFamily="34" charset="0"/>
              </a:rPr>
              <a:t>», 2019/20 </a:t>
            </a:r>
          </a:p>
          <a:p>
            <a:r>
              <a:rPr lang="ru-RU" sz="1100" dirty="0">
                <a:latin typeface="Myriad Pro" pitchFamily="34" charset="0"/>
              </a:rPr>
              <a:t>(предметные рейтинги) 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22" y="3729345"/>
            <a:ext cx="1806753" cy="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12750" y="5339626"/>
            <a:ext cx="3144011" cy="8771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МЕСТО В РОССИИ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сфере финансов и экономики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Зарплатный рейтинг портала Superjob.ru, 2019 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55" y="5339626"/>
            <a:ext cx="1806753" cy="4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27D85AF-B92E-4C95-89B2-0C6A3787ED57}"/>
              </a:ext>
            </a:extLst>
          </p:cNvPr>
          <p:cNvSpPr txBox="1">
            <a:spLocks/>
          </p:cNvSpPr>
          <p:nvPr/>
        </p:nvSpPr>
        <p:spPr>
          <a:xfrm>
            <a:off x="623394" y="393508"/>
            <a:ext cx="10515600" cy="89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Вышка в мировых и российских рейтингах</a:t>
            </a:r>
          </a:p>
        </p:txBody>
      </p:sp>
    </p:spTree>
    <p:extLst>
      <p:ext uri="{BB962C8B-B14F-4D97-AF65-F5344CB8AC3E}">
        <p14:creationId xmlns:p14="http://schemas.microsoft.com/office/powerpoint/2010/main" val="65061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дежда\Desktop\Чебоксары\Чебоксар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" y="0"/>
            <a:ext cx="10272282" cy="6851612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FC6650-A6A7-427A-9AE9-BF47CBC7B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32656"/>
            <a:ext cx="864096" cy="853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C6460-693F-48DB-860D-9463F025D789}"/>
              </a:ext>
            </a:extLst>
          </p:cNvPr>
          <p:cNvSpPr txBox="1"/>
          <p:nvPr/>
        </p:nvSpPr>
        <p:spPr>
          <a:xfrm>
            <a:off x="5375920" y="5589240"/>
            <a:ext cx="49022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НИУ ВШЭ в Перми</a:t>
            </a:r>
          </a:p>
        </p:txBody>
      </p:sp>
    </p:spTree>
    <p:extLst>
      <p:ext uri="{BB962C8B-B14F-4D97-AF65-F5344CB8AC3E}">
        <p14:creationId xmlns:p14="http://schemas.microsoft.com/office/powerpoint/2010/main" val="138991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7E2452-7204-4E16-A418-38D9E6394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185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FC6650-A6A7-427A-9AE9-BF47CBC7B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32656"/>
            <a:ext cx="864096" cy="853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C6460-693F-48DB-860D-9463F025D789}"/>
              </a:ext>
            </a:extLst>
          </p:cNvPr>
          <p:cNvSpPr txBox="1"/>
          <p:nvPr/>
        </p:nvSpPr>
        <p:spPr>
          <a:xfrm>
            <a:off x="5375920" y="5589240"/>
            <a:ext cx="49022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НИУ ВШЭ в Перми</a:t>
            </a:r>
          </a:p>
        </p:txBody>
      </p:sp>
    </p:spTree>
    <p:extLst>
      <p:ext uri="{BB962C8B-B14F-4D97-AF65-F5344CB8AC3E}">
        <p14:creationId xmlns:p14="http://schemas.microsoft.com/office/powerpoint/2010/main" val="225875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F24789-C6B5-4732-B891-47E5938CC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36" y="2174339"/>
            <a:ext cx="1780716" cy="1780716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D9EA7A1B-DBD2-4646-ADE1-50D969A2AA2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74339"/>
          <a:ext cx="9649858" cy="3993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4739">
                  <a:extLst>
                    <a:ext uri="{9D8B030D-6E8A-4147-A177-3AD203B41FA5}">
                      <a16:colId xmlns:a16="http://schemas.microsoft.com/office/drawing/2014/main" xmlns="" val="2598033039"/>
                    </a:ext>
                  </a:extLst>
                </a:gridCol>
                <a:gridCol w="3418536">
                  <a:extLst>
                    <a:ext uri="{9D8B030D-6E8A-4147-A177-3AD203B41FA5}">
                      <a16:colId xmlns:a16="http://schemas.microsoft.com/office/drawing/2014/main" xmlns="" val="3578995935"/>
                    </a:ext>
                  </a:extLst>
                </a:gridCol>
                <a:gridCol w="3646583">
                  <a:extLst>
                    <a:ext uri="{9D8B030D-6E8A-4147-A177-3AD203B41FA5}">
                      <a16:colId xmlns:a16="http://schemas.microsoft.com/office/drawing/2014/main" xmlns="" val="3806819906"/>
                    </a:ext>
                  </a:extLst>
                </a:gridCol>
              </a:tblGrid>
              <a:tr h="1768416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Академический руководитель: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Ирина Николаевна Шафранская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ishafranskaya@hse.ru</a:t>
                      </a: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3215"/>
                  </a:ext>
                </a:extLst>
              </a:tr>
              <a:tr h="1532628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Приёмная кампания – 2020: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бюджетных мест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платных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платных места для иностранцев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портфолио</a:t>
                      </a:r>
                    </a:p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92362164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D85AF-B92E-4C95-89B2-0C6A378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771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Smart-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маркетинг: данные, аналитика, инсайты</a:t>
            </a:r>
          </a:p>
        </p:txBody>
      </p:sp>
    </p:spTree>
    <p:extLst>
      <p:ext uri="{BB962C8B-B14F-4D97-AF65-F5344CB8AC3E}">
        <p14:creationId xmlns:p14="http://schemas.microsoft.com/office/powerpoint/2010/main" val="135021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95" y="5504642"/>
            <a:ext cx="3205905" cy="13533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6" y="19348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/>
                <a:cs typeface="Arial"/>
              </a:rPr>
              <a:t>Проекты и реальный опыт на базе </a:t>
            </a:r>
            <a:r>
              <a:rPr lang="ru-RU" dirty="0" smtClean="0">
                <a:latin typeface="Arial"/>
                <a:cs typeface="Arial"/>
              </a:rPr>
              <a:t>лабораторий НИУ ВШЭ  </a:t>
            </a:r>
            <a:r>
              <a:rPr lang="ru-RU" dirty="0">
                <a:latin typeface="Arial"/>
                <a:cs typeface="Arial"/>
              </a:rPr>
              <a:t>и компаний — </a:t>
            </a:r>
            <a:r>
              <a:rPr lang="ru-RU" dirty="0" smtClean="0">
                <a:latin typeface="Arial"/>
                <a:cs typeface="Arial"/>
              </a:rPr>
              <a:t>спутников программы: Эр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ru-RU" dirty="0" smtClean="0">
                <a:latin typeface="Arial"/>
                <a:cs typeface="Arial"/>
              </a:rPr>
              <a:t> Телеком, </a:t>
            </a:r>
            <a:r>
              <a:rPr lang="en-US" dirty="0" err="1" smtClean="0">
                <a:latin typeface="Arial"/>
                <a:cs typeface="Arial"/>
              </a:rPr>
              <a:t>Miro</a:t>
            </a:r>
            <a:r>
              <a:rPr lang="ru-RU" dirty="0" smtClean="0">
                <a:latin typeface="Arial"/>
                <a:cs typeface="Arial"/>
              </a:rPr>
              <a:t>, Яндекс, </a:t>
            </a:r>
            <a:r>
              <a:rPr lang="en-US" dirty="0" smtClean="0">
                <a:latin typeface="Arial"/>
                <a:cs typeface="Arial"/>
              </a:rPr>
              <a:t>Carrot Quest</a:t>
            </a:r>
            <a:r>
              <a:rPr lang="ru-RU" dirty="0" smtClean="0">
                <a:latin typeface="Arial"/>
                <a:cs typeface="Arial"/>
              </a:rPr>
              <a:t>, Пермский театр оперы и балета.</a:t>
            </a:r>
            <a:endParaRPr lang="ru-RU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Многообразие тематик исследований: от нейромаркетинга до  машинного </a:t>
            </a:r>
            <a:r>
              <a:rPr lang="ru-RU" dirty="0" smtClean="0">
                <a:latin typeface="Arial"/>
                <a:cs typeface="Arial"/>
              </a:rPr>
              <a:t>обучения, от игрового маркетинга до создания субкультур среди потребителей </a:t>
            </a:r>
            <a:r>
              <a:rPr lang="ru-RU" dirty="0" err="1" smtClean="0">
                <a:latin typeface="Arial"/>
                <a:cs typeface="Arial"/>
              </a:rPr>
              <a:t>крафтового</a:t>
            </a:r>
            <a:r>
              <a:rPr lang="ru-RU" dirty="0" smtClean="0">
                <a:latin typeface="Arial"/>
                <a:cs typeface="Arial"/>
              </a:rPr>
              <a:t> пива.</a:t>
            </a:r>
            <a:endParaRPr lang="ru-RU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Прикладной фокус (не исследования ради исследований, а исследования ради результата</a:t>
            </a:r>
            <a:r>
              <a:rPr lang="ru-RU" dirty="0" smtClean="0">
                <a:latin typeface="Arial"/>
                <a:cs typeface="Arial"/>
              </a:rPr>
              <a:t>): разработка программ лояльности, интернет-стратегий и контент-планов, вывод новых продуктов и монетизация сервисов.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Единственная в России магистерская программа по маркетинговой аналитике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6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351" y="473824"/>
            <a:ext cx="4761037" cy="58209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/>
                <a:cs typeface="Arial"/>
              </a:rPr>
              <a:t>Будущие </a:t>
            </a:r>
            <a:r>
              <a:rPr lang="ru-RU" dirty="0" smtClean="0">
                <a:latin typeface="Arial"/>
                <a:cs typeface="Arial"/>
              </a:rPr>
              <a:t>маркетологи </a:t>
            </a:r>
            <a:r>
              <a:rPr lang="ru-RU" dirty="0">
                <a:latin typeface="Arial"/>
                <a:cs typeface="Arial"/>
              </a:rPr>
              <a:t>-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аналитики — это всесторонне развитые люди с нестандартным мышлением и аналитическими способностями. 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latin typeface="Arial"/>
                <a:cs typeface="Arial"/>
              </a:rPr>
              <a:t>Их </a:t>
            </a:r>
            <a:r>
              <a:rPr lang="ru-RU" dirty="0" err="1">
                <a:latin typeface="Arial"/>
                <a:cs typeface="Arial"/>
              </a:rPr>
              <a:t>суперскиллы</a:t>
            </a:r>
            <a:r>
              <a:rPr lang="ru-RU" dirty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Arial"/>
                <a:cs typeface="Arial"/>
              </a:rPr>
              <a:t>— </a:t>
            </a:r>
            <a:r>
              <a:rPr lang="ru-RU" dirty="0">
                <a:latin typeface="Arial"/>
                <a:cs typeface="Arial"/>
              </a:rPr>
              <a:t>умение сочетать знания строгих наук и креативный подход</a:t>
            </a:r>
            <a:r>
              <a:rPr lang="ru-RU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Arial"/>
                <a:cs typeface="Arial"/>
              </a:rPr>
              <a:t>— </a:t>
            </a:r>
            <a:r>
              <a:rPr lang="ru-RU" dirty="0">
                <a:latin typeface="Arial"/>
                <a:cs typeface="Arial"/>
              </a:rPr>
              <a:t>любопытство и желание найти лучшее </a:t>
            </a:r>
            <a:r>
              <a:rPr lang="ru-RU" dirty="0" smtClean="0">
                <a:latin typeface="Arial"/>
                <a:cs typeface="Arial"/>
              </a:rPr>
              <a:t>решение;</a:t>
            </a:r>
          </a:p>
          <a:p>
            <a:pPr marL="0" indent="0">
              <a:buNone/>
            </a:pPr>
            <a:r>
              <a:rPr lang="ru-RU" dirty="0" smtClean="0">
                <a:latin typeface="Arial"/>
                <a:cs typeface="Arial"/>
              </a:rPr>
              <a:t>— </a:t>
            </a:r>
            <a:r>
              <a:rPr lang="en-US" dirty="0" smtClean="0">
                <a:latin typeface="Arial"/>
                <a:cs typeface="Arial"/>
              </a:rPr>
              <a:t>data-driven</a:t>
            </a:r>
            <a:r>
              <a:rPr lang="ru-RU" dirty="0" smtClean="0">
                <a:latin typeface="Arial"/>
                <a:cs typeface="Arial"/>
              </a:rPr>
              <a:t> логика принятия решений.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01" y="450599"/>
            <a:ext cx="6953799" cy="60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0268"/>
            <a:ext cx="4761037" cy="582092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/>
                <a:cs typeface="Arial"/>
              </a:rPr>
              <a:t>70</a:t>
            </a:r>
            <a:r>
              <a:rPr lang="ru-RU" b="1" dirty="0">
                <a:latin typeface="Arial"/>
                <a:cs typeface="Arial"/>
              </a:rPr>
              <a:t>% </a:t>
            </a:r>
            <a:r>
              <a:rPr lang="ru-RU" dirty="0">
                <a:latin typeface="Arial"/>
                <a:cs typeface="Arial"/>
              </a:rPr>
              <a:t>выпускников программы работают в Перми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среди </a:t>
            </a:r>
            <a:r>
              <a:rPr lang="ru-RU" dirty="0">
                <a:latin typeface="Arial"/>
                <a:cs typeface="Arial"/>
              </a:rPr>
              <a:t>выпускников программы уже </a:t>
            </a:r>
            <a:r>
              <a:rPr lang="ru-RU" b="1" dirty="0" smtClean="0">
                <a:latin typeface="Arial"/>
                <a:cs typeface="Arial"/>
              </a:rPr>
              <a:t>14 </a:t>
            </a:r>
            <a:r>
              <a:rPr lang="ru-RU" b="1" dirty="0">
                <a:latin typeface="Arial"/>
                <a:cs typeface="Arial"/>
              </a:rPr>
              <a:t>директоров </a:t>
            </a:r>
            <a:r>
              <a:rPr lang="ru-RU" dirty="0">
                <a:latin typeface="Arial"/>
                <a:cs typeface="Arial"/>
              </a:rPr>
              <a:t>по маркетингу и развитию бизнеса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ru-RU" b="1" dirty="0" smtClean="0">
                <a:latin typeface="Arial"/>
                <a:cs typeface="Arial"/>
              </a:rPr>
              <a:t>8 </a:t>
            </a:r>
            <a:r>
              <a:rPr lang="ru-RU" b="1" dirty="0">
                <a:latin typeface="Arial"/>
                <a:cs typeface="Arial"/>
              </a:rPr>
              <a:t>собственных бизнесов </a:t>
            </a:r>
            <a:r>
              <a:rPr lang="ru-RU" dirty="0">
                <a:latin typeface="Arial"/>
                <a:cs typeface="Arial"/>
              </a:rPr>
              <a:t>организовали выпускники программы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92" y="0"/>
            <a:ext cx="8711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3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951</Words>
  <Application>Microsoft Macintosh PowerPoint</Application>
  <PresentationFormat>Custom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Тема Office</vt:lpstr>
      <vt:lpstr>Высшая школа экономики  Пермь</vt:lpstr>
      <vt:lpstr>Национальный исследовательский университет  «Высшая школа экономики»</vt:lpstr>
      <vt:lpstr>PowerPoint Presentation</vt:lpstr>
      <vt:lpstr>PowerPoint Presentation</vt:lpstr>
      <vt:lpstr>PowerPoint Presentation</vt:lpstr>
      <vt:lpstr>Smart-маркетинг: данные, аналитика, инсайты</vt:lpstr>
      <vt:lpstr>Единственная в России магистерская программа по маркетинговой аналитике</vt:lpstr>
      <vt:lpstr>PowerPoint Presentation</vt:lpstr>
      <vt:lpstr>PowerPoint Presentation</vt:lpstr>
      <vt:lpstr>Чему конкретно учат на программе?</vt:lpstr>
      <vt:lpstr>Осень – зима 2020: стратегия</vt:lpstr>
      <vt:lpstr>Зима – весна 2021: исследования и аналитика</vt:lpstr>
      <vt:lpstr>Осень – зима 2021: аналитика и коммуникации</vt:lpstr>
      <vt:lpstr>Зима – весна 2021: вы сможете доказать, что вы маркетолог - аналитик</vt:lpstr>
      <vt:lpstr>Как учат на программе?</vt:lpstr>
      <vt:lpstr>Кто учит на программе?</vt:lpstr>
      <vt:lpstr>Качество образования</vt:lpstr>
      <vt:lpstr>Портфолио</vt:lpstr>
      <vt:lpstr>Академическая мобильность: межкампусная и международная</vt:lpstr>
      <vt:lpstr>Евгения Нелюбина: «Хочешь учиться в Риме — учись в Перми»</vt:lpstr>
      <vt:lpstr>PowerPoint Presentation</vt:lpstr>
      <vt:lpstr>PowerPoint Presentation</vt:lpstr>
      <vt:lpstr>PowerPoint Presentation</vt:lpstr>
      <vt:lpstr>PowerPoint Presentation</vt:lpstr>
      <vt:lpstr>Подробнее о поступлении в Вышку в Перми: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Клюев</dc:creator>
  <cp:lastModifiedBy>Irina</cp:lastModifiedBy>
  <cp:revision>49</cp:revision>
  <dcterms:created xsi:type="dcterms:W3CDTF">2019-11-27T19:07:14Z</dcterms:created>
  <dcterms:modified xsi:type="dcterms:W3CDTF">2020-03-26T12:56:14Z</dcterms:modified>
</cp:coreProperties>
</file>