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06" r:id="rId2"/>
    <p:sldId id="301" r:id="rId3"/>
    <p:sldId id="505" r:id="rId4"/>
    <p:sldId id="284" r:id="rId5"/>
    <p:sldId id="260" r:id="rId6"/>
    <p:sldId id="262" r:id="rId7"/>
    <p:sldId id="306" r:id="rId8"/>
    <p:sldId id="307" r:id="rId9"/>
    <p:sldId id="277" r:id="rId10"/>
    <p:sldId id="508" r:id="rId11"/>
    <p:sldId id="509" r:id="rId12"/>
    <p:sldId id="510" r:id="rId13"/>
    <p:sldId id="514" r:id="rId14"/>
    <p:sldId id="528" r:id="rId15"/>
    <p:sldId id="530" r:id="rId16"/>
    <p:sldId id="531" r:id="rId17"/>
    <p:sldId id="529" r:id="rId18"/>
    <p:sldId id="520" r:id="rId19"/>
    <p:sldId id="521" r:id="rId20"/>
    <p:sldId id="522" r:id="rId21"/>
    <p:sldId id="526" r:id="rId22"/>
    <p:sldId id="534" r:id="rId23"/>
    <p:sldId id="533" r:id="rId24"/>
    <p:sldId id="532" r:id="rId25"/>
    <p:sldId id="535" r:id="rId26"/>
    <p:sldId id="540" r:id="rId27"/>
    <p:sldId id="536" r:id="rId28"/>
    <p:sldId id="537" r:id="rId29"/>
    <p:sldId id="541" r:id="rId30"/>
    <p:sldId id="542" r:id="rId31"/>
    <p:sldId id="539" r:id="rId32"/>
    <p:sldId id="527" r:id="rId33"/>
    <p:sldId id="507" r:id="rId34"/>
    <p:sldId id="543" r:id="rId35"/>
    <p:sldId id="278" r:id="rId36"/>
    <p:sldId id="300" r:id="rId37"/>
    <p:sldId id="304" r:id="rId38"/>
    <p:sldId id="266" r:id="rId39"/>
    <p:sldId id="267" r:id="rId40"/>
    <p:sldId id="305" r:id="rId41"/>
    <p:sldId id="290" r:id="rId42"/>
    <p:sldId id="292" r:id="rId43"/>
    <p:sldId id="294" r:id="rId44"/>
    <p:sldId id="297" r:id="rId45"/>
    <p:sldId id="270" r:id="rId46"/>
    <p:sldId id="279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7A29"/>
    <a:srgbClr val="CC1629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D205DD-74A2-4929-8174-B5804DA7EA28}" type="doc">
      <dgm:prSet loTypeId="urn:microsoft.com/office/officeart/2005/8/layout/arrow5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6E1FEA5-9402-428D-B78E-D736C7253CAB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en-US" sz="4200" b="1" dirty="0">
              <a:latin typeface="Arial" panose="020B0604020202020204" pitchFamily="34" charset="0"/>
              <a:cs typeface="Arial" panose="020B0604020202020204" pitchFamily="34" charset="0"/>
            </a:rPr>
            <a:t>Science</a:t>
          </a:r>
          <a:endParaRPr lang="ru-RU" sz="4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510858-A399-4DF5-BA93-B37F7DEE3F41}" type="parTrans" cxnId="{E6BB36CD-3466-46A0-BE32-7C4E966B4E6F}">
      <dgm:prSet/>
      <dgm:spPr/>
      <dgm:t>
        <a:bodyPr/>
        <a:lstStyle/>
        <a:p>
          <a:endParaRPr lang="ru-RU" sz="4200"/>
        </a:p>
      </dgm:t>
    </dgm:pt>
    <dgm:pt modelId="{CF7F7DBD-6A2F-4D49-8012-B2B6C86FE06D}" type="sibTrans" cxnId="{E6BB36CD-3466-46A0-BE32-7C4E966B4E6F}">
      <dgm:prSet/>
      <dgm:spPr/>
      <dgm:t>
        <a:bodyPr/>
        <a:lstStyle/>
        <a:p>
          <a:endParaRPr lang="ru-RU" sz="4200"/>
        </a:p>
      </dgm:t>
    </dgm:pt>
    <dgm:pt modelId="{6E125773-1E1B-4C5D-B6D8-1BB89AB7DA36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3600" b="0" dirty="0">
              <a:latin typeface="Arial" panose="020B0604020202020204" pitchFamily="34" charset="0"/>
              <a:cs typeface="Arial" panose="020B0604020202020204" pitchFamily="34" charset="0"/>
            </a:rPr>
            <a:t>Art &amp;</a:t>
          </a:r>
          <a:r>
            <a:rPr lang="en-US" sz="3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>
              <a:latin typeface="Arial" panose="020B0604020202020204" pitchFamily="34" charset="0"/>
              <a:cs typeface="Arial" panose="020B0604020202020204" pitchFamily="34" charset="0"/>
            </a:rPr>
            <a:t>Humanities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EB8521-993B-42C7-BC53-82975320E843}" type="parTrans" cxnId="{E6CC7349-111B-47FD-88EB-0EC3E6C083F7}">
      <dgm:prSet/>
      <dgm:spPr/>
      <dgm:t>
        <a:bodyPr/>
        <a:lstStyle/>
        <a:p>
          <a:endParaRPr lang="ru-RU" sz="4200"/>
        </a:p>
      </dgm:t>
    </dgm:pt>
    <dgm:pt modelId="{3E4B97AC-D435-4900-AEDC-3848B8BB9AE9}" type="sibTrans" cxnId="{E6CC7349-111B-47FD-88EB-0EC3E6C083F7}">
      <dgm:prSet/>
      <dgm:spPr/>
      <dgm:t>
        <a:bodyPr/>
        <a:lstStyle/>
        <a:p>
          <a:endParaRPr lang="ru-RU" sz="4200"/>
        </a:p>
      </dgm:t>
    </dgm:pt>
    <dgm:pt modelId="{F6E9DFC5-BC11-4CD3-8E3C-8EEDB7184A13}" type="pres">
      <dgm:prSet presAssocID="{61D205DD-74A2-4929-8174-B5804DA7EA2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6605B3-8C57-42BB-87C4-A370AC1223C0}" type="pres">
      <dgm:prSet presAssocID="{46E1FEA5-9402-428D-B78E-D736C7253CAB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880EB5-C257-40D2-9AB5-10B893A3F86D}" type="pres">
      <dgm:prSet presAssocID="{6E125773-1E1B-4C5D-B6D8-1BB89AB7DA36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A00F25-AD64-41C0-8B3E-27BA09537EDD}" type="presOf" srcId="{61D205DD-74A2-4929-8174-B5804DA7EA28}" destId="{F6E9DFC5-BC11-4CD3-8E3C-8EEDB7184A13}" srcOrd="0" destOrd="0" presId="urn:microsoft.com/office/officeart/2005/8/layout/arrow5"/>
    <dgm:cxn modelId="{E6CC7349-111B-47FD-88EB-0EC3E6C083F7}" srcId="{61D205DD-74A2-4929-8174-B5804DA7EA28}" destId="{6E125773-1E1B-4C5D-B6D8-1BB89AB7DA36}" srcOrd="1" destOrd="0" parTransId="{BAEB8521-993B-42C7-BC53-82975320E843}" sibTransId="{3E4B97AC-D435-4900-AEDC-3848B8BB9AE9}"/>
    <dgm:cxn modelId="{E6BB36CD-3466-46A0-BE32-7C4E966B4E6F}" srcId="{61D205DD-74A2-4929-8174-B5804DA7EA28}" destId="{46E1FEA5-9402-428D-B78E-D736C7253CAB}" srcOrd="0" destOrd="0" parTransId="{79510858-A399-4DF5-BA93-B37F7DEE3F41}" sibTransId="{CF7F7DBD-6A2F-4D49-8012-B2B6C86FE06D}"/>
    <dgm:cxn modelId="{230B019A-F74D-403A-8A2F-C63D8E940BC4}" type="presOf" srcId="{6E125773-1E1B-4C5D-B6D8-1BB89AB7DA36}" destId="{0A880EB5-C257-40D2-9AB5-10B893A3F86D}" srcOrd="0" destOrd="0" presId="urn:microsoft.com/office/officeart/2005/8/layout/arrow5"/>
    <dgm:cxn modelId="{A88AA6BA-9DEF-4B8D-BFF3-EDAF15964424}" type="presOf" srcId="{46E1FEA5-9402-428D-B78E-D736C7253CAB}" destId="{286605B3-8C57-42BB-87C4-A370AC1223C0}" srcOrd="0" destOrd="0" presId="urn:microsoft.com/office/officeart/2005/8/layout/arrow5"/>
    <dgm:cxn modelId="{39DBB7F0-89D3-4FE3-B990-DDAC50CBB7FA}" type="presParOf" srcId="{F6E9DFC5-BC11-4CD3-8E3C-8EEDB7184A13}" destId="{286605B3-8C57-42BB-87C4-A370AC1223C0}" srcOrd="0" destOrd="0" presId="urn:microsoft.com/office/officeart/2005/8/layout/arrow5"/>
    <dgm:cxn modelId="{9B2A520B-02BC-4C61-82DB-F5D56FD10D11}" type="presParOf" srcId="{F6E9DFC5-BC11-4CD3-8E3C-8EEDB7184A13}" destId="{0A880EB5-C257-40D2-9AB5-10B893A3F86D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37B6FA-942A-4C7C-B882-FE89DB4A334F}" type="doc">
      <dgm:prSet loTypeId="urn:microsoft.com/office/officeart/2005/8/layout/radial5" loCatId="cycle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36BABEA-7676-41DF-A00C-70E091F2B0C8}">
      <dgm:prSet phldrT="[Текст]"/>
      <dgm:spPr/>
      <dgm:t>
        <a:bodyPr/>
        <a:lstStyle/>
        <a:p>
          <a:r>
            <a:rPr lang="ru-RU" b="1" dirty="0"/>
            <a:t>ИТ</a:t>
          </a:r>
        </a:p>
      </dgm:t>
    </dgm:pt>
    <dgm:pt modelId="{41D67194-61A9-4F14-9074-616EDE866FFD}" type="parTrans" cxnId="{8E245053-AC7E-4473-A0B8-9E419418049C}">
      <dgm:prSet/>
      <dgm:spPr/>
      <dgm:t>
        <a:bodyPr/>
        <a:lstStyle/>
        <a:p>
          <a:endParaRPr lang="ru-RU" b="1"/>
        </a:p>
      </dgm:t>
    </dgm:pt>
    <dgm:pt modelId="{184A8ACD-4936-4B08-91ED-EC5684940F0A}" type="sibTrans" cxnId="{8E245053-AC7E-4473-A0B8-9E419418049C}">
      <dgm:prSet/>
      <dgm:spPr/>
      <dgm:t>
        <a:bodyPr/>
        <a:lstStyle/>
        <a:p>
          <a:endParaRPr lang="ru-RU" b="1"/>
        </a:p>
      </dgm:t>
    </dgm:pt>
    <dgm:pt modelId="{0EFF0E37-9338-4FEA-A52E-CC9C6A6EF9E1}">
      <dgm:prSet phldrT="[Текст]"/>
      <dgm:spPr/>
      <dgm:t>
        <a:bodyPr/>
        <a:lstStyle/>
        <a:p>
          <a:r>
            <a:rPr lang="ru-RU" b="1" dirty="0"/>
            <a:t>Археология</a:t>
          </a:r>
        </a:p>
      </dgm:t>
    </dgm:pt>
    <dgm:pt modelId="{0933F29C-F931-4749-B83B-53E8D9873B0C}" type="parTrans" cxnId="{01CE053F-3D08-44B5-8AC4-2DE0C39EF25E}">
      <dgm:prSet/>
      <dgm:spPr/>
      <dgm:t>
        <a:bodyPr/>
        <a:lstStyle/>
        <a:p>
          <a:endParaRPr lang="ru-RU" b="1"/>
        </a:p>
      </dgm:t>
    </dgm:pt>
    <dgm:pt modelId="{73BFE3E4-B031-4574-8CF0-45C673A66F49}" type="sibTrans" cxnId="{01CE053F-3D08-44B5-8AC4-2DE0C39EF25E}">
      <dgm:prSet/>
      <dgm:spPr/>
      <dgm:t>
        <a:bodyPr/>
        <a:lstStyle/>
        <a:p>
          <a:endParaRPr lang="ru-RU" b="1"/>
        </a:p>
      </dgm:t>
    </dgm:pt>
    <dgm:pt modelId="{45C0926D-219A-4FDE-B5C0-699007573E4F}">
      <dgm:prSet phldrT="[Текст]" custT="1"/>
      <dgm:spPr/>
      <dgm:t>
        <a:bodyPr/>
        <a:lstStyle/>
        <a:p>
          <a:r>
            <a:rPr lang="ru-RU" sz="2000" b="1" dirty="0"/>
            <a:t>История</a:t>
          </a:r>
        </a:p>
      </dgm:t>
    </dgm:pt>
    <dgm:pt modelId="{CF4AFC50-38FE-49BD-B828-BAD6D87D8956}" type="parTrans" cxnId="{ADFB205C-D088-4D3F-8074-7143F88A42A9}">
      <dgm:prSet/>
      <dgm:spPr/>
      <dgm:t>
        <a:bodyPr/>
        <a:lstStyle/>
        <a:p>
          <a:endParaRPr lang="ru-RU" b="1"/>
        </a:p>
      </dgm:t>
    </dgm:pt>
    <dgm:pt modelId="{859633A8-6C67-4BD9-81C3-D34F18E4E4E8}" type="sibTrans" cxnId="{ADFB205C-D088-4D3F-8074-7143F88A42A9}">
      <dgm:prSet/>
      <dgm:spPr/>
      <dgm:t>
        <a:bodyPr/>
        <a:lstStyle/>
        <a:p>
          <a:endParaRPr lang="ru-RU" b="1"/>
        </a:p>
      </dgm:t>
    </dgm:pt>
    <dgm:pt modelId="{2FB09987-321B-4471-8A37-BCAE9CAD66C6}">
      <dgm:prSet phldrT="[Текст]" custT="1"/>
      <dgm:spPr/>
      <dgm:t>
        <a:bodyPr/>
        <a:lstStyle/>
        <a:p>
          <a:r>
            <a:rPr lang="ru-RU" sz="1800" b="1" dirty="0" err="1" smtClean="0"/>
            <a:t>Культуро</a:t>
          </a:r>
          <a:r>
            <a:rPr lang="en-US" sz="1800" b="1" dirty="0" smtClean="0"/>
            <a:t>-</a:t>
          </a:r>
          <a:br>
            <a:rPr lang="en-US" sz="1800" b="1" dirty="0" smtClean="0"/>
          </a:br>
          <a:r>
            <a:rPr lang="ru-RU" sz="1800" b="1" dirty="0" smtClean="0"/>
            <a:t>логия</a:t>
          </a:r>
          <a:endParaRPr lang="ru-RU" sz="2000" b="1" dirty="0"/>
        </a:p>
      </dgm:t>
    </dgm:pt>
    <dgm:pt modelId="{DB0448FA-C15A-4C2E-B925-48B49310840C}" type="parTrans" cxnId="{7DC612DD-3CBF-4FFF-83A8-3F92A70E6E8B}">
      <dgm:prSet/>
      <dgm:spPr/>
      <dgm:t>
        <a:bodyPr/>
        <a:lstStyle/>
        <a:p>
          <a:endParaRPr lang="ru-RU" b="1"/>
        </a:p>
      </dgm:t>
    </dgm:pt>
    <dgm:pt modelId="{B2216342-27F4-4E72-8632-89D8A9CDE180}" type="sibTrans" cxnId="{7DC612DD-3CBF-4FFF-83A8-3F92A70E6E8B}">
      <dgm:prSet/>
      <dgm:spPr/>
      <dgm:t>
        <a:bodyPr/>
        <a:lstStyle/>
        <a:p>
          <a:endParaRPr lang="ru-RU" b="1"/>
        </a:p>
      </dgm:t>
    </dgm:pt>
    <dgm:pt modelId="{55001A14-550D-4DEA-8F07-FAA419931504}">
      <dgm:prSet phldrT="[Текст]" custT="1"/>
      <dgm:spPr/>
      <dgm:t>
        <a:bodyPr/>
        <a:lstStyle/>
        <a:p>
          <a:r>
            <a:rPr lang="ru-RU" sz="2000" b="1" dirty="0"/>
            <a:t>Лингвистика</a:t>
          </a:r>
        </a:p>
      </dgm:t>
    </dgm:pt>
    <dgm:pt modelId="{EF0266D6-37DA-4930-A77E-E29F8BEC353A}" type="parTrans" cxnId="{51A2EBA4-FCA8-456D-99AE-08CAA88CBEDD}">
      <dgm:prSet/>
      <dgm:spPr/>
      <dgm:t>
        <a:bodyPr/>
        <a:lstStyle/>
        <a:p>
          <a:endParaRPr lang="ru-RU" b="1"/>
        </a:p>
      </dgm:t>
    </dgm:pt>
    <dgm:pt modelId="{B2A6EFEF-ABAB-47CA-8D4B-20670EE7643F}" type="sibTrans" cxnId="{51A2EBA4-FCA8-456D-99AE-08CAA88CBEDD}">
      <dgm:prSet/>
      <dgm:spPr/>
      <dgm:t>
        <a:bodyPr/>
        <a:lstStyle/>
        <a:p>
          <a:endParaRPr lang="ru-RU" b="1"/>
        </a:p>
      </dgm:t>
    </dgm:pt>
    <dgm:pt modelId="{2C53D039-6561-4C73-AF32-F0F2D1802FB8}">
      <dgm:prSet custT="1"/>
      <dgm:spPr/>
      <dgm:t>
        <a:bodyPr/>
        <a:lstStyle/>
        <a:p>
          <a:r>
            <a:rPr lang="ru-RU" sz="4000" b="1" dirty="0"/>
            <a:t>…</a:t>
          </a:r>
        </a:p>
      </dgm:t>
    </dgm:pt>
    <dgm:pt modelId="{5E264E0B-E21E-47B4-9065-CB82EB1D685B}" type="parTrans" cxnId="{CE7A36A7-EE9A-4C54-A10A-BEEF499558D9}">
      <dgm:prSet/>
      <dgm:spPr/>
      <dgm:t>
        <a:bodyPr/>
        <a:lstStyle/>
        <a:p>
          <a:endParaRPr lang="ru-RU" b="1"/>
        </a:p>
      </dgm:t>
    </dgm:pt>
    <dgm:pt modelId="{B909474A-4295-4689-9844-BCB408A008BC}" type="sibTrans" cxnId="{CE7A36A7-EE9A-4C54-A10A-BEEF499558D9}">
      <dgm:prSet/>
      <dgm:spPr/>
      <dgm:t>
        <a:bodyPr/>
        <a:lstStyle/>
        <a:p>
          <a:endParaRPr lang="ru-RU" b="1"/>
        </a:p>
      </dgm:t>
    </dgm:pt>
    <dgm:pt modelId="{56B7DBD8-265F-405A-A03E-0746D239EE51}">
      <dgm:prSet phldrT="[Текст]" custT="1"/>
      <dgm:spPr/>
      <dgm:t>
        <a:bodyPr/>
        <a:lstStyle/>
        <a:p>
          <a:r>
            <a:rPr lang="ru-RU" sz="1800" b="1" dirty="0" err="1" smtClean="0"/>
            <a:t>Педаго</a:t>
          </a:r>
          <a:r>
            <a:rPr lang="en-US" sz="1800" b="1" dirty="0" smtClean="0"/>
            <a:t>-</a:t>
          </a:r>
          <a:br>
            <a:rPr lang="en-US" sz="1800" b="1" dirty="0" smtClean="0"/>
          </a:br>
          <a:r>
            <a:rPr lang="ru-RU" sz="1800" b="1" dirty="0" smtClean="0"/>
            <a:t>гика</a:t>
          </a:r>
          <a:endParaRPr lang="ru-RU" sz="1800" b="1" dirty="0"/>
        </a:p>
      </dgm:t>
    </dgm:pt>
    <dgm:pt modelId="{3B5E57F3-2130-46D4-BC6B-C910F51D06FF}" type="parTrans" cxnId="{35FC1AA7-BFD7-465C-BD44-89C16F4F5DEC}">
      <dgm:prSet/>
      <dgm:spPr/>
      <dgm:t>
        <a:bodyPr/>
        <a:lstStyle/>
        <a:p>
          <a:endParaRPr lang="ru-RU"/>
        </a:p>
      </dgm:t>
    </dgm:pt>
    <dgm:pt modelId="{63C9D689-60ED-4D89-9E80-3D83C7463621}" type="sibTrans" cxnId="{35FC1AA7-BFD7-465C-BD44-89C16F4F5DEC}">
      <dgm:prSet/>
      <dgm:spPr/>
      <dgm:t>
        <a:bodyPr/>
        <a:lstStyle/>
        <a:p>
          <a:endParaRPr lang="ru-RU"/>
        </a:p>
      </dgm:t>
    </dgm:pt>
    <dgm:pt modelId="{C271E292-93E0-4E12-8962-20B8781DCD45}">
      <dgm:prSet phldrT="[Текст]" custT="1"/>
      <dgm:spPr/>
      <dgm:t>
        <a:bodyPr/>
        <a:lstStyle/>
        <a:p>
          <a:r>
            <a:rPr lang="ru-RU" sz="2000" b="1" dirty="0" smtClean="0"/>
            <a:t>Музы</a:t>
          </a:r>
          <a:r>
            <a:rPr lang="en-US" sz="2000" b="1" dirty="0" smtClean="0"/>
            <a:t>-</a:t>
          </a:r>
          <a:r>
            <a:rPr lang="ru-RU" sz="2000" b="1" dirty="0" smtClean="0"/>
            <a:t>ка</a:t>
          </a:r>
          <a:endParaRPr lang="ru-RU" sz="2000" b="1" dirty="0"/>
        </a:p>
      </dgm:t>
    </dgm:pt>
    <dgm:pt modelId="{528E9B9F-1441-4375-B9DE-A62B05F04483}" type="parTrans" cxnId="{BAE0E6A3-871D-47E8-BAAB-B0D3737E66C5}">
      <dgm:prSet/>
      <dgm:spPr/>
      <dgm:t>
        <a:bodyPr/>
        <a:lstStyle/>
        <a:p>
          <a:endParaRPr lang="ru-RU"/>
        </a:p>
      </dgm:t>
    </dgm:pt>
    <dgm:pt modelId="{FE0BC40A-FC51-4FCD-B4F9-FEDF8F94C9D3}" type="sibTrans" cxnId="{BAE0E6A3-871D-47E8-BAAB-B0D3737E66C5}">
      <dgm:prSet/>
      <dgm:spPr/>
      <dgm:t>
        <a:bodyPr/>
        <a:lstStyle/>
        <a:p>
          <a:endParaRPr lang="ru-RU"/>
        </a:p>
      </dgm:t>
    </dgm:pt>
    <dgm:pt modelId="{0D9682BA-B7DB-40E3-BA3D-333A35BF85E8}" type="pres">
      <dgm:prSet presAssocID="{6837B6FA-942A-4C7C-B882-FE89DB4A334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C39E6E-2094-49CE-AAC0-1FEE118451D5}" type="pres">
      <dgm:prSet presAssocID="{D36BABEA-7676-41DF-A00C-70E091F2B0C8}" presName="centerShape" presStyleLbl="node0" presStyleIdx="0" presStyleCnt="1" custScaleX="194872" custScaleY="194872" custLinFactNeighborX="14401" custLinFactNeighborY="-9329"/>
      <dgm:spPr/>
      <dgm:t>
        <a:bodyPr/>
        <a:lstStyle/>
        <a:p>
          <a:endParaRPr lang="ru-RU"/>
        </a:p>
      </dgm:t>
    </dgm:pt>
    <dgm:pt modelId="{E5C4252F-6315-4ABA-9C01-D4668B2732AB}" type="pres">
      <dgm:prSet presAssocID="{0933F29C-F931-4749-B83B-53E8D9873B0C}" presName="parTrans" presStyleLbl="sibTrans2D1" presStyleIdx="0" presStyleCnt="7"/>
      <dgm:spPr/>
      <dgm:t>
        <a:bodyPr/>
        <a:lstStyle/>
        <a:p>
          <a:endParaRPr lang="ru-RU"/>
        </a:p>
      </dgm:t>
    </dgm:pt>
    <dgm:pt modelId="{DE4FB04A-8B0E-47B7-8FB7-1C284DAF0A5F}" type="pres">
      <dgm:prSet presAssocID="{0933F29C-F931-4749-B83B-53E8D9873B0C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90FFA9C2-CA94-4C9D-8C0C-B4FEAB10000C}" type="pres">
      <dgm:prSet presAssocID="{0EFF0E37-9338-4FEA-A52E-CC9C6A6EF9E1}" presName="node" presStyleLbl="node1" presStyleIdx="0" presStyleCnt="7" custRadScaleRad="256760" custRadScaleInc="2360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256CBD-B387-48F3-B767-482CA5811DF7}" type="pres">
      <dgm:prSet presAssocID="{CF4AFC50-38FE-49BD-B828-BAD6D87D8956}" presName="parTrans" presStyleLbl="sibTrans2D1" presStyleIdx="1" presStyleCnt="7"/>
      <dgm:spPr/>
      <dgm:t>
        <a:bodyPr/>
        <a:lstStyle/>
        <a:p>
          <a:endParaRPr lang="ru-RU"/>
        </a:p>
      </dgm:t>
    </dgm:pt>
    <dgm:pt modelId="{E83903B8-6371-4462-B634-38EC20C3B5A8}" type="pres">
      <dgm:prSet presAssocID="{CF4AFC50-38FE-49BD-B828-BAD6D87D8956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27B8267C-772B-4BB3-8D9C-949901CA5AD2}" type="pres">
      <dgm:prSet presAssocID="{45C0926D-219A-4FDE-B5C0-699007573E4F}" presName="node" presStyleLbl="node1" presStyleIdx="1" presStyleCnt="7" custScaleX="166503" custScaleY="166503" custRadScaleRad="236506" custRadScaleInc="-6369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10B84F-CF72-41CE-BCE6-27F8CCC06E26}" type="pres">
      <dgm:prSet presAssocID="{DB0448FA-C15A-4C2E-B925-48B49310840C}" presName="parTrans" presStyleLbl="sibTrans2D1" presStyleIdx="2" presStyleCnt="7"/>
      <dgm:spPr/>
      <dgm:t>
        <a:bodyPr/>
        <a:lstStyle/>
        <a:p>
          <a:endParaRPr lang="ru-RU"/>
        </a:p>
      </dgm:t>
    </dgm:pt>
    <dgm:pt modelId="{B0D4301B-F107-4CFF-A2BE-BF47F364B63E}" type="pres">
      <dgm:prSet presAssocID="{DB0448FA-C15A-4C2E-B925-48B49310840C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D80074E0-E5E0-4689-A1F0-FCCD037EB1CA}" type="pres">
      <dgm:prSet presAssocID="{2FB09987-321B-4471-8A37-BCAE9CAD66C6}" presName="node" presStyleLbl="node1" presStyleIdx="2" presStyleCnt="7" custScaleX="154078" custScaleY="154078" custRadScaleRad="216956" custRadScaleInc="54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59F6D-93FB-4DF3-B6EA-C94FD015510E}" type="pres">
      <dgm:prSet presAssocID="{EF0266D6-37DA-4930-A77E-E29F8BEC353A}" presName="parTrans" presStyleLbl="sibTrans2D1" presStyleIdx="3" presStyleCnt="7"/>
      <dgm:spPr/>
      <dgm:t>
        <a:bodyPr/>
        <a:lstStyle/>
        <a:p>
          <a:endParaRPr lang="ru-RU"/>
        </a:p>
      </dgm:t>
    </dgm:pt>
    <dgm:pt modelId="{2529A95C-958B-420E-AF69-06C1299CDA0A}" type="pres">
      <dgm:prSet presAssocID="{EF0266D6-37DA-4930-A77E-E29F8BEC353A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99E8C8D5-672F-4728-BE9D-7860860790F6}" type="pres">
      <dgm:prSet presAssocID="{55001A14-550D-4DEA-8F07-FAA419931504}" presName="node" presStyleLbl="node1" presStyleIdx="3" presStyleCnt="7" custScaleX="194872" custScaleY="194872" custRadScaleRad="175886" custRadScaleInc="5131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E8DE90-AD4E-455D-9DE2-510FD9DC2475}" type="pres">
      <dgm:prSet presAssocID="{3B5E57F3-2130-46D4-BC6B-C910F51D06FF}" presName="parTrans" presStyleLbl="sibTrans2D1" presStyleIdx="4" presStyleCnt="7"/>
      <dgm:spPr/>
      <dgm:t>
        <a:bodyPr/>
        <a:lstStyle/>
        <a:p>
          <a:endParaRPr lang="ru-RU"/>
        </a:p>
      </dgm:t>
    </dgm:pt>
    <dgm:pt modelId="{4146050A-E7D7-4FDE-B427-DB002AC83CC1}" type="pres">
      <dgm:prSet presAssocID="{3B5E57F3-2130-46D4-BC6B-C910F51D06FF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FB0E8165-B232-4E4F-AF66-24A90E3C4AFB}" type="pres">
      <dgm:prSet presAssocID="{56B7DBD8-265F-405A-A03E-0746D239EE51}" presName="node" presStyleLbl="node1" presStyleIdx="4" presStyleCnt="7" custScaleX="116801" custScaleY="116801" custRadScaleRad="122989" custRadScaleInc="235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9ADA78-B697-472A-9C09-E88F162580E6}" type="pres">
      <dgm:prSet presAssocID="{528E9B9F-1441-4375-B9DE-A62B05F04483}" presName="parTrans" presStyleLbl="sibTrans2D1" presStyleIdx="5" presStyleCnt="7"/>
      <dgm:spPr/>
      <dgm:t>
        <a:bodyPr/>
        <a:lstStyle/>
        <a:p>
          <a:endParaRPr lang="ru-RU"/>
        </a:p>
      </dgm:t>
    </dgm:pt>
    <dgm:pt modelId="{BB493316-FD67-459D-BB96-664CDF13B41B}" type="pres">
      <dgm:prSet presAssocID="{528E9B9F-1441-4375-B9DE-A62B05F04483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68D16386-5380-4DD4-84AD-D49A86EB7A61}" type="pres">
      <dgm:prSet presAssocID="{C271E292-93E0-4E12-8962-20B8781DCD45}" presName="node" presStyleLbl="node1" presStyleIdx="5" presStyleCnt="7" custRadScaleRad="255635" custRadScaleInc="-6587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38F7BB-8CD9-40C2-97CC-B14C691B8327}" type="pres">
      <dgm:prSet presAssocID="{5E264E0B-E21E-47B4-9065-CB82EB1D685B}" presName="parTrans" presStyleLbl="sibTrans2D1" presStyleIdx="6" presStyleCnt="7"/>
      <dgm:spPr/>
      <dgm:t>
        <a:bodyPr/>
        <a:lstStyle/>
        <a:p>
          <a:endParaRPr lang="ru-RU"/>
        </a:p>
      </dgm:t>
    </dgm:pt>
    <dgm:pt modelId="{B7396323-73C6-4612-B7F3-8CA5053D81CC}" type="pres">
      <dgm:prSet presAssocID="{5E264E0B-E21E-47B4-9065-CB82EB1D685B}" presName="connectorText" presStyleLbl="sibTrans2D1" presStyleIdx="6" presStyleCnt="7"/>
      <dgm:spPr/>
      <dgm:t>
        <a:bodyPr/>
        <a:lstStyle/>
        <a:p>
          <a:endParaRPr lang="ru-RU"/>
        </a:p>
      </dgm:t>
    </dgm:pt>
    <dgm:pt modelId="{CC7ADE37-030E-4EFA-9469-69709E172868}" type="pres">
      <dgm:prSet presAssocID="{2C53D039-6561-4C73-AF32-F0F2D1802FB8}" presName="node" presStyleLbl="node1" presStyleIdx="6" presStyleCnt="7" custRadScaleRad="126546" custRadScaleInc="-6310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E0E6A3-871D-47E8-BAAB-B0D3737E66C5}" srcId="{D36BABEA-7676-41DF-A00C-70E091F2B0C8}" destId="{C271E292-93E0-4E12-8962-20B8781DCD45}" srcOrd="5" destOrd="0" parTransId="{528E9B9F-1441-4375-B9DE-A62B05F04483}" sibTransId="{FE0BC40A-FC51-4FCD-B4F9-FEDF8F94C9D3}"/>
    <dgm:cxn modelId="{1AD6CB80-EBFF-4207-9B5B-8E3E6C6B11A5}" type="presOf" srcId="{C271E292-93E0-4E12-8962-20B8781DCD45}" destId="{68D16386-5380-4DD4-84AD-D49A86EB7A61}" srcOrd="0" destOrd="0" presId="urn:microsoft.com/office/officeart/2005/8/layout/radial5"/>
    <dgm:cxn modelId="{35FC1AA7-BFD7-465C-BD44-89C16F4F5DEC}" srcId="{D36BABEA-7676-41DF-A00C-70E091F2B0C8}" destId="{56B7DBD8-265F-405A-A03E-0746D239EE51}" srcOrd="4" destOrd="0" parTransId="{3B5E57F3-2130-46D4-BC6B-C910F51D06FF}" sibTransId="{63C9D689-60ED-4D89-9E80-3D83C7463621}"/>
    <dgm:cxn modelId="{D8798C34-80F1-4D21-B3D3-AC52DCAC0645}" type="presOf" srcId="{0EFF0E37-9338-4FEA-A52E-CC9C6A6EF9E1}" destId="{90FFA9C2-CA94-4C9D-8C0C-B4FEAB10000C}" srcOrd="0" destOrd="0" presId="urn:microsoft.com/office/officeart/2005/8/layout/radial5"/>
    <dgm:cxn modelId="{8E245053-AC7E-4473-A0B8-9E419418049C}" srcId="{6837B6FA-942A-4C7C-B882-FE89DB4A334F}" destId="{D36BABEA-7676-41DF-A00C-70E091F2B0C8}" srcOrd="0" destOrd="0" parTransId="{41D67194-61A9-4F14-9074-616EDE866FFD}" sibTransId="{184A8ACD-4936-4B08-91ED-EC5684940F0A}"/>
    <dgm:cxn modelId="{F9DC752D-0EEC-4E4A-803F-80DCB2A7EEDD}" type="presOf" srcId="{2C53D039-6561-4C73-AF32-F0F2D1802FB8}" destId="{CC7ADE37-030E-4EFA-9469-69709E172868}" srcOrd="0" destOrd="0" presId="urn:microsoft.com/office/officeart/2005/8/layout/radial5"/>
    <dgm:cxn modelId="{9929AAB4-91D3-4451-BB6C-17736B5644B5}" type="presOf" srcId="{56B7DBD8-265F-405A-A03E-0746D239EE51}" destId="{FB0E8165-B232-4E4F-AF66-24A90E3C4AFB}" srcOrd="0" destOrd="0" presId="urn:microsoft.com/office/officeart/2005/8/layout/radial5"/>
    <dgm:cxn modelId="{E9AC5F4F-E17B-4801-9743-05861EC1E26A}" type="presOf" srcId="{528E9B9F-1441-4375-B9DE-A62B05F04483}" destId="{BB493316-FD67-459D-BB96-664CDF13B41B}" srcOrd="1" destOrd="0" presId="urn:microsoft.com/office/officeart/2005/8/layout/radial5"/>
    <dgm:cxn modelId="{31EF276F-2D44-4106-9B34-3C8B50B5D52C}" type="presOf" srcId="{EF0266D6-37DA-4930-A77E-E29F8BEC353A}" destId="{5D359F6D-93FB-4DF3-B6EA-C94FD015510E}" srcOrd="0" destOrd="0" presId="urn:microsoft.com/office/officeart/2005/8/layout/radial5"/>
    <dgm:cxn modelId="{6120142D-F9CB-4A3D-9F0B-752792A7E795}" type="presOf" srcId="{0933F29C-F931-4749-B83B-53E8D9873B0C}" destId="{E5C4252F-6315-4ABA-9C01-D4668B2732AB}" srcOrd="0" destOrd="0" presId="urn:microsoft.com/office/officeart/2005/8/layout/radial5"/>
    <dgm:cxn modelId="{ABFDD1A9-7E6D-41FF-8CF4-1C334EE3C74C}" type="presOf" srcId="{3B5E57F3-2130-46D4-BC6B-C910F51D06FF}" destId="{91E8DE90-AD4E-455D-9DE2-510FD9DC2475}" srcOrd="0" destOrd="0" presId="urn:microsoft.com/office/officeart/2005/8/layout/radial5"/>
    <dgm:cxn modelId="{977D4D4C-8BEB-4F60-A80E-8CF53C816928}" type="presOf" srcId="{5E264E0B-E21E-47B4-9065-CB82EB1D685B}" destId="{9438F7BB-8CD9-40C2-97CC-B14C691B8327}" srcOrd="0" destOrd="0" presId="urn:microsoft.com/office/officeart/2005/8/layout/radial5"/>
    <dgm:cxn modelId="{01CE053F-3D08-44B5-8AC4-2DE0C39EF25E}" srcId="{D36BABEA-7676-41DF-A00C-70E091F2B0C8}" destId="{0EFF0E37-9338-4FEA-A52E-CC9C6A6EF9E1}" srcOrd="0" destOrd="0" parTransId="{0933F29C-F931-4749-B83B-53E8D9873B0C}" sibTransId="{73BFE3E4-B031-4574-8CF0-45C673A66F49}"/>
    <dgm:cxn modelId="{5240E3EA-0C4A-4E4F-A87C-20995419E21A}" type="presOf" srcId="{CF4AFC50-38FE-49BD-B828-BAD6D87D8956}" destId="{E83903B8-6371-4462-B634-38EC20C3B5A8}" srcOrd="1" destOrd="0" presId="urn:microsoft.com/office/officeart/2005/8/layout/radial5"/>
    <dgm:cxn modelId="{CE7A36A7-EE9A-4C54-A10A-BEEF499558D9}" srcId="{D36BABEA-7676-41DF-A00C-70E091F2B0C8}" destId="{2C53D039-6561-4C73-AF32-F0F2D1802FB8}" srcOrd="6" destOrd="0" parTransId="{5E264E0B-E21E-47B4-9065-CB82EB1D685B}" sibTransId="{B909474A-4295-4689-9844-BCB408A008BC}"/>
    <dgm:cxn modelId="{7DC612DD-3CBF-4FFF-83A8-3F92A70E6E8B}" srcId="{D36BABEA-7676-41DF-A00C-70E091F2B0C8}" destId="{2FB09987-321B-4471-8A37-BCAE9CAD66C6}" srcOrd="2" destOrd="0" parTransId="{DB0448FA-C15A-4C2E-B925-48B49310840C}" sibTransId="{B2216342-27F4-4E72-8632-89D8A9CDE180}"/>
    <dgm:cxn modelId="{94403773-0EF5-415A-945C-E48683447C6F}" type="presOf" srcId="{DB0448FA-C15A-4C2E-B925-48B49310840C}" destId="{B0D4301B-F107-4CFF-A2BE-BF47F364B63E}" srcOrd="1" destOrd="0" presId="urn:microsoft.com/office/officeart/2005/8/layout/radial5"/>
    <dgm:cxn modelId="{81D8A625-7357-412D-9DCD-D2D466BA47B1}" type="presOf" srcId="{EF0266D6-37DA-4930-A77E-E29F8BEC353A}" destId="{2529A95C-958B-420E-AF69-06C1299CDA0A}" srcOrd="1" destOrd="0" presId="urn:microsoft.com/office/officeart/2005/8/layout/radial5"/>
    <dgm:cxn modelId="{0D98E848-B6F2-4839-87A3-C8EB3ADD3D75}" type="presOf" srcId="{6837B6FA-942A-4C7C-B882-FE89DB4A334F}" destId="{0D9682BA-B7DB-40E3-BA3D-333A35BF85E8}" srcOrd="0" destOrd="0" presId="urn:microsoft.com/office/officeart/2005/8/layout/radial5"/>
    <dgm:cxn modelId="{ADFB205C-D088-4D3F-8074-7143F88A42A9}" srcId="{D36BABEA-7676-41DF-A00C-70E091F2B0C8}" destId="{45C0926D-219A-4FDE-B5C0-699007573E4F}" srcOrd="1" destOrd="0" parTransId="{CF4AFC50-38FE-49BD-B828-BAD6D87D8956}" sibTransId="{859633A8-6C67-4BD9-81C3-D34F18E4E4E8}"/>
    <dgm:cxn modelId="{51A2EBA4-FCA8-456D-99AE-08CAA88CBEDD}" srcId="{D36BABEA-7676-41DF-A00C-70E091F2B0C8}" destId="{55001A14-550D-4DEA-8F07-FAA419931504}" srcOrd="3" destOrd="0" parTransId="{EF0266D6-37DA-4930-A77E-E29F8BEC353A}" sibTransId="{B2A6EFEF-ABAB-47CA-8D4B-20670EE7643F}"/>
    <dgm:cxn modelId="{48B6066C-0AE7-4AAA-A070-0F49CD34F833}" type="presOf" srcId="{3B5E57F3-2130-46D4-BC6B-C910F51D06FF}" destId="{4146050A-E7D7-4FDE-B427-DB002AC83CC1}" srcOrd="1" destOrd="0" presId="urn:microsoft.com/office/officeart/2005/8/layout/radial5"/>
    <dgm:cxn modelId="{AC968A14-188A-46A0-B7E7-F7C05218902A}" type="presOf" srcId="{55001A14-550D-4DEA-8F07-FAA419931504}" destId="{99E8C8D5-672F-4728-BE9D-7860860790F6}" srcOrd="0" destOrd="0" presId="urn:microsoft.com/office/officeart/2005/8/layout/radial5"/>
    <dgm:cxn modelId="{57469403-3E41-4FD1-B1B4-E80D5B01362D}" type="presOf" srcId="{2FB09987-321B-4471-8A37-BCAE9CAD66C6}" destId="{D80074E0-E5E0-4689-A1F0-FCCD037EB1CA}" srcOrd="0" destOrd="0" presId="urn:microsoft.com/office/officeart/2005/8/layout/radial5"/>
    <dgm:cxn modelId="{099C477D-149C-40B2-AFC9-EE2C3A3FE4A8}" type="presOf" srcId="{0933F29C-F931-4749-B83B-53E8D9873B0C}" destId="{DE4FB04A-8B0E-47B7-8FB7-1C284DAF0A5F}" srcOrd="1" destOrd="0" presId="urn:microsoft.com/office/officeart/2005/8/layout/radial5"/>
    <dgm:cxn modelId="{09913550-3436-4E30-90FF-C80EBE87CF99}" type="presOf" srcId="{5E264E0B-E21E-47B4-9065-CB82EB1D685B}" destId="{B7396323-73C6-4612-B7F3-8CA5053D81CC}" srcOrd="1" destOrd="0" presId="urn:microsoft.com/office/officeart/2005/8/layout/radial5"/>
    <dgm:cxn modelId="{0908C696-D4FF-4C86-B09F-B37D237FD39D}" type="presOf" srcId="{CF4AFC50-38FE-49BD-B828-BAD6D87D8956}" destId="{83256CBD-B387-48F3-B767-482CA5811DF7}" srcOrd="0" destOrd="0" presId="urn:microsoft.com/office/officeart/2005/8/layout/radial5"/>
    <dgm:cxn modelId="{0B22B26B-3092-44C6-A174-27473697BDF1}" type="presOf" srcId="{D36BABEA-7676-41DF-A00C-70E091F2B0C8}" destId="{42C39E6E-2094-49CE-AAC0-1FEE118451D5}" srcOrd="0" destOrd="0" presId="urn:microsoft.com/office/officeart/2005/8/layout/radial5"/>
    <dgm:cxn modelId="{AF273A08-9276-408F-8FF4-80CF48D2CADE}" type="presOf" srcId="{528E9B9F-1441-4375-B9DE-A62B05F04483}" destId="{339ADA78-B697-472A-9C09-E88F162580E6}" srcOrd="0" destOrd="0" presId="urn:microsoft.com/office/officeart/2005/8/layout/radial5"/>
    <dgm:cxn modelId="{057AEF87-FB1D-4AC7-AA26-CF61BB30180C}" type="presOf" srcId="{DB0448FA-C15A-4C2E-B925-48B49310840C}" destId="{E110B84F-CF72-41CE-BCE6-27F8CCC06E26}" srcOrd="0" destOrd="0" presId="urn:microsoft.com/office/officeart/2005/8/layout/radial5"/>
    <dgm:cxn modelId="{2006D71B-478B-4E73-91E1-06E69C84A906}" type="presOf" srcId="{45C0926D-219A-4FDE-B5C0-699007573E4F}" destId="{27B8267C-772B-4BB3-8D9C-949901CA5AD2}" srcOrd="0" destOrd="0" presId="urn:microsoft.com/office/officeart/2005/8/layout/radial5"/>
    <dgm:cxn modelId="{9CDE3286-7818-439A-9280-1F78DDF25793}" type="presParOf" srcId="{0D9682BA-B7DB-40E3-BA3D-333A35BF85E8}" destId="{42C39E6E-2094-49CE-AAC0-1FEE118451D5}" srcOrd="0" destOrd="0" presId="urn:microsoft.com/office/officeart/2005/8/layout/radial5"/>
    <dgm:cxn modelId="{2D413E75-014E-406B-B728-8FA8D8AEF2BF}" type="presParOf" srcId="{0D9682BA-B7DB-40E3-BA3D-333A35BF85E8}" destId="{E5C4252F-6315-4ABA-9C01-D4668B2732AB}" srcOrd="1" destOrd="0" presId="urn:microsoft.com/office/officeart/2005/8/layout/radial5"/>
    <dgm:cxn modelId="{962BF55A-7056-45D1-9341-8ECAF0C83AC5}" type="presParOf" srcId="{E5C4252F-6315-4ABA-9C01-D4668B2732AB}" destId="{DE4FB04A-8B0E-47B7-8FB7-1C284DAF0A5F}" srcOrd="0" destOrd="0" presId="urn:microsoft.com/office/officeart/2005/8/layout/radial5"/>
    <dgm:cxn modelId="{C97D68B2-CD2E-4C22-89A0-B6D033747423}" type="presParOf" srcId="{0D9682BA-B7DB-40E3-BA3D-333A35BF85E8}" destId="{90FFA9C2-CA94-4C9D-8C0C-B4FEAB10000C}" srcOrd="2" destOrd="0" presId="urn:microsoft.com/office/officeart/2005/8/layout/radial5"/>
    <dgm:cxn modelId="{7360023A-2C2D-4CD0-83A4-8E5988810D7D}" type="presParOf" srcId="{0D9682BA-B7DB-40E3-BA3D-333A35BF85E8}" destId="{83256CBD-B387-48F3-B767-482CA5811DF7}" srcOrd="3" destOrd="0" presId="urn:microsoft.com/office/officeart/2005/8/layout/radial5"/>
    <dgm:cxn modelId="{0A204E84-9458-4ADF-8996-F74BC160844C}" type="presParOf" srcId="{83256CBD-B387-48F3-B767-482CA5811DF7}" destId="{E83903B8-6371-4462-B634-38EC20C3B5A8}" srcOrd="0" destOrd="0" presId="urn:microsoft.com/office/officeart/2005/8/layout/radial5"/>
    <dgm:cxn modelId="{4FB0FB42-9706-459F-A52D-28B138CAED5C}" type="presParOf" srcId="{0D9682BA-B7DB-40E3-BA3D-333A35BF85E8}" destId="{27B8267C-772B-4BB3-8D9C-949901CA5AD2}" srcOrd="4" destOrd="0" presId="urn:microsoft.com/office/officeart/2005/8/layout/radial5"/>
    <dgm:cxn modelId="{2C1AFACE-2661-4D82-BFD0-6974C05EE611}" type="presParOf" srcId="{0D9682BA-B7DB-40E3-BA3D-333A35BF85E8}" destId="{E110B84F-CF72-41CE-BCE6-27F8CCC06E26}" srcOrd="5" destOrd="0" presId="urn:microsoft.com/office/officeart/2005/8/layout/radial5"/>
    <dgm:cxn modelId="{C3F811CC-E51E-44E3-9E03-4A56C6160DCB}" type="presParOf" srcId="{E110B84F-CF72-41CE-BCE6-27F8CCC06E26}" destId="{B0D4301B-F107-4CFF-A2BE-BF47F364B63E}" srcOrd="0" destOrd="0" presId="urn:microsoft.com/office/officeart/2005/8/layout/radial5"/>
    <dgm:cxn modelId="{415B4735-333D-4C5D-8754-AD0181F56A01}" type="presParOf" srcId="{0D9682BA-B7DB-40E3-BA3D-333A35BF85E8}" destId="{D80074E0-E5E0-4689-A1F0-FCCD037EB1CA}" srcOrd="6" destOrd="0" presId="urn:microsoft.com/office/officeart/2005/8/layout/radial5"/>
    <dgm:cxn modelId="{85FCB31F-421C-44FE-AEA9-3112CD6A8DF6}" type="presParOf" srcId="{0D9682BA-B7DB-40E3-BA3D-333A35BF85E8}" destId="{5D359F6D-93FB-4DF3-B6EA-C94FD015510E}" srcOrd="7" destOrd="0" presId="urn:microsoft.com/office/officeart/2005/8/layout/radial5"/>
    <dgm:cxn modelId="{B2A1CB6F-0640-40D5-ADCD-D0A30258AB03}" type="presParOf" srcId="{5D359F6D-93FB-4DF3-B6EA-C94FD015510E}" destId="{2529A95C-958B-420E-AF69-06C1299CDA0A}" srcOrd="0" destOrd="0" presId="urn:microsoft.com/office/officeart/2005/8/layout/radial5"/>
    <dgm:cxn modelId="{CC80528F-EE10-4995-9683-5519B21810AC}" type="presParOf" srcId="{0D9682BA-B7DB-40E3-BA3D-333A35BF85E8}" destId="{99E8C8D5-672F-4728-BE9D-7860860790F6}" srcOrd="8" destOrd="0" presId="urn:microsoft.com/office/officeart/2005/8/layout/radial5"/>
    <dgm:cxn modelId="{A3CDEF56-6BBB-46F9-B3C0-821CFE01A9C3}" type="presParOf" srcId="{0D9682BA-B7DB-40E3-BA3D-333A35BF85E8}" destId="{91E8DE90-AD4E-455D-9DE2-510FD9DC2475}" srcOrd="9" destOrd="0" presId="urn:microsoft.com/office/officeart/2005/8/layout/radial5"/>
    <dgm:cxn modelId="{150BE330-BE22-434B-A1CB-B6215595C306}" type="presParOf" srcId="{91E8DE90-AD4E-455D-9DE2-510FD9DC2475}" destId="{4146050A-E7D7-4FDE-B427-DB002AC83CC1}" srcOrd="0" destOrd="0" presId="urn:microsoft.com/office/officeart/2005/8/layout/radial5"/>
    <dgm:cxn modelId="{2FBCC219-4F78-4FAB-B6C9-058FD6E6B75A}" type="presParOf" srcId="{0D9682BA-B7DB-40E3-BA3D-333A35BF85E8}" destId="{FB0E8165-B232-4E4F-AF66-24A90E3C4AFB}" srcOrd="10" destOrd="0" presId="urn:microsoft.com/office/officeart/2005/8/layout/radial5"/>
    <dgm:cxn modelId="{4A1DA208-4949-4585-851E-51FF4BE657F1}" type="presParOf" srcId="{0D9682BA-B7DB-40E3-BA3D-333A35BF85E8}" destId="{339ADA78-B697-472A-9C09-E88F162580E6}" srcOrd="11" destOrd="0" presId="urn:microsoft.com/office/officeart/2005/8/layout/radial5"/>
    <dgm:cxn modelId="{E75DD90F-3702-43E1-AB56-669B9A2EEFE4}" type="presParOf" srcId="{339ADA78-B697-472A-9C09-E88F162580E6}" destId="{BB493316-FD67-459D-BB96-664CDF13B41B}" srcOrd="0" destOrd="0" presId="urn:microsoft.com/office/officeart/2005/8/layout/radial5"/>
    <dgm:cxn modelId="{48F0456F-2660-4AF6-8527-D6C0CBA29715}" type="presParOf" srcId="{0D9682BA-B7DB-40E3-BA3D-333A35BF85E8}" destId="{68D16386-5380-4DD4-84AD-D49A86EB7A61}" srcOrd="12" destOrd="0" presId="urn:microsoft.com/office/officeart/2005/8/layout/radial5"/>
    <dgm:cxn modelId="{0F2384BF-65A5-44D1-B063-FBE11E5766D6}" type="presParOf" srcId="{0D9682BA-B7DB-40E3-BA3D-333A35BF85E8}" destId="{9438F7BB-8CD9-40C2-97CC-B14C691B8327}" srcOrd="13" destOrd="0" presId="urn:microsoft.com/office/officeart/2005/8/layout/radial5"/>
    <dgm:cxn modelId="{BEA44A88-D6E8-4838-A7E6-FB0A74E4FA0A}" type="presParOf" srcId="{9438F7BB-8CD9-40C2-97CC-B14C691B8327}" destId="{B7396323-73C6-4612-B7F3-8CA5053D81CC}" srcOrd="0" destOrd="0" presId="urn:microsoft.com/office/officeart/2005/8/layout/radial5"/>
    <dgm:cxn modelId="{372D9F5C-3944-49EC-9F36-F95CD34081D6}" type="presParOf" srcId="{0D9682BA-B7DB-40E3-BA3D-333A35BF85E8}" destId="{CC7ADE37-030E-4EFA-9469-69709E172868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6605B3-8C57-42BB-87C4-A370AC1223C0}">
      <dsp:nvSpPr>
        <dsp:cNvPr id="0" name=""/>
        <dsp:cNvSpPr/>
      </dsp:nvSpPr>
      <dsp:spPr>
        <a:xfrm rot="16200000">
          <a:off x="3095" y="1942"/>
          <a:ext cx="3952105" cy="3952105"/>
        </a:xfrm>
        <a:prstGeom prst="downArrow">
          <a:avLst>
            <a:gd name="adj1" fmla="val 50000"/>
            <a:gd name="adj2" fmla="val 35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b="1" kern="1200" dirty="0">
              <a:latin typeface="Arial" panose="020B0604020202020204" pitchFamily="34" charset="0"/>
              <a:cs typeface="Arial" panose="020B0604020202020204" pitchFamily="34" charset="0"/>
            </a:rPr>
            <a:t>Science</a:t>
          </a:r>
          <a:endParaRPr lang="ru-RU" sz="4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3095" y="989968"/>
        <a:ext cx="3260487" cy="1976053"/>
      </dsp:txXfrm>
    </dsp:sp>
    <dsp:sp modelId="{0A880EB5-C257-40D2-9AB5-10B893A3F86D}">
      <dsp:nvSpPr>
        <dsp:cNvPr id="0" name=""/>
        <dsp:cNvSpPr/>
      </dsp:nvSpPr>
      <dsp:spPr>
        <a:xfrm rot="5400000">
          <a:off x="5578263" y="1942"/>
          <a:ext cx="3952105" cy="3952105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>
              <a:latin typeface="Arial" panose="020B0604020202020204" pitchFamily="34" charset="0"/>
              <a:cs typeface="Arial" panose="020B0604020202020204" pitchFamily="34" charset="0"/>
            </a:rPr>
            <a:t>Art &amp;</a:t>
          </a:r>
          <a:r>
            <a:rPr lang="en-US" sz="3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>
              <a:latin typeface="Arial" panose="020B0604020202020204" pitchFamily="34" charset="0"/>
              <a:cs typeface="Arial" panose="020B0604020202020204" pitchFamily="34" charset="0"/>
            </a:rPr>
            <a:t>Humanities</a:t>
          </a:r>
          <a:endParaRPr lang="ru-RU" sz="3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6269881" y="989968"/>
        <a:ext cx="3260487" cy="19760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C39E6E-2094-49CE-AAC0-1FEE118451D5}">
      <dsp:nvSpPr>
        <dsp:cNvPr id="0" name=""/>
        <dsp:cNvSpPr/>
      </dsp:nvSpPr>
      <dsp:spPr>
        <a:xfrm>
          <a:off x="4686786" y="770080"/>
          <a:ext cx="1811795" cy="181179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300" b="1" kern="1200" dirty="0"/>
            <a:t>ИТ</a:t>
          </a:r>
        </a:p>
      </dsp:txBody>
      <dsp:txXfrm>
        <a:off x="4952117" y="1035411"/>
        <a:ext cx="1281133" cy="1281133"/>
      </dsp:txXfrm>
    </dsp:sp>
    <dsp:sp modelId="{E5C4252F-6315-4ABA-9C01-D4668B2732AB}">
      <dsp:nvSpPr>
        <dsp:cNvPr id="0" name=""/>
        <dsp:cNvSpPr/>
      </dsp:nvSpPr>
      <dsp:spPr>
        <a:xfrm rot="20242120">
          <a:off x="6813777" y="720864"/>
          <a:ext cx="1116988" cy="4264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/>
        </a:p>
      </dsp:txBody>
      <dsp:txXfrm>
        <a:off x="6818702" y="830756"/>
        <a:ext cx="989068" cy="255840"/>
      </dsp:txXfrm>
    </dsp:sp>
    <dsp:sp modelId="{90FFA9C2-CA94-4C9D-8C0C-B4FEAB10000C}">
      <dsp:nvSpPr>
        <dsp:cNvPr id="0" name=""/>
        <dsp:cNvSpPr/>
      </dsp:nvSpPr>
      <dsp:spPr>
        <a:xfrm>
          <a:off x="8330618" y="-265104"/>
          <a:ext cx="1128706" cy="112870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/>
            <a:t>Археология</a:t>
          </a:r>
        </a:p>
      </dsp:txBody>
      <dsp:txXfrm>
        <a:off x="8495913" y="-99809"/>
        <a:ext cx="798116" cy="798116"/>
      </dsp:txXfrm>
    </dsp:sp>
    <dsp:sp modelId="{83256CBD-B387-48F3-B767-482CA5811DF7}">
      <dsp:nvSpPr>
        <dsp:cNvPr id="0" name=""/>
        <dsp:cNvSpPr/>
      </dsp:nvSpPr>
      <dsp:spPr>
        <a:xfrm rot="9449778">
          <a:off x="2838094" y="2308723"/>
          <a:ext cx="1425338" cy="4264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/>
        </a:p>
      </dsp:txBody>
      <dsp:txXfrm rot="10800000">
        <a:off x="2961144" y="2369523"/>
        <a:ext cx="1297418" cy="255840"/>
      </dsp:txXfrm>
    </dsp:sp>
    <dsp:sp modelId="{27B8267C-772B-4BB3-8D9C-949901CA5AD2}">
      <dsp:nvSpPr>
        <dsp:cNvPr id="0" name=""/>
        <dsp:cNvSpPr/>
      </dsp:nvSpPr>
      <dsp:spPr>
        <a:xfrm>
          <a:off x="463446" y="2472007"/>
          <a:ext cx="1879330" cy="187933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История</a:t>
          </a:r>
        </a:p>
      </dsp:txBody>
      <dsp:txXfrm>
        <a:off x="738668" y="2747229"/>
        <a:ext cx="1328886" cy="1328886"/>
      </dsp:txXfrm>
    </dsp:sp>
    <dsp:sp modelId="{E110B84F-CF72-41CE-BCE6-27F8CCC06E26}">
      <dsp:nvSpPr>
        <dsp:cNvPr id="0" name=""/>
        <dsp:cNvSpPr/>
      </dsp:nvSpPr>
      <dsp:spPr>
        <a:xfrm rot="1974705">
          <a:off x="6573267" y="2362944"/>
          <a:ext cx="820473" cy="4264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/>
        </a:p>
      </dsp:txBody>
      <dsp:txXfrm>
        <a:off x="6583532" y="2413472"/>
        <a:ext cx="692553" cy="255840"/>
      </dsp:txXfrm>
    </dsp:sp>
    <dsp:sp modelId="{D80074E0-E5E0-4689-A1F0-FCCD037EB1CA}">
      <dsp:nvSpPr>
        <dsp:cNvPr id="0" name=""/>
        <dsp:cNvSpPr/>
      </dsp:nvSpPr>
      <dsp:spPr>
        <a:xfrm>
          <a:off x="7513249" y="2612248"/>
          <a:ext cx="1739089" cy="1739089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/>
            <a:t>Культуро</a:t>
          </a:r>
          <a:r>
            <a:rPr lang="en-US" sz="1800" b="1" kern="1200" dirty="0" smtClean="0"/>
            <a:t>-</a:t>
          </a:r>
          <a:br>
            <a:rPr lang="en-US" sz="1800" b="1" kern="1200" dirty="0" smtClean="0"/>
          </a:br>
          <a:r>
            <a:rPr lang="ru-RU" sz="1800" b="1" kern="1200" dirty="0" smtClean="0"/>
            <a:t>логия</a:t>
          </a:r>
          <a:endParaRPr lang="ru-RU" sz="2000" b="1" kern="1200" dirty="0"/>
        </a:p>
      </dsp:txBody>
      <dsp:txXfrm>
        <a:off x="7767933" y="2866932"/>
        <a:ext cx="1229721" cy="1229721"/>
      </dsp:txXfrm>
    </dsp:sp>
    <dsp:sp modelId="{5D359F6D-93FB-4DF3-B6EA-C94FD015510E}">
      <dsp:nvSpPr>
        <dsp:cNvPr id="0" name=""/>
        <dsp:cNvSpPr/>
      </dsp:nvSpPr>
      <dsp:spPr>
        <a:xfrm rot="11327026">
          <a:off x="3670573" y="1222267"/>
          <a:ext cx="731176" cy="4264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/>
        </a:p>
      </dsp:txBody>
      <dsp:txXfrm rot="10800000">
        <a:off x="3797743" y="1317314"/>
        <a:ext cx="603256" cy="255840"/>
      </dsp:txXfrm>
    </dsp:sp>
    <dsp:sp modelId="{99E8C8D5-672F-4728-BE9D-7860860790F6}">
      <dsp:nvSpPr>
        <dsp:cNvPr id="0" name=""/>
        <dsp:cNvSpPr/>
      </dsp:nvSpPr>
      <dsp:spPr>
        <a:xfrm>
          <a:off x="1147376" y="59265"/>
          <a:ext cx="2199533" cy="219953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Лингвистика</a:t>
          </a:r>
        </a:p>
      </dsp:txBody>
      <dsp:txXfrm>
        <a:off x="1469490" y="381379"/>
        <a:ext cx="1555305" cy="1555305"/>
      </dsp:txXfrm>
    </dsp:sp>
    <dsp:sp modelId="{91E8DE90-AD4E-455D-9DE2-510FD9DC2475}">
      <dsp:nvSpPr>
        <dsp:cNvPr id="0" name=""/>
        <dsp:cNvSpPr/>
      </dsp:nvSpPr>
      <dsp:spPr>
        <a:xfrm rot="7688878">
          <a:off x="4469271" y="2556107"/>
          <a:ext cx="529307" cy="4264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10800000">
        <a:off x="4572739" y="2591088"/>
        <a:ext cx="401387" cy="255840"/>
      </dsp:txXfrm>
    </dsp:sp>
    <dsp:sp modelId="{FB0E8165-B232-4E4F-AF66-24A90E3C4AFB}">
      <dsp:nvSpPr>
        <dsp:cNvPr id="0" name=""/>
        <dsp:cNvSpPr/>
      </dsp:nvSpPr>
      <dsp:spPr>
        <a:xfrm>
          <a:off x="3349891" y="3032997"/>
          <a:ext cx="1318340" cy="1318340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/>
            <a:t>Педаго</a:t>
          </a:r>
          <a:r>
            <a:rPr lang="en-US" sz="1800" b="1" kern="1200" dirty="0" smtClean="0"/>
            <a:t>-</a:t>
          </a:r>
          <a:br>
            <a:rPr lang="en-US" sz="1800" b="1" kern="1200" dirty="0" smtClean="0"/>
          </a:br>
          <a:r>
            <a:rPr lang="ru-RU" sz="1800" b="1" kern="1200" dirty="0" smtClean="0"/>
            <a:t>гика</a:t>
          </a:r>
          <a:endParaRPr lang="ru-RU" sz="1800" b="1" kern="1200" dirty="0"/>
        </a:p>
      </dsp:txBody>
      <dsp:txXfrm>
        <a:off x="3542957" y="3226063"/>
        <a:ext cx="932208" cy="932208"/>
      </dsp:txXfrm>
    </dsp:sp>
    <dsp:sp modelId="{339ADA78-B697-472A-9C09-E88F162580E6}">
      <dsp:nvSpPr>
        <dsp:cNvPr id="0" name=""/>
        <dsp:cNvSpPr/>
      </dsp:nvSpPr>
      <dsp:spPr>
        <a:xfrm rot="130475">
          <a:off x="7018141" y="1540736"/>
          <a:ext cx="1255230" cy="4264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7018187" y="1623589"/>
        <a:ext cx="1127310" cy="255840"/>
      </dsp:txXfrm>
    </dsp:sp>
    <dsp:sp modelId="{68D16386-5380-4DD4-84AD-D49A86EB7A61}">
      <dsp:nvSpPr>
        <dsp:cNvPr id="0" name=""/>
        <dsp:cNvSpPr/>
      </dsp:nvSpPr>
      <dsp:spPr>
        <a:xfrm>
          <a:off x="8864176" y="1257278"/>
          <a:ext cx="1128706" cy="112870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Музы</a:t>
          </a:r>
          <a:r>
            <a:rPr lang="en-US" sz="2000" b="1" kern="1200" dirty="0" smtClean="0"/>
            <a:t>-</a:t>
          </a:r>
          <a:r>
            <a:rPr lang="ru-RU" sz="2000" b="1" kern="1200" dirty="0" smtClean="0"/>
            <a:t>ка</a:t>
          </a:r>
          <a:endParaRPr lang="ru-RU" sz="2000" b="1" kern="1200" dirty="0"/>
        </a:p>
      </dsp:txBody>
      <dsp:txXfrm>
        <a:off x="9029471" y="1422573"/>
        <a:ext cx="798116" cy="798116"/>
      </dsp:txXfrm>
    </dsp:sp>
    <dsp:sp modelId="{9438F7BB-8CD9-40C2-97CC-B14C691B8327}">
      <dsp:nvSpPr>
        <dsp:cNvPr id="0" name=""/>
        <dsp:cNvSpPr/>
      </dsp:nvSpPr>
      <dsp:spPr>
        <a:xfrm rot="4291265">
          <a:off x="5797313" y="2663005"/>
          <a:ext cx="392940" cy="4264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/>
        </a:p>
      </dsp:txBody>
      <dsp:txXfrm>
        <a:off x="5837572" y="2692383"/>
        <a:ext cx="275058" cy="255840"/>
      </dsp:txXfrm>
    </dsp:sp>
    <dsp:sp modelId="{CC7ADE37-030E-4EFA-9469-69709E172868}">
      <dsp:nvSpPr>
        <dsp:cNvPr id="0" name=""/>
        <dsp:cNvSpPr/>
      </dsp:nvSpPr>
      <dsp:spPr>
        <a:xfrm>
          <a:off x="5729325" y="3209240"/>
          <a:ext cx="1128706" cy="112870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/>
            <a:t>…</a:t>
          </a:r>
        </a:p>
      </dsp:txBody>
      <dsp:txXfrm>
        <a:off x="5894620" y="3374535"/>
        <a:ext cx="798116" cy="7981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974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431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170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015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956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083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218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089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907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942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081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73DCD-2704-49D8-8FC1-3810D347C3F5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55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nomicmodeling.com/robot-ready-reports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nomicmodeling.com/robot-ready-reports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hilosophi.ca/pmwiki.php/Main/InclusionInTheDigitalHumanities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adho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eadh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dhrussia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hyperlink" Target="https://perm.hse.ru/ma/digitalhum/tracks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perm.hse.ru/ma/digitalhum/tracks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perm.hse.ru/magistr/portfolio" TargetMode="External"/><Relationship Id="rId2" Type="http://schemas.openxmlformats.org/officeDocument/2006/relationships/hyperlink" Target="https://perm.hse.ru/magistr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erm.hse.ru/educational_methodical/stip" TargetMode="External"/><Relationship Id="rId4" Type="http://schemas.openxmlformats.org/officeDocument/2006/relationships/hyperlink" Target="https://perm.hse.ru/magistr/information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hsemag" TargetMode="External"/><Relationship Id="rId2" Type="http://schemas.openxmlformats.org/officeDocument/2006/relationships/hyperlink" Target="perm.hse.r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hyperlink" Target="https://perm.hse.ru/ma/digitalhu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mailto:dagagarina@hse.ru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90630" y="4945753"/>
            <a:ext cx="5765494" cy="1231134"/>
          </a:xfrm>
        </p:spPr>
        <p:txBody>
          <a:bodyPr>
            <a:normAutofit fontScale="90000"/>
          </a:bodyPr>
          <a:lstStyle/>
          <a:p>
            <a:r>
              <a:rPr lang="ru-RU" sz="5300" b="1" dirty="0">
                <a:latin typeface="Arial" panose="020B0604020202020204" pitchFamily="34" charset="0"/>
                <a:cs typeface="Arial" panose="020B0604020202020204" pitchFamily="34" charset="0"/>
              </a:rPr>
              <a:t>Высшая школа экономики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Пермь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31693A7-1D2D-45F2-80D6-E129F9A07A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2" r="29248"/>
          <a:stretch/>
        </p:blipFill>
        <p:spPr>
          <a:xfrm>
            <a:off x="0" y="0"/>
            <a:ext cx="6180463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989272C-7DD3-4B4C-8215-9B602091D2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396" y="563235"/>
            <a:ext cx="2249962" cy="237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62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Две культуры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0232560"/>
              </p:ext>
            </p:extLst>
          </p:nvPr>
        </p:nvGraphicFramePr>
        <p:xfrm>
          <a:off x="1354667" y="1600200"/>
          <a:ext cx="9533465" cy="3955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://2.bp.blogspot.com/-RHLw95ZYPmQ/Vc3aGosSN5I/AAAAAAAAHNU/XV6_MSi-fgw/s1600/Utilitarismo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" t="12397" r="62798" b="14327"/>
          <a:stretch/>
        </p:blipFill>
        <p:spPr bwMode="auto">
          <a:xfrm>
            <a:off x="1837930" y="4547169"/>
            <a:ext cx="1377750" cy="220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0344565">
            <a:off x="4160633" y="5567214"/>
            <a:ext cx="1100238" cy="646331"/>
          </a:xfrm>
          <a:prstGeom prst="rect">
            <a:avLst/>
          </a:prstGeom>
          <a:noFill/>
          <a:ln w="28575">
            <a:solidFill>
              <a:srgbClr val="D9222A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D922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Fans of Einstein</a:t>
            </a:r>
            <a:endParaRPr lang="ru-RU" b="1" dirty="0">
              <a:solidFill>
                <a:srgbClr val="D922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0344565">
            <a:off x="6757903" y="5455112"/>
            <a:ext cx="1753930" cy="646331"/>
          </a:xfrm>
          <a:prstGeom prst="rect">
            <a:avLst/>
          </a:prstGeom>
          <a:noFill/>
          <a:ln w="28575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Fans of Shakespeare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http://2.bp.blogspot.com/-RHLw95ZYPmQ/Vc3aGosSN5I/AAAAAAAAHNU/XV6_MSi-fgw/s1600/Utilitarismo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1" t="12991" r="5320" b="12252"/>
          <a:stretch/>
        </p:blipFill>
        <p:spPr bwMode="auto">
          <a:xfrm>
            <a:off x="8747528" y="4653136"/>
            <a:ext cx="1349336" cy="217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040676" y="1600200"/>
            <a:ext cx="152597" cy="5113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60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800" dirty="0" err="1"/>
              <a:t>Strada</a:t>
            </a:r>
            <a:r>
              <a:rPr lang="en-US" sz="2800" dirty="0"/>
              <a:t> Education Network «Robot Ready: Human + Skills for the Future of Work»</a:t>
            </a:r>
            <a:r>
              <a:rPr lang="ru-RU" sz="2800" dirty="0"/>
              <a:t>, 2018: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040459" y="4601254"/>
            <a:ext cx="9313341" cy="2265115"/>
          </a:xfrm>
        </p:spPr>
        <p:txBody>
          <a:bodyPr/>
          <a:lstStyle/>
          <a:p>
            <a:pPr marL="0" indent="0" algn="r">
              <a:buNone/>
            </a:pPr>
            <a:r>
              <a:rPr lang="ru-RU" dirty="0">
                <a:solidFill>
                  <a:srgbClr val="C00000"/>
                </a:solidFill>
              </a:rPr>
              <a:t>Самыми ценными сотрудниками сейчас и 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в </a:t>
            </a:r>
            <a:r>
              <a:rPr lang="ru-RU" dirty="0">
                <a:solidFill>
                  <a:srgbClr val="C00000"/>
                </a:solidFill>
              </a:rPr>
              <a:t>будущем являются те, кто </a:t>
            </a:r>
            <a:r>
              <a:rPr lang="ru-RU" b="1" dirty="0">
                <a:solidFill>
                  <a:srgbClr val="0070C0"/>
                </a:solidFill>
              </a:rPr>
              <a:t>сочетает технические знания </a:t>
            </a: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с </a:t>
            </a:r>
            <a:r>
              <a:rPr lang="ru-RU" b="1" dirty="0">
                <a:solidFill>
                  <a:srgbClr val="0070C0"/>
                </a:solidFill>
              </a:rPr>
              <a:t>гуманитарными </a:t>
            </a:r>
            <a:r>
              <a:rPr lang="ru-RU" dirty="0">
                <a:solidFill>
                  <a:srgbClr val="C00000"/>
                </a:solidFill>
              </a:rPr>
              <a:t>навыками…</a:t>
            </a:r>
          </a:p>
          <a:p>
            <a:pPr algn="r"/>
            <a:endParaRPr lang="ru-RU" dirty="0"/>
          </a:p>
        </p:txBody>
      </p:sp>
      <p:pic>
        <p:nvPicPr>
          <p:cNvPr id="2050" name="Picture 2" descr="As Tech Companies Hire More Liberal Arts Majors, More Students Are Choosing STEM Degree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1690688"/>
            <a:ext cx="6760053" cy="273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462798" y="6512597"/>
            <a:ext cx="38910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hlinkClick r:id="rId3"/>
              </a:rPr>
              <a:t>https://www.economicmodeling.com/robot-ready-reports/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72023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800" dirty="0" err="1"/>
              <a:t>Strada</a:t>
            </a:r>
            <a:r>
              <a:rPr lang="en-US" sz="2800" dirty="0"/>
              <a:t> Education Network «Robot Ready: Human + Skills for the Future of Work»</a:t>
            </a:r>
            <a:r>
              <a:rPr lang="ru-RU" sz="2800" dirty="0"/>
              <a:t>, 2018: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1" y="1772817"/>
            <a:ext cx="6485038" cy="480536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Чтобы </a:t>
            </a:r>
            <a:r>
              <a:rPr lang="ru-RU" dirty="0">
                <a:solidFill>
                  <a:srgbClr val="0070C0"/>
                </a:solidFill>
              </a:rPr>
              <a:t>быть наиболее эффективными, выпускники гуманитарных наук должны адаптировать свои навыки </a:t>
            </a: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к </a:t>
            </a:r>
            <a:r>
              <a:rPr lang="ru-RU" dirty="0">
                <a:solidFill>
                  <a:srgbClr val="0070C0"/>
                </a:solidFill>
              </a:rPr>
              <a:t>работе</a:t>
            </a:r>
            <a:r>
              <a:rPr lang="ru-RU" dirty="0" smtClean="0">
                <a:solidFill>
                  <a:srgbClr val="0070C0"/>
                </a:solidFill>
              </a:rPr>
              <a:t>.</a:t>
            </a:r>
          </a:p>
          <a:p>
            <a:endParaRPr lang="ru-RU" dirty="0"/>
          </a:p>
          <a:p>
            <a:r>
              <a:rPr lang="ru-RU" dirty="0" smtClean="0"/>
              <a:t>Существует </a:t>
            </a:r>
            <a:r>
              <a:rPr lang="ru-RU" dirty="0"/>
              <a:t>значительный спрос на сотрудников, которые </a:t>
            </a:r>
            <a:r>
              <a:rPr lang="ru-RU" dirty="0">
                <a:solidFill>
                  <a:srgbClr val="C00000"/>
                </a:solidFill>
              </a:rPr>
              <a:t>дополняют </a:t>
            </a:r>
            <a:r>
              <a:rPr lang="ru-RU" dirty="0" smtClean="0">
                <a:solidFill>
                  <a:srgbClr val="C00000"/>
                </a:solidFill>
              </a:rPr>
              <a:t>гуманитарные </a:t>
            </a:r>
            <a:r>
              <a:rPr lang="ru-RU" dirty="0">
                <a:solidFill>
                  <a:srgbClr val="C00000"/>
                </a:solidFill>
              </a:rPr>
              <a:t>навыки техническими </a:t>
            </a:r>
            <a:r>
              <a:rPr lang="ru-RU" dirty="0"/>
              <a:t>— такими как анализ данных и свободное владение цифровыми </a:t>
            </a:r>
            <a:r>
              <a:rPr lang="ru-RU" dirty="0" smtClean="0"/>
              <a:t>технологиями.</a:t>
            </a:r>
            <a:endParaRPr lang="ru-RU" dirty="0"/>
          </a:p>
          <a:p>
            <a:pPr algn="r"/>
            <a:endParaRPr lang="ru-RU" dirty="0"/>
          </a:p>
        </p:txBody>
      </p:sp>
      <p:pic>
        <p:nvPicPr>
          <p:cNvPr id="7" name="Picture 2" descr="https://www.economicmodeling.com/wp-content/uploads/2019/01/mosck-rrrepo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52" y="1899665"/>
            <a:ext cx="3344763" cy="435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42757" y="6506425"/>
            <a:ext cx="4511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hlinkClick r:id="rId3"/>
              </a:rPr>
              <a:t>https://www.economicmodeling.com/robot-ready-reports/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85670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Geoffrey Rockwell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, 2011: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6752" y="1685922"/>
            <a:ext cx="468052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В области цифровых гуманитарных наук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ru-RU" sz="3200" dirty="0" smtClean="0"/>
              <a:t>стало </a:t>
            </a:r>
            <a:r>
              <a:rPr lang="ru-RU" sz="3200" dirty="0">
                <a:solidFill>
                  <a:srgbClr val="C00000"/>
                </a:solidFill>
              </a:rPr>
              <a:t>намного больше рабочих мест</a:t>
            </a:r>
            <a:r>
              <a:rPr lang="ru-RU" sz="3200" dirty="0"/>
              <a:t>, чем в традиционных гуманитарных областях.</a:t>
            </a:r>
          </a:p>
        </p:txBody>
      </p:sp>
      <p:pic>
        <p:nvPicPr>
          <p:cNvPr id="1026" name="Picture 2" descr="Image result for geoffrey rockwell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00" r="9280"/>
          <a:stretch/>
        </p:blipFill>
        <p:spPr bwMode="auto">
          <a:xfrm>
            <a:off x="7176120" y="1530400"/>
            <a:ext cx="3034680" cy="37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6864" y="6410151"/>
            <a:ext cx="6325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Источник: </a:t>
            </a:r>
            <a:r>
              <a:rPr lang="en-GB" sz="1400" dirty="0">
                <a:hlinkClick r:id="rId3"/>
              </a:rPr>
              <a:t>https://philosophi.ca/pmwiki.php/Main/InclusionInTheDigitalHumanities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158944" y="5525866"/>
            <a:ext cx="3419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Философ, профессор Университета Альберты, Канада; директор Института перспективных исследований</a:t>
            </a:r>
          </a:p>
        </p:txBody>
      </p:sp>
    </p:spTree>
    <p:extLst>
      <p:ext uri="{BB962C8B-B14F-4D97-AF65-F5344CB8AC3E}">
        <p14:creationId xmlns:p14="http://schemas.microsoft.com/office/powerpoint/2010/main" val="73288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Digital Humanities /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Цифровая гуманитаристика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междисциплинарное направление;</a:t>
            </a:r>
          </a:p>
          <a:p>
            <a:r>
              <a:rPr lang="ru-RU" sz="3200" dirty="0">
                <a:solidFill>
                  <a:srgbClr val="C00000"/>
                </a:solidFill>
              </a:rPr>
              <a:t>гуманитарные знания + ИТ;</a:t>
            </a:r>
          </a:p>
          <a:p>
            <a:endParaRPr lang="ru-RU" sz="1100" dirty="0"/>
          </a:p>
          <a:p>
            <a:r>
              <a:rPr lang="ru-RU" sz="3200" dirty="0"/>
              <a:t>ИТ в отдельных гуманитарных областях;</a:t>
            </a:r>
          </a:p>
          <a:p>
            <a:r>
              <a:rPr lang="ru-RU" sz="3200" dirty="0"/>
              <a:t>общая методология для гуманитарных наук;</a:t>
            </a:r>
          </a:p>
          <a:p>
            <a:endParaRPr lang="ru-RU" sz="1200" dirty="0">
              <a:solidFill>
                <a:srgbClr val="C00000"/>
              </a:solidFill>
            </a:endParaRPr>
          </a:p>
          <a:p>
            <a:pPr marL="4394200" indent="-355600"/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4" name="Picture 4" descr="Портативный Компьютер, Книга, Информация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200" y="4479447"/>
            <a:ext cx="3486884" cy="209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93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Меж- / поли- / мульти- / над-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дисциплинарность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DH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879743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401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Digital Humanities /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Цифровая гуманитаристика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междисциплинарное направление;</a:t>
            </a:r>
          </a:p>
          <a:p>
            <a:r>
              <a:rPr lang="ru-RU" sz="3200" dirty="0">
                <a:solidFill>
                  <a:srgbClr val="C00000"/>
                </a:solidFill>
              </a:rPr>
              <a:t>гуманитарные знания + ИТ;</a:t>
            </a:r>
          </a:p>
          <a:p>
            <a:endParaRPr lang="ru-RU" sz="1100" dirty="0"/>
          </a:p>
          <a:p>
            <a:r>
              <a:rPr lang="ru-RU" sz="3200" dirty="0"/>
              <a:t>ИТ в отдельных гуманитарных областях;</a:t>
            </a:r>
          </a:p>
          <a:p>
            <a:r>
              <a:rPr lang="ru-RU" sz="3200" dirty="0"/>
              <a:t>общая методология для гуманитарных наук;</a:t>
            </a:r>
          </a:p>
          <a:p>
            <a:endParaRPr lang="ru-RU" sz="1200" dirty="0">
              <a:solidFill>
                <a:srgbClr val="C00000"/>
              </a:solidFill>
            </a:endParaRPr>
          </a:p>
          <a:p>
            <a:pPr marL="4394200" indent="-355600"/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4" name="Picture 4" descr="Портативный Компьютер, Книга, Информация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200" y="4479447"/>
            <a:ext cx="3486884" cy="209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89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Digital Humanities /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Цифровая гуманитаристика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междисциплинарное направление;</a:t>
            </a:r>
          </a:p>
          <a:p>
            <a:r>
              <a:rPr lang="ru-RU" sz="3200" dirty="0">
                <a:solidFill>
                  <a:srgbClr val="C00000"/>
                </a:solidFill>
              </a:rPr>
              <a:t>гуманитарные знания + ИТ;</a:t>
            </a:r>
          </a:p>
          <a:p>
            <a:endParaRPr lang="ru-RU" sz="1100" dirty="0"/>
          </a:p>
          <a:p>
            <a:r>
              <a:rPr lang="ru-RU" sz="3200" dirty="0"/>
              <a:t>ИТ в отдельных гуманитарных областях;</a:t>
            </a:r>
          </a:p>
          <a:p>
            <a:r>
              <a:rPr lang="ru-RU" sz="3200" dirty="0"/>
              <a:t>общая методология для гуманитарных наук;</a:t>
            </a:r>
          </a:p>
          <a:p>
            <a:endParaRPr lang="ru-RU" sz="1200" dirty="0">
              <a:solidFill>
                <a:srgbClr val="C00000"/>
              </a:solidFill>
            </a:endParaRPr>
          </a:p>
          <a:p>
            <a:pPr marL="4394200" indent="-355600"/>
            <a:r>
              <a:rPr lang="ru-RU" sz="3200" dirty="0">
                <a:solidFill>
                  <a:srgbClr val="0070C0"/>
                </a:solidFill>
              </a:rPr>
              <a:t>аналитические </a:t>
            </a:r>
            <a:r>
              <a:rPr lang="ru-RU" sz="3200" b="1" dirty="0">
                <a:solidFill>
                  <a:srgbClr val="C00000"/>
                </a:solidFill>
              </a:rPr>
              <a:t>исследования</a:t>
            </a:r>
            <a:r>
              <a:rPr lang="ru-RU" sz="3200" dirty="0">
                <a:solidFill>
                  <a:srgbClr val="0070C0"/>
                </a:solidFill>
              </a:rPr>
              <a:t>;</a:t>
            </a:r>
          </a:p>
          <a:p>
            <a:pPr marL="4394200" indent="-355600"/>
            <a:r>
              <a:rPr lang="ru-RU" sz="3200" dirty="0">
                <a:solidFill>
                  <a:srgbClr val="0070C0"/>
                </a:solidFill>
              </a:rPr>
              <a:t>разработка </a:t>
            </a:r>
            <a:r>
              <a:rPr lang="ru-RU" sz="3200" b="1" dirty="0">
                <a:solidFill>
                  <a:srgbClr val="C00000"/>
                </a:solidFill>
              </a:rPr>
              <a:t>цифровых ресурсов</a:t>
            </a:r>
            <a:r>
              <a:rPr lang="ru-RU" sz="3200" dirty="0">
                <a:solidFill>
                  <a:srgbClr val="0070C0"/>
                </a:solidFill>
              </a:rPr>
              <a:t>, визуализация,  сохранение ИКН.</a:t>
            </a:r>
          </a:p>
        </p:txBody>
      </p:sp>
      <p:pic>
        <p:nvPicPr>
          <p:cNvPr id="4" name="Picture 4" descr="Портативный Компьютер, Книга, Информация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200" y="4479447"/>
            <a:ext cx="3486884" cy="209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16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4800" dirty="0">
                <a:hlinkClick r:id="rId2"/>
              </a:rPr>
              <a:t>adho.org</a:t>
            </a:r>
            <a:endParaRPr lang="ru-RU" sz="4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64662" y="1834091"/>
            <a:ext cx="7187338" cy="457274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580" y="198438"/>
            <a:ext cx="216217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9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4800" dirty="0">
                <a:hlinkClick r:id="rId2"/>
              </a:rPr>
              <a:t>eadh.org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8917" y="1563689"/>
            <a:ext cx="7372350" cy="500065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843" y="365127"/>
            <a:ext cx="2009775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04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113" y="217639"/>
            <a:ext cx="5486400" cy="1906224"/>
          </a:xfrm>
        </p:spPr>
        <p:txBody>
          <a:bodyPr>
            <a:noAutofit/>
          </a:bodyPr>
          <a:lstStyle/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Национальный исследовательский университет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67" b="1" dirty="0">
                <a:latin typeface="Arial" panose="020B0604020202020204" pitchFamily="34" charset="0"/>
                <a:cs typeface="Arial" panose="020B0604020202020204" pitchFamily="34" charset="0"/>
              </a:rPr>
              <a:t>«Высшая школа экономики»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0959" y="2468894"/>
            <a:ext cx="5404709" cy="404583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667" b="1" dirty="0">
                <a:latin typeface="Arial" panose="020B0604020202020204" pitchFamily="34" charset="0"/>
                <a:cs typeface="Arial" panose="020B0604020202020204" pitchFamily="34" charset="0"/>
              </a:rPr>
              <a:t>4 кампуса </a:t>
            </a:r>
            <a:r>
              <a:rPr lang="ru-RU" sz="2667" dirty="0">
                <a:latin typeface="Arial" panose="020B0604020202020204" pitchFamily="34" charset="0"/>
                <a:cs typeface="Arial" panose="020B0604020202020204" pitchFamily="34" charset="0"/>
              </a:rPr>
              <a:t>— единый университет</a:t>
            </a:r>
            <a:endParaRPr lang="ru-RU" sz="266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66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667" b="1" dirty="0">
                <a:latin typeface="Arial" panose="020B0604020202020204" pitchFamily="34" charset="0"/>
                <a:cs typeface="Arial" panose="020B0604020202020204" pitchFamily="34" charset="0"/>
              </a:rPr>
              <a:t>ТОП-10 </a:t>
            </a:r>
            <a:r>
              <a:rPr lang="ru-RU" sz="2667" dirty="0">
                <a:latin typeface="Arial" panose="020B0604020202020204" pitchFamily="34" charset="0"/>
                <a:cs typeface="Arial" panose="020B0604020202020204" pitchFamily="34" charset="0"/>
              </a:rPr>
              <a:t>ведущих вузов страны</a:t>
            </a:r>
          </a:p>
          <a:p>
            <a:pPr marL="0" indent="0">
              <a:buNone/>
            </a:pPr>
            <a:r>
              <a:rPr lang="ru-RU" sz="2667" b="1" dirty="0">
                <a:latin typeface="Arial" panose="020B0604020202020204" pitchFamily="34" charset="0"/>
                <a:cs typeface="Arial" panose="020B0604020202020204" pitchFamily="34" charset="0"/>
              </a:rPr>
              <a:t>ТОП-3</a:t>
            </a:r>
            <a:r>
              <a:rPr lang="ru-RU" sz="2667" dirty="0">
                <a:latin typeface="Arial" panose="020B0604020202020204" pitchFamily="34" charset="0"/>
                <a:cs typeface="Arial" panose="020B0604020202020204" pitchFamily="34" charset="0"/>
              </a:rPr>
              <a:t> российских вузов по качеству приёма, уровню зарплат выпускников и т.д.</a:t>
            </a:r>
          </a:p>
          <a:p>
            <a:pPr marL="0" indent="0">
              <a:buNone/>
            </a:pPr>
            <a:endParaRPr lang="ru-RU" sz="26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667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Международные рейтинги:</a:t>
            </a:r>
          </a:p>
          <a:p>
            <a:pPr marL="0" indent="0">
              <a:buNone/>
            </a:pP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QS, ARWU, THE — </a:t>
            </a:r>
            <a:r>
              <a:rPr lang="ru-RU" sz="2667" b="1" dirty="0">
                <a:latin typeface="Arial" panose="020B0604020202020204" pitchFamily="34" charset="0"/>
                <a:cs typeface="Arial" panose="020B0604020202020204" pitchFamily="34" charset="0"/>
              </a:rPr>
              <a:t>ТОП-10 среди российских вузов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="" xmlns:a16="http://schemas.microsoft.com/office/drawing/2014/main" id="{07E6CA41-D593-4418-96BB-C106823634B6}"/>
              </a:ext>
            </a:extLst>
          </p:cNvPr>
          <p:cNvGraphicFramePr>
            <a:graphicFrameLocks noGrp="1"/>
          </p:cNvGraphicFramePr>
          <p:nvPr/>
        </p:nvGraphicFramePr>
        <p:xfrm>
          <a:off x="6095999" y="0"/>
          <a:ext cx="6096002" cy="68853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1">
                  <a:extLst>
                    <a:ext uri="{9D8B030D-6E8A-4147-A177-3AD203B41FA5}">
                      <a16:colId xmlns="" xmlns:a16="http://schemas.microsoft.com/office/drawing/2014/main" val="189239561"/>
                    </a:ext>
                  </a:extLst>
                </a:gridCol>
                <a:gridCol w="3048001">
                  <a:extLst>
                    <a:ext uri="{9D8B030D-6E8A-4147-A177-3AD203B41FA5}">
                      <a16:colId xmlns="" xmlns:a16="http://schemas.microsoft.com/office/drawing/2014/main" val="2205649165"/>
                    </a:ext>
                  </a:extLst>
                </a:gridCol>
              </a:tblGrid>
              <a:tr h="2852936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689260982"/>
                  </a:ext>
                </a:extLst>
              </a:tr>
              <a:tr h="67207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Москва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Санкт-Петербург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01624587"/>
                  </a:ext>
                </a:extLst>
              </a:tr>
              <a:tr h="2688299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913542951"/>
                  </a:ext>
                </a:extLst>
              </a:tr>
              <a:tr h="672075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Пермь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Нижний Новгород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787167736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0F438C7-E9FF-49A5-A17F-8C619B2C3C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911" y="217639"/>
            <a:ext cx="2020155" cy="240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32603C-998E-427E-8AF5-CDC1627E7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5" y="217639"/>
            <a:ext cx="2239503" cy="240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DD87D3C-EAD1-4E41-A553-3F69812FA3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3726164"/>
            <a:ext cx="1923848" cy="240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AED0393-346B-4BDA-996D-99CC27DDF1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005" y="3726164"/>
            <a:ext cx="1834395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37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Digital Humanities </a:t>
            </a:r>
            <a:r>
              <a:rPr lang="ru-RU" dirty="0"/>
              <a:t>в России </a:t>
            </a:r>
            <a:r>
              <a:rPr lang="en-GB" dirty="0">
                <a:hlinkClick r:id="rId2"/>
              </a:rPr>
              <a:t>dhrussia.ru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2650" y="2149866"/>
            <a:ext cx="6915150" cy="45504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943" y="4733105"/>
            <a:ext cx="1904762" cy="1904762"/>
          </a:xfrm>
          <a:prstGeom prst="rect">
            <a:avLst/>
          </a:prstGeom>
        </p:spPr>
      </p:pic>
      <p:pic>
        <p:nvPicPr>
          <p:cNvPr id="3074" name="Picture 2" descr="http://dhrussia.ru/sites/all/themes/frontend/images/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112" y="1690688"/>
            <a:ext cx="1491888" cy="185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73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Цифровые методы в гуманитарных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науках. Треки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34533" y="2269067"/>
            <a:ext cx="4953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Академический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34533" y="3544094"/>
            <a:ext cx="4953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Практико-ориентированный</a:t>
            </a:r>
            <a:endParaRPr lang="ru-RU" sz="3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34533" y="4860528"/>
            <a:ext cx="4953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Проектный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22705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Цифровые методы в гуманитарных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науках. Треки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34533" y="2269067"/>
            <a:ext cx="4953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Академический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34533" y="3544094"/>
            <a:ext cx="495300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Практико-ориентированный</a:t>
            </a:r>
            <a:endParaRPr lang="ru-RU" sz="3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34533" y="4860528"/>
            <a:ext cx="495300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Проектный </a:t>
            </a:r>
            <a:endParaRPr lang="ru-RU" sz="3200" b="1" dirty="0"/>
          </a:p>
        </p:txBody>
      </p:sp>
      <p:pic>
        <p:nvPicPr>
          <p:cNvPr id="2050" name="Picture 2" descr="Concept, Man, Papers, Person, Plan, Planning, Resear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200" y="2416093"/>
            <a:ext cx="4755600" cy="317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58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Цифровые методы в гуманитарных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науках. Треки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34533" y="2269067"/>
            <a:ext cx="495300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Академический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34533" y="3544094"/>
            <a:ext cx="4953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Практико-ориентированный</a:t>
            </a:r>
            <a:endParaRPr lang="ru-RU" sz="3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34533" y="4860528"/>
            <a:ext cx="495300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Проектный </a:t>
            </a:r>
            <a:endParaRPr lang="ru-RU" sz="3200" b="1" dirty="0"/>
          </a:p>
        </p:txBody>
      </p:sp>
      <p:pic>
        <p:nvPicPr>
          <p:cNvPr id="3074" name="Picture 2" descr="Ipad, Tablet, Technology, Touch, Computer,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200" y="2416093"/>
            <a:ext cx="4755600" cy="317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35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Цифровые методы в гуманитарных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науках. Треки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34533" y="2269067"/>
            <a:ext cx="495300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Академический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34533" y="3544094"/>
            <a:ext cx="495300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Практико-ориентированный</a:t>
            </a:r>
            <a:endParaRPr lang="ru-RU" sz="3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34533" y="4860528"/>
            <a:ext cx="4953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Проектный </a:t>
            </a:r>
            <a:endParaRPr lang="ru-RU" sz="3200" b="1" dirty="0"/>
          </a:p>
        </p:txBody>
      </p:sp>
      <p:pic>
        <p:nvPicPr>
          <p:cNvPr id="1026" name="Picture 2" descr="Building, Zen, Man, Boy, Pyramid, Game, Builds, N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444" y="2416175"/>
            <a:ext cx="4755356" cy="317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31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Цифровые методы в гуманитарных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науках. Курсы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48266" y="2006600"/>
            <a:ext cx="5350934" cy="558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Исторические </a:t>
            </a:r>
            <a:r>
              <a:rPr lang="ru-RU" sz="2400" b="1" dirty="0"/>
              <a:t>и общегуманитарные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764866" y="1447801"/>
            <a:ext cx="4512734" cy="209973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/>
              <a:t>История исторической </a:t>
            </a:r>
            <a:r>
              <a:rPr lang="ru-RU" sz="2400" b="1" dirty="0" smtClean="0"/>
              <a:t>науки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/>
              <a:t>Историческая текстология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/>
              <a:t>Эволюция </a:t>
            </a:r>
            <a:r>
              <a:rPr lang="ru-RU" sz="2400" b="1" dirty="0"/>
              <a:t>гуманитарного </a:t>
            </a:r>
            <a:r>
              <a:rPr lang="ru-RU" sz="2400" b="1" dirty="0" smtClean="0"/>
              <a:t>знания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67519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Цифровые методы в гуманитарных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науках. Курсы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48266" y="2006600"/>
            <a:ext cx="5350934" cy="55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Исторические </a:t>
            </a:r>
            <a:r>
              <a:rPr lang="ru-RU" sz="2400" b="1" dirty="0"/>
              <a:t>и общегуманитарные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48266" y="2768600"/>
            <a:ext cx="5350934" cy="558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Введение в </a:t>
            </a:r>
            <a:r>
              <a:rPr lang="en-US" sz="2400" b="1" dirty="0" smtClean="0"/>
              <a:t>Digital Humanities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48812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Цифровые методы в гуманитарных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науках. Курсы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48266" y="2006600"/>
            <a:ext cx="5350934" cy="55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Исторические </a:t>
            </a:r>
            <a:r>
              <a:rPr lang="ru-RU" sz="2400" b="1" dirty="0"/>
              <a:t>и общегуманитарные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48266" y="2768600"/>
            <a:ext cx="5350934" cy="55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Введение в </a:t>
            </a:r>
            <a:r>
              <a:rPr lang="en-US" sz="2400" b="1" dirty="0" smtClean="0"/>
              <a:t>Digital Humanities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48266" y="3547534"/>
            <a:ext cx="5350934" cy="558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Введение в </a:t>
            </a:r>
            <a:r>
              <a:rPr lang="en-US" sz="2400" b="1" dirty="0" smtClean="0"/>
              <a:t>Data Science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93854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Цифровые методы в гуманитарных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науках. Курсы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48266" y="2006600"/>
            <a:ext cx="5350934" cy="55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Исторические </a:t>
            </a:r>
            <a:r>
              <a:rPr lang="ru-RU" sz="2400" b="1" dirty="0"/>
              <a:t>и общегуманитарные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48266" y="2768600"/>
            <a:ext cx="5350934" cy="55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Введение в </a:t>
            </a:r>
            <a:r>
              <a:rPr lang="en-US" sz="2400" b="1" dirty="0" smtClean="0"/>
              <a:t>Digital Humanities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48266" y="3547534"/>
            <a:ext cx="5350934" cy="55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Введение в </a:t>
            </a:r>
            <a:r>
              <a:rPr lang="en-US" sz="2400" b="1" dirty="0" smtClean="0"/>
              <a:t>Data Science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48266" y="4309533"/>
            <a:ext cx="5350934" cy="558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ИТ в гуманитарных областях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764866" y="2683933"/>
            <a:ext cx="4512734" cy="382693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/>
              <a:t>Информационные </a:t>
            </a:r>
            <a:r>
              <a:rPr lang="ru-RU" sz="2400" b="1" dirty="0"/>
              <a:t>системы и базы данных в гуманитарных </a:t>
            </a:r>
            <a:r>
              <a:rPr lang="ru-RU" sz="2400" b="1" dirty="0" smtClean="0"/>
              <a:t>областях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/>
              <a:t>Пространственный анализ в гуманитарных науках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/>
              <a:t>Социально-сетевой анализ в гуманитарных науках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/>
              <a:t>Цифровые технологии работы с текстами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21687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Цифровые методы в гуманитарных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науках. Курсы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48266" y="2006600"/>
            <a:ext cx="5350934" cy="55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Исторические </a:t>
            </a:r>
            <a:r>
              <a:rPr lang="ru-RU" sz="2400" b="1" dirty="0"/>
              <a:t>и общегуманитарные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48266" y="2768600"/>
            <a:ext cx="5350934" cy="55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Введение в </a:t>
            </a:r>
            <a:r>
              <a:rPr lang="en-US" sz="2400" b="1" dirty="0" smtClean="0"/>
              <a:t>Digital Humanities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48266" y="3547534"/>
            <a:ext cx="5350934" cy="55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Введение в </a:t>
            </a:r>
            <a:r>
              <a:rPr lang="en-US" sz="2400" b="1" dirty="0" smtClean="0"/>
              <a:t>Data Science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48266" y="4309533"/>
            <a:ext cx="5350934" cy="5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ИТ в гуманитарных областях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764866" y="3996267"/>
            <a:ext cx="4512734" cy="25146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/>
              <a:t>Цифровые </a:t>
            </a:r>
            <a:r>
              <a:rPr lang="ru-RU" sz="2400" b="1" dirty="0"/>
              <a:t>методы в сохранении и презентации </a:t>
            </a:r>
            <a:r>
              <a:rPr lang="ru-RU" sz="2400" b="1" dirty="0" smtClean="0"/>
              <a:t>культурного наследия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/>
              <a:t>Цифровое образование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/>
              <a:t>Визуальная культура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/>
              <a:t>Новые медиа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48266" y="5070732"/>
            <a:ext cx="5350934" cy="558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Медиа и цифровые ресурсы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76355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39616" y="1753948"/>
            <a:ext cx="2784309" cy="104643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1600" b="1" dirty="0">
                <a:latin typeface="Myriad Pro" pitchFamily="34" charset="0"/>
              </a:rPr>
              <a:t>1 МЕСТО В РОССИИ</a:t>
            </a:r>
          </a:p>
          <a:p>
            <a:r>
              <a:rPr lang="ru-RU" sz="1100" b="1" dirty="0">
                <a:latin typeface="Myriad Pro" pitchFamily="34" charset="0"/>
              </a:rPr>
              <a:t>THE </a:t>
            </a:r>
            <a:r>
              <a:rPr lang="ru-RU" sz="1100" b="1" dirty="0" err="1">
                <a:latin typeface="Myriad Pro" pitchFamily="34" charset="0"/>
              </a:rPr>
              <a:t>Young</a:t>
            </a:r>
            <a:r>
              <a:rPr lang="ru-RU" sz="1100" b="1" dirty="0">
                <a:latin typeface="Myriad Pro" pitchFamily="34" charset="0"/>
              </a:rPr>
              <a:t> </a:t>
            </a:r>
            <a:r>
              <a:rPr lang="ru-RU" sz="1100" b="1" dirty="0" err="1">
                <a:latin typeface="Myriad Pro" pitchFamily="34" charset="0"/>
              </a:rPr>
              <a:t>University</a:t>
            </a:r>
            <a:r>
              <a:rPr lang="ru-RU" sz="1100" b="1" dirty="0">
                <a:latin typeface="Myriad Pro" pitchFamily="34" charset="0"/>
              </a:rPr>
              <a:t> </a:t>
            </a:r>
            <a:r>
              <a:rPr lang="ru-RU" sz="1100" b="1" dirty="0" err="1">
                <a:latin typeface="Myriad Pro" pitchFamily="34" charset="0"/>
              </a:rPr>
              <a:t>Rankings</a:t>
            </a:r>
            <a:r>
              <a:rPr lang="ru-RU" sz="1100" b="1" dirty="0">
                <a:latin typeface="Myriad Pro" pitchFamily="34" charset="0"/>
              </a:rPr>
              <a:t>, 2019 </a:t>
            </a:r>
          </a:p>
          <a:p>
            <a:r>
              <a:rPr lang="ru-RU" sz="1100" dirty="0">
                <a:latin typeface="Myriad Pro" pitchFamily="34" charset="0"/>
              </a:rPr>
              <a:t>(Рейтинг «молодых» университетов мира) </a:t>
            </a:r>
          </a:p>
          <a:p>
            <a:r>
              <a:rPr lang="ru-RU" sz="1100" dirty="0">
                <a:latin typeface="Myriad Pro" pitchFamily="34" charset="0"/>
              </a:rPr>
              <a:t> 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4" y="1846960"/>
            <a:ext cx="1520477" cy="68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39616" y="3622901"/>
            <a:ext cx="2976332" cy="121571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1600" b="1" dirty="0">
                <a:latin typeface="Myriad Pro" pitchFamily="34" charset="0"/>
              </a:rPr>
              <a:t>1 МЕСТО В ПЕРМСКОМ КРАЕ</a:t>
            </a:r>
          </a:p>
          <a:p>
            <a:r>
              <a:rPr lang="ru-RU" sz="1100" b="1" dirty="0">
                <a:latin typeface="Myriad Pro" pitchFamily="34" charset="0"/>
              </a:rPr>
              <a:t>Рейтинг по качеству приема </a:t>
            </a:r>
          </a:p>
          <a:p>
            <a:r>
              <a:rPr lang="ru-RU" sz="1100" b="1" dirty="0">
                <a:latin typeface="Myriad Pro" pitchFamily="34" charset="0"/>
              </a:rPr>
              <a:t>в российские ВУЗы (РИА Новости и ВШЭ)</a:t>
            </a:r>
          </a:p>
          <a:p>
            <a:r>
              <a:rPr lang="ru-RU" sz="1100" dirty="0">
                <a:latin typeface="Myriad Pro" pitchFamily="34" charset="0"/>
              </a:rPr>
              <a:t>НИУ ВШЭ – Пермь в Топ 25 университетов </a:t>
            </a:r>
          </a:p>
          <a:p>
            <a:r>
              <a:rPr lang="ru-RU" sz="1100" dirty="0">
                <a:latin typeface="Myriad Pro" pitchFamily="34" charset="0"/>
              </a:rPr>
              <a:t>России по качеству бюджетного и платного </a:t>
            </a:r>
          </a:p>
          <a:p>
            <a:r>
              <a:rPr lang="ru-RU" sz="1100" dirty="0">
                <a:latin typeface="Myriad Pro" pitchFamily="34" charset="0"/>
              </a:rPr>
              <a:t>приема абитуриентов 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4" y="3622901"/>
            <a:ext cx="1635493" cy="740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35747" y="5392576"/>
            <a:ext cx="2828623" cy="87715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1600" b="1" dirty="0">
                <a:latin typeface="Myriad Pro" pitchFamily="34" charset="0"/>
              </a:rPr>
              <a:t>1 МЕСТО В РОССИИ </a:t>
            </a:r>
          </a:p>
          <a:p>
            <a:r>
              <a:rPr lang="ru-RU" sz="1100" dirty="0">
                <a:latin typeface="Myriad Pro" pitchFamily="34" charset="0"/>
              </a:rPr>
              <a:t>по экономике, менеджменту, социологии</a:t>
            </a:r>
          </a:p>
          <a:p>
            <a:r>
              <a:rPr lang="en-US" sz="1100" b="1" dirty="0" err="1">
                <a:latin typeface="Myriad Pro" pitchFamily="34" charset="0"/>
              </a:rPr>
              <a:t>ShanghaiRanking's</a:t>
            </a:r>
            <a:r>
              <a:rPr lang="en-US" sz="1100" b="1" dirty="0">
                <a:latin typeface="Myriad Pro" pitchFamily="34" charset="0"/>
              </a:rPr>
              <a:t> Global Ranking </a:t>
            </a:r>
          </a:p>
          <a:p>
            <a:r>
              <a:rPr lang="en-US" sz="1100" b="1" dirty="0">
                <a:latin typeface="Myriad Pro" pitchFamily="34" charset="0"/>
              </a:rPr>
              <a:t>of Academic Subjects, 2019 </a:t>
            </a:r>
          </a:p>
        </p:txBody>
      </p:sp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4" y="5473370"/>
            <a:ext cx="1635492" cy="53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592277" y="1753947"/>
            <a:ext cx="2880320" cy="172354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1600" b="1" dirty="0">
                <a:latin typeface="Myriad Pro" pitchFamily="34" charset="0"/>
              </a:rPr>
              <a:t>1 МЕСТО В РОССИИ </a:t>
            </a:r>
          </a:p>
          <a:p>
            <a:r>
              <a:rPr lang="ru-RU" sz="1100" dirty="0">
                <a:latin typeface="Myriad Pro" pitchFamily="34" charset="0"/>
              </a:rPr>
              <a:t>по экономике и эконометрике, социологии, политике и международным отношениям, менеджменту, бухгалтерскому учету и</a:t>
            </a:r>
            <a:endParaRPr lang="en-US" sz="1100" dirty="0">
              <a:latin typeface="Myriad Pro" pitchFamily="34" charset="0"/>
            </a:endParaRPr>
          </a:p>
          <a:p>
            <a:r>
              <a:rPr lang="ru-RU" sz="1100" dirty="0">
                <a:latin typeface="Myriad Pro" pitchFamily="34" charset="0"/>
              </a:rPr>
              <a:t>финансам</a:t>
            </a:r>
            <a:r>
              <a:rPr lang="en-US" sz="1100" dirty="0">
                <a:latin typeface="Myriad Pro" pitchFamily="34" charset="0"/>
              </a:rPr>
              <a:t> </a:t>
            </a:r>
            <a:r>
              <a:rPr lang="ru-RU" sz="1100" b="1" dirty="0">
                <a:latin typeface="Myriad Pro" pitchFamily="34" charset="0"/>
              </a:rPr>
              <a:t>«QS – </a:t>
            </a:r>
            <a:r>
              <a:rPr lang="ru-RU" sz="1100" b="1" dirty="0" err="1">
                <a:latin typeface="Myriad Pro" pitchFamily="34" charset="0"/>
              </a:rPr>
              <a:t>World</a:t>
            </a:r>
            <a:r>
              <a:rPr lang="ru-RU" sz="1100" b="1" dirty="0">
                <a:latin typeface="Myriad Pro" pitchFamily="34" charset="0"/>
              </a:rPr>
              <a:t> </a:t>
            </a:r>
            <a:r>
              <a:rPr lang="ru-RU" sz="1100" b="1" dirty="0" err="1">
                <a:latin typeface="Myriad Pro" pitchFamily="34" charset="0"/>
              </a:rPr>
              <a:t>University</a:t>
            </a:r>
            <a:r>
              <a:rPr lang="ru-RU" sz="1100" b="1" dirty="0">
                <a:latin typeface="Myriad Pro" pitchFamily="34" charset="0"/>
              </a:rPr>
              <a:t> </a:t>
            </a:r>
            <a:r>
              <a:rPr lang="ru-RU" sz="1100" b="1" dirty="0" err="1">
                <a:latin typeface="Myriad Pro" pitchFamily="34" charset="0"/>
              </a:rPr>
              <a:t>Rankings</a:t>
            </a:r>
            <a:r>
              <a:rPr lang="ru-RU" sz="1100" b="1" dirty="0">
                <a:latin typeface="Myriad Pro" pitchFamily="34" charset="0"/>
              </a:rPr>
              <a:t> </a:t>
            </a:r>
          </a:p>
          <a:p>
            <a:r>
              <a:rPr lang="ru-RU" sz="1100" b="1" dirty="0" err="1">
                <a:latin typeface="Myriad Pro" pitchFamily="34" charset="0"/>
              </a:rPr>
              <a:t>by</a:t>
            </a:r>
            <a:r>
              <a:rPr lang="ru-RU" sz="1100" b="1" dirty="0">
                <a:latin typeface="Myriad Pro" pitchFamily="34" charset="0"/>
              </a:rPr>
              <a:t> </a:t>
            </a:r>
            <a:r>
              <a:rPr lang="ru-RU" sz="1100" b="1" dirty="0" err="1">
                <a:latin typeface="Myriad Pro" pitchFamily="34" charset="0"/>
              </a:rPr>
              <a:t>subject</a:t>
            </a:r>
            <a:r>
              <a:rPr lang="ru-RU" sz="1100" b="1" dirty="0">
                <a:latin typeface="Myriad Pro" pitchFamily="34" charset="0"/>
              </a:rPr>
              <a:t>», 2019 </a:t>
            </a:r>
            <a:r>
              <a:rPr lang="ru-RU" sz="1100" dirty="0">
                <a:latin typeface="Myriad Pro" pitchFamily="34" charset="0"/>
              </a:rPr>
              <a:t>(предметные рейтинги) </a:t>
            </a:r>
          </a:p>
          <a:p>
            <a:r>
              <a:rPr lang="ru-RU" sz="1100" dirty="0">
                <a:latin typeface="Myriad Pro" pitchFamily="34" charset="0"/>
              </a:rPr>
              <a:t> </a:t>
            </a: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24" y="1811754"/>
            <a:ext cx="1807651" cy="453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592277" y="3622901"/>
            <a:ext cx="2951989" cy="121571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1600" b="1" dirty="0">
                <a:latin typeface="Myriad Pro" pitchFamily="34" charset="0"/>
              </a:rPr>
              <a:t>1 МЕСТО В РОССИИ </a:t>
            </a:r>
          </a:p>
          <a:p>
            <a:r>
              <a:rPr lang="ru-RU" sz="1100" dirty="0">
                <a:latin typeface="Myriad Pro" pitchFamily="34" charset="0"/>
              </a:rPr>
              <a:t>по экономике и бизнесу, </a:t>
            </a:r>
          </a:p>
          <a:p>
            <a:r>
              <a:rPr lang="ru-RU" sz="1100" dirty="0">
                <a:latin typeface="Myriad Pro" pitchFamily="34" charset="0"/>
              </a:rPr>
              <a:t>социальным наукам и здравоохранению</a:t>
            </a:r>
          </a:p>
          <a:p>
            <a:r>
              <a:rPr lang="ru-RU" sz="1100" b="1" dirty="0">
                <a:latin typeface="Myriad Pro" pitchFamily="34" charset="0"/>
              </a:rPr>
              <a:t>«</a:t>
            </a:r>
            <a:r>
              <a:rPr lang="ru-RU" sz="1100" b="1" dirty="0" err="1">
                <a:latin typeface="Myriad Pro" pitchFamily="34" charset="0"/>
              </a:rPr>
              <a:t>U.S.News</a:t>
            </a:r>
            <a:r>
              <a:rPr lang="ru-RU" sz="1100" b="1" dirty="0">
                <a:latin typeface="Myriad Pro" pitchFamily="34" charset="0"/>
              </a:rPr>
              <a:t> &amp; </a:t>
            </a:r>
            <a:r>
              <a:rPr lang="ru-RU" sz="1100" b="1" dirty="0" err="1">
                <a:latin typeface="Myriad Pro" pitchFamily="34" charset="0"/>
              </a:rPr>
              <a:t>World</a:t>
            </a:r>
            <a:r>
              <a:rPr lang="ru-RU" sz="1100" b="1" dirty="0">
                <a:latin typeface="Myriad Pro" pitchFamily="34" charset="0"/>
              </a:rPr>
              <a:t> </a:t>
            </a:r>
            <a:r>
              <a:rPr lang="ru-RU" sz="1100" b="1" dirty="0" err="1">
                <a:latin typeface="Myriad Pro" pitchFamily="34" charset="0"/>
              </a:rPr>
              <a:t>Report</a:t>
            </a:r>
            <a:r>
              <a:rPr lang="ru-RU" sz="1100" b="1" dirty="0">
                <a:latin typeface="Myriad Pro" pitchFamily="34" charset="0"/>
              </a:rPr>
              <a:t> </a:t>
            </a:r>
            <a:r>
              <a:rPr lang="ru-RU" sz="1100" b="1" dirty="0" err="1">
                <a:latin typeface="Myriad Pro" pitchFamily="34" charset="0"/>
              </a:rPr>
              <a:t>Best</a:t>
            </a:r>
            <a:r>
              <a:rPr lang="ru-RU" sz="1100" b="1" dirty="0">
                <a:latin typeface="Myriad Pro" pitchFamily="34" charset="0"/>
              </a:rPr>
              <a:t> </a:t>
            </a:r>
            <a:r>
              <a:rPr lang="ru-RU" sz="1100" b="1" dirty="0" err="1">
                <a:latin typeface="Myriad Pro" pitchFamily="34" charset="0"/>
              </a:rPr>
              <a:t>Global</a:t>
            </a:r>
            <a:r>
              <a:rPr lang="ru-RU" sz="1100" b="1" dirty="0">
                <a:latin typeface="Myriad Pro" pitchFamily="34" charset="0"/>
              </a:rPr>
              <a:t> </a:t>
            </a:r>
          </a:p>
          <a:p>
            <a:r>
              <a:rPr lang="ru-RU" sz="1100" b="1" dirty="0" err="1">
                <a:latin typeface="Myriad Pro" pitchFamily="34" charset="0"/>
              </a:rPr>
              <a:t>Universities</a:t>
            </a:r>
            <a:r>
              <a:rPr lang="ru-RU" sz="1100" b="1" dirty="0">
                <a:latin typeface="Myriad Pro" pitchFamily="34" charset="0"/>
              </a:rPr>
              <a:t> </a:t>
            </a:r>
            <a:r>
              <a:rPr lang="ru-RU" sz="1100" b="1" dirty="0" err="1">
                <a:latin typeface="Myriad Pro" pitchFamily="34" charset="0"/>
              </a:rPr>
              <a:t>by</a:t>
            </a:r>
            <a:r>
              <a:rPr lang="ru-RU" sz="1100" b="1" dirty="0">
                <a:latin typeface="Myriad Pro" pitchFamily="34" charset="0"/>
              </a:rPr>
              <a:t> </a:t>
            </a:r>
            <a:r>
              <a:rPr lang="ru-RU" sz="1100" b="1" dirty="0" err="1">
                <a:latin typeface="Myriad Pro" pitchFamily="34" charset="0"/>
              </a:rPr>
              <a:t>Subject</a:t>
            </a:r>
            <a:r>
              <a:rPr lang="ru-RU" sz="1100" b="1" dirty="0">
                <a:latin typeface="Myriad Pro" pitchFamily="34" charset="0"/>
              </a:rPr>
              <a:t>», 2019/20 </a:t>
            </a:r>
          </a:p>
          <a:p>
            <a:r>
              <a:rPr lang="ru-RU" sz="1100" dirty="0">
                <a:latin typeface="Myriad Pro" pitchFamily="34" charset="0"/>
              </a:rPr>
              <a:t>(предметные рейтинги) </a:t>
            </a: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922" y="3729345"/>
            <a:ext cx="1806753" cy="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612750" y="5339626"/>
            <a:ext cx="3144011" cy="87715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1 МЕСТО В РОССИИ 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 сфере финансов и экономики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Зарплатный рейтинг портала Superjob.ru, 2019 </a:t>
            </a: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155" y="5339626"/>
            <a:ext cx="1806753" cy="4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927D85AF-B92E-4C95-89B2-0C6A3787ED57}"/>
              </a:ext>
            </a:extLst>
          </p:cNvPr>
          <p:cNvSpPr txBox="1">
            <a:spLocks/>
          </p:cNvSpPr>
          <p:nvPr/>
        </p:nvSpPr>
        <p:spPr>
          <a:xfrm>
            <a:off x="623394" y="393508"/>
            <a:ext cx="10515600" cy="8970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Вышка в мировых и российских рейтингах</a:t>
            </a:r>
          </a:p>
        </p:txBody>
      </p:sp>
    </p:spTree>
    <p:extLst>
      <p:ext uri="{BB962C8B-B14F-4D97-AF65-F5344CB8AC3E}">
        <p14:creationId xmlns:p14="http://schemas.microsoft.com/office/powerpoint/2010/main" val="650617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Цифровые методы в гуманитарных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науках. Курсы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48266" y="2006600"/>
            <a:ext cx="5350934" cy="55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Исторические </a:t>
            </a:r>
            <a:r>
              <a:rPr lang="ru-RU" sz="2400" b="1" dirty="0"/>
              <a:t>и общегуманитарные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48266" y="2768600"/>
            <a:ext cx="5350934" cy="55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Введение в </a:t>
            </a:r>
            <a:r>
              <a:rPr lang="en-US" sz="2400" b="1" dirty="0" smtClean="0"/>
              <a:t>Digital Humanities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48266" y="3547534"/>
            <a:ext cx="5350934" cy="55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Введение в </a:t>
            </a:r>
            <a:r>
              <a:rPr lang="en-US" sz="2400" b="1" dirty="0" smtClean="0"/>
              <a:t>Data Science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48266" y="4309533"/>
            <a:ext cx="5350934" cy="5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ИТ в гуманитарных областях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48266" y="5070732"/>
            <a:ext cx="5350934" cy="5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Медиа и цифровые ресурсы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48266" y="5831931"/>
            <a:ext cx="5350934" cy="558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Курсы</a:t>
            </a:r>
            <a:r>
              <a:rPr lang="en-US" sz="2400" b="1" dirty="0" smtClean="0"/>
              <a:t> </a:t>
            </a:r>
            <a:r>
              <a:rPr lang="ru-RU" sz="2400" b="1" dirty="0" smtClean="0"/>
              <a:t>по </a:t>
            </a:r>
            <a:r>
              <a:rPr lang="ru-RU" sz="2400" b="1" dirty="0"/>
              <a:t>выбору и факультативы</a:t>
            </a:r>
          </a:p>
        </p:txBody>
      </p:sp>
    </p:spTree>
    <p:extLst>
      <p:ext uri="{BB962C8B-B14F-4D97-AF65-F5344CB8AC3E}">
        <p14:creationId xmlns:p14="http://schemas.microsoft.com/office/powerpoint/2010/main" val="193860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Цифровые методы в гуманитарных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науках. Курсы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48266" y="2006600"/>
            <a:ext cx="5350934" cy="558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Исторические </a:t>
            </a:r>
            <a:r>
              <a:rPr lang="ru-RU" sz="2400" b="1" dirty="0"/>
              <a:t>и общегуманитарные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48266" y="2768600"/>
            <a:ext cx="5350934" cy="558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Введение в </a:t>
            </a:r>
            <a:r>
              <a:rPr lang="en-US" sz="2400" b="1" dirty="0" smtClean="0"/>
              <a:t>Digital Humanities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48266" y="5831931"/>
            <a:ext cx="5350934" cy="558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Курсы</a:t>
            </a:r>
            <a:r>
              <a:rPr lang="en-US" sz="2400" b="1" dirty="0" smtClean="0"/>
              <a:t> </a:t>
            </a:r>
            <a:r>
              <a:rPr lang="ru-RU" sz="2400" b="1" dirty="0" smtClean="0"/>
              <a:t>по </a:t>
            </a:r>
            <a:r>
              <a:rPr lang="ru-RU" sz="2400" b="1" dirty="0"/>
              <a:t>выбору и факультативы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48266" y="3547534"/>
            <a:ext cx="5350934" cy="558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Введение в </a:t>
            </a:r>
            <a:r>
              <a:rPr lang="en-US" sz="2400" b="1" dirty="0" smtClean="0"/>
              <a:t>Data Science</a:t>
            </a:r>
            <a:endParaRPr lang="ru-RU" sz="24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948266" y="4309533"/>
            <a:ext cx="5350934" cy="558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ИТ в гуманитарных областях</a:t>
            </a:r>
            <a:endParaRPr lang="ru-RU" sz="24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48266" y="5070732"/>
            <a:ext cx="5350934" cy="558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Медиа и цифровые ресурсы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59483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Цифровые методы в гуманитарных науках. Где работать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университетах и образовании</a:t>
            </a:r>
          </a:p>
          <a:p>
            <a:r>
              <a:rPr lang="ru-RU" dirty="0" smtClean="0"/>
              <a:t>в </a:t>
            </a:r>
            <a:r>
              <a:rPr lang="ru-RU" dirty="0"/>
              <a:t>отделах информатизации различных </a:t>
            </a:r>
            <a:r>
              <a:rPr lang="ru-RU" dirty="0" smtClean="0"/>
              <a:t>организаций</a:t>
            </a:r>
          </a:p>
          <a:p>
            <a:r>
              <a:rPr lang="ru-RU" dirty="0" smtClean="0"/>
              <a:t>в </a:t>
            </a:r>
            <a:r>
              <a:rPr lang="ru-RU" dirty="0"/>
              <a:t>культурных проектах в сфере </a:t>
            </a:r>
            <a:r>
              <a:rPr lang="ru-RU" dirty="0" err="1" smtClean="0"/>
              <a:t>edutainment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области оцифровки и долговременного хранения, визуализации исторической информации и ее представлении в </a:t>
            </a:r>
            <a:r>
              <a:rPr lang="ru-RU" dirty="0" smtClean="0"/>
              <a:t>Интернете</a:t>
            </a:r>
          </a:p>
          <a:p>
            <a:r>
              <a:rPr lang="ru-RU" dirty="0" smtClean="0"/>
              <a:t>в </a:t>
            </a:r>
            <a:r>
              <a:rPr lang="ru-RU" dirty="0"/>
              <a:t>библиотеках, музеях и </a:t>
            </a:r>
            <a:r>
              <a:rPr lang="ru-RU" dirty="0" smtClean="0"/>
              <a:t>архивах</a:t>
            </a:r>
          </a:p>
          <a:p>
            <a:r>
              <a:rPr lang="ru-RU" dirty="0" smtClean="0"/>
              <a:t>в </a:t>
            </a:r>
            <a:r>
              <a:rPr lang="ru-RU" dirty="0"/>
              <a:t>российских и международных IT-компаниях, которые занимаются оцифровкой и/или визуализацией </a:t>
            </a:r>
            <a:r>
              <a:rPr lang="ru-RU" dirty="0" smtClean="0"/>
              <a:t>данных</a:t>
            </a:r>
          </a:p>
          <a:p>
            <a:r>
              <a:rPr lang="ru-RU" dirty="0" smtClean="0"/>
              <a:t>в </a:t>
            </a:r>
            <a:r>
              <a:rPr lang="ru-RU" dirty="0"/>
              <a:t>СМИ, в том числе в аналитических и </a:t>
            </a:r>
            <a:r>
              <a:rPr lang="ru-RU" dirty="0" err="1"/>
              <a:t>инфографических</a:t>
            </a:r>
            <a:r>
              <a:rPr lang="ru-RU" dirty="0"/>
              <a:t> </a:t>
            </a:r>
            <a:r>
              <a:rPr lang="ru-RU" dirty="0" smtClean="0"/>
              <a:t>отделах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674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Что учитывается при поступлении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Средний балл по </a:t>
            </a:r>
            <a:r>
              <a:rPr lang="ru-RU" dirty="0" smtClean="0"/>
              <a:t>диплому</a:t>
            </a:r>
            <a:endParaRPr lang="ru-RU" dirty="0"/>
          </a:p>
          <a:p>
            <a:r>
              <a:rPr lang="ru-RU" dirty="0" smtClean="0"/>
              <a:t>Международные языковые сертификаты</a:t>
            </a:r>
            <a:endParaRPr lang="ru-RU" dirty="0"/>
          </a:p>
          <a:p>
            <a:r>
              <a:rPr lang="ru-RU" dirty="0" smtClean="0"/>
              <a:t>Научные публикации</a:t>
            </a:r>
            <a:endParaRPr lang="ru-RU" dirty="0"/>
          </a:p>
          <a:p>
            <a:r>
              <a:rPr lang="ru-RU" dirty="0"/>
              <a:t>Призовые места в студенческих </a:t>
            </a:r>
            <a:r>
              <a:rPr lang="ru-RU" dirty="0" smtClean="0"/>
              <a:t>олимпиадах и конкурсах</a:t>
            </a:r>
            <a:endParaRPr lang="ru-RU" dirty="0"/>
          </a:p>
          <a:p>
            <a:r>
              <a:rPr lang="ru-RU" dirty="0" smtClean="0"/>
              <a:t>Диплом о </a:t>
            </a:r>
            <a:r>
              <a:rPr lang="ru-RU" dirty="0"/>
              <a:t>среднем профессиональном </a:t>
            </a:r>
            <a:r>
              <a:rPr lang="ru-RU" dirty="0" smtClean="0"/>
              <a:t>или втором </a:t>
            </a:r>
            <a:r>
              <a:rPr lang="ru-RU" dirty="0"/>
              <a:t>высшем </a:t>
            </a:r>
            <a:r>
              <a:rPr lang="ru-RU" dirty="0" smtClean="0"/>
              <a:t>образовании</a:t>
            </a:r>
            <a:endParaRPr lang="ru-RU" dirty="0"/>
          </a:p>
          <a:p>
            <a:r>
              <a:rPr lang="ru-RU" dirty="0" smtClean="0"/>
              <a:t>Опыт проектной </a:t>
            </a:r>
            <a:r>
              <a:rPr lang="ru-RU" dirty="0"/>
              <a:t>или практической деятельности</a:t>
            </a:r>
          </a:p>
          <a:p>
            <a:r>
              <a:rPr lang="ru-RU" dirty="0"/>
              <a:t>Мотивационное письмо</a:t>
            </a:r>
            <a:endParaRPr lang="en-US" dirty="0"/>
          </a:p>
          <a:p>
            <a:r>
              <a:rPr lang="ru-RU" b="1" dirty="0" smtClean="0"/>
              <a:t>Эссе </a:t>
            </a:r>
            <a:endParaRPr lang="ru-RU" b="1" dirty="0"/>
          </a:p>
          <a:p>
            <a:endParaRPr lang="en-US" dirty="0"/>
          </a:p>
          <a:p>
            <a:r>
              <a:rPr lang="ru-RU" dirty="0"/>
              <a:t>Прием </a:t>
            </a:r>
            <a:r>
              <a:rPr lang="ru-RU" dirty="0" smtClean="0"/>
              <a:t>документов</a:t>
            </a:r>
            <a:r>
              <a:rPr lang="ru-RU" dirty="0"/>
              <a:t>:</a:t>
            </a:r>
            <a:r>
              <a:rPr lang="ru-RU" dirty="0" smtClean="0"/>
              <a:t> с </a:t>
            </a:r>
            <a:r>
              <a:rPr lang="ru-RU" dirty="0"/>
              <a:t>22 июня по 31 июля 2020 </a:t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323667" y="6311900"/>
            <a:ext cx="4622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hlinkClick r:id="rId2"/>
              </a:rPr>
              <a:t>https://perm.hse.ru/ma/digitalhum/tracks</a:t>
            </a:r>
            <a:endParaRPr lang="ru-RU" sz="2000" dirty="0"/>
          </a:p>
        </p:txBody>
      </p:sp>
      <p:pic>
        <p:nvPicPr>
          <p:cNvPr id="5122" name="Picture 2" descr="http://qrcoder.ru/code/?https%3A%2F%2Fperm.hse.ru%2Fma%2Fdigitalhum%2Ftracks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667" y="3952876"/>
            <a:ext cx="1980142" cy="198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36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752" t="6299" r="8846" b="14119"/>
          <a:stretch/>
        </p:blipFill>
        <p:spPr>
          <a:xfrm>
            <a:off x="838200" y="365125"/>
            <a:ext cx="10598213" cy="56885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19067" y="6269567"/>
            <a:ext cx="3199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hlinkClick r:id="rId3"/>
              </a:rPr>
              <a:t>perm.hse.ru/ma/</a:t>
            </a:r>
            <a:r>
              <a:rPr lang="en-GB" sz="2000" dirty="0" err="1" smtClean="0">
                <a:hlinkClick r:id="rId3"/>
              </a:rPr>
              <a:t>digitalhum</a:t>
            </a:r>
            <a:r>
              <a:rPr lang="en-GB" sz="2000" dirty="0" smtClean="0">
                <a:hlinkClick r:id="rId3"/>
              </a:rPr>
              <a:t>/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6168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27D85AF-B92E-4C95-89B2-0C6A3787E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9027" y="2487550"/>
            <a:ext cx="5508434" cy="1882900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Академическая мобильность: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межкампусная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международная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BEFB22B-ABEE-49A0-8CF5-060FAFFB37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1" r="29330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5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27D85AF-B92E-4C95-89B2-0C6A3787E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212" y="2487550"/>
            <a:ext cx="5508434" cy="1882900"/>
          </a:xfrm>
        </p:spPr>
        <p:txBody>
          <a:bodyPr>
            <a:noAutofit/>
          </a:bodyPr>
          <a:lstStyle/>
          <a:p>
            <a:pPr algn="r"/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Евгения Нелюбина:</a:t>
            </a:r>
            <a:b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«Хочешь учиться в Риме — 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учись в Перми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61A3BB4-3CDB-40B0-AE4F-09AF2CA41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2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86337C5-C58D-447F-A072-4572A2DB71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7"/>
          <a:stretch/>
        </p:blipFill>
        <p:spPr>
          <a:xfrm>
            <a:off x="0" y="0"/>
            <a:ext cx="10652456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92E7641-7819-4E88-BE83-846C12FB78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106" y="267504"/>
            <a:ext cx="1020919" cy="10081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8964DCD-C5C1-4D20-8EDB-D009291CCB14}"/>
              </a:ext>
            </a:extLst>
          </p:cNvPr>
          <p:cNvSpPr txBox="1"/>
          <p:nvPr/>
        </p:nvSpPr>
        <p:spPr>
          <a:xfrm>
            <a:off x="5899928" y="5517232"/>
            <a:ext cx="47525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Пермь красивая</a:t>
            </a:r>
          </a:p>
        </p:txBody>
      </p:sp>
    </p:spTree>
    <p:extLst>
      <p:ext uri="{BB962C8B-B14F-4D97-AF65-F5344CB8AC3E}">
        <p14:creationId xmlns:p14="http://schemas.microsoft.com/office/powerpoint/2010/main" val="379934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8596408-45EA-4BBD-B3A3-AA40E9B0F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12782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92E7641-7819-4E88-BE83-846C12FB78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783" y="382631"/>
            <a:ext cx="1020919" cy="10081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8964DCD-C5C1-4D20-8EDB-D009291CCB14}"/>
              </a:ext>
            </a:extLst>
          </p:cNvPr>
          <p:cNvSpPr txBox="1"/>
          <p:nvPr/>
        </p:nvSpPr>
        <p:spPr>
          <a:xfrm>
            <a:off x="5560254" y="5704518"/>
            <a:ext cx="47525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Пермь красивая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C781334-2A4F-4AA6-9066-A9EB7429626D}"/>
              </a:ext>
            </a:extLst>
          </p:cNvPr>
          <p:cNvSpPr txBox="1"/>
          <p:nvPr/>
        </p:nvSpPr>
        <p:spPr>
          <a:xfrm>
            <a:off x="0" y="6578782"/>
            <a:ext cx="3035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Фото: Константин </a:t>
            </a:r>
            <a:r>
              <a:rPr lang="ru-RU" sz="1200" dirty="0" err="1">
                <a:solidFill>
                  <a:schemeClr val="bg1"/>
                </a:solidFill>
              </a:rPr>
              <a:t>Долгановский</a:t>
            </a:r>
            <a:r>
              <a:rPr lang="ru-RU" sz="1200" dirty="0">
                <a:solidFill>
                  <a:schemeClr val="bg1"/>
                </a:solidFill>
              </a:rPr>
              <a:t>, </a:t>
            </a:r>
            <a:r>
              <a:rPr lang="en-US" sz="1200" dirty="0">
                <a:solidFill>
                  <a:schemeClr val="bg1"/>
                </a:solidFill>
              </a:rPr>
              <a:t>Newsko.ru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0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9205366-7275-4081-85C6-EEA97BE086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EA5433B-F9F4-41F7-9127-AA8163E01E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358" y="432604"/>
            <a:ext cx="1020919" cy="10081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A0973C9-1737-4CEB-88F3-A9B1177D8088}"/>
              </a:ext>
            </a:extLst>
          </p:cNvPr>
          <p:cNvSpPr txBox="1"/>
          <p:nvPr/>
        </p:nvSpPr>
        <p:spPr>
          <a:xfrm>
            <a:off x="5534472" y="5567206"/>
            <a:ext cx="47525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Пермь красивая</a:t>
            </a:r>
          </a:p>
        </p:txBody>
      </p:sp>
    </p:spTree>
    <p:extLst>
      <p:ext uri="{BB962C8B-B14F-4D97-AF65-F5344CB8AC3E}">
        <p14:creationId xmlns:p14="http://schemas.microsoft.com/office/powerpoint/2010/main" val="184819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Надежда\Desktop\Чебоксары\Чебоксары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" y="0"/>
            <a:ext cx="10272282" cy="6851612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FFC6650-A6A7-427A-9AE9-BF47CBC7B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520" y="332656"/>
            <a:ext cx="864096" cy="8532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D1C6460-693F-48DB-860D-9463F025D789}"/>
              </a:ext>
            </a:extLst>
          </p:cNvPr>
          <p:cNvSpPr txBox="1"/>
          <p:nvPr/>
        </p:nvSpPr>
        <p:spPr>
          <a:xfrm>
            <a:off x="5375920" y="5589240"/>
            <a:ext cx="490226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НИУ ВШЭ в Перми</a:t>
            </a:r>
          </a:p>
        </p:txBody>
      </p:sp>
    </p:spTree>
    <p:extLst>
      <p:ext uri="{BB962C8B-B14F-4D97-AF65-F5344CB8AC3E}">
        <p14:creationId xmlns:p14="http://schemas.microsoft.com/office/powerpoint/2010/main" val="13899135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C9D8531-99E5-47C6-B477-0288894E6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185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4CC0ED7-EF2F-4237-834E-245278B10E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045" y="328343"/>
            <a:ext cx="1020919" cy="10081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EE8F9C-9F8F-4F0E-8E98-39282A9C84D2}"/>
              </a:ext>
            </a:extLst>
          </p:cNvPr>
          <p:cNvSpPr txBox="1"/>
          <p:nvPr/>
        </p:nvSpPr>
        <p:spPr>
          <a:xfrm>
            <a:off x="5062477" y="5341759"/>
            <a:ext cx="521938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Пермь культурная</a:t>
            </a:r>
          </a:p>
        </p:txBody>
      </p:sp>
    </p:spTree>
    <p:extLst>
      <p:ext uri="{BB962C8B-B14F-4D97-AF65-F5344CB8AC3E}">
        <p14:creationId xmlns:p14="http://schemas.microsoft.com/office/powerpoint/2010/main" val="43109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B7401C4-4981-4BFF-AEAB-EA36891965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5"/>
          <a:stretch/>
        </p:blipFill>
        <p:spPr>
          <a:xfrm>
            <a:off x="0" y="0"/>
            <a:ext cx="10499075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70FF23E-AB35-4E25-8BB0-FBDE4B47AE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367" y="344470"/>
            <a:ext cx="1020919" cy="10081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C6D875D-6960-4B11-85F3-190D0600E16E}"/>
              </a:ext>
            </a:extLst>
          </p:cNvPr>
          <p:cNvSpPr txBox="1"/>
          <p:nvPr/>
        </p:nvSpPr>
        <p:spPr>
          <a:xfrm>
            <a:off x="4450403" y="5551080"/>
            <a:ext cx="604867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Пермь международная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Надежда\Desktop\Чебоксары\Чебоксары\ПЕРМЬ\FIS-Snowboard-World-Cup-La-Molina-SPA-SBX-Finals-Paul-Berg-GER-in-Red-Nikolay-Olyunin-RUS-in-Green-and-Regino-Hernandez-SPA-in-Blue-1024x68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64352" cy="6871061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D8D7CDF-2845-46F7-87BB-CB98C72511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76672"/>
            <a:ext cx="1020919" cy="10081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DF7ACCB-46AB-49AE-A08D-7E0FA6101DBA}"/>
              </a:ext>
            </a:extLst>
          </p:cNvPr>
          <p:cNvSpPr txBox="1"/>
          <p:nvPr/>
        </p:nvSpPr>
        <p:spPr>
          <a:xfrm>
            <a:off x="4044970" y="5661248"/>
            <a:ext cx="521938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Пермь спортивная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B8A03F4-6301-427E-AC1D-97C017736E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" r="2268"/>
          <a:stretch/>
        </p:blipFill>
        <p:spPr>
          <a:xfrm>
            <a:off x="0" y="0"/>
            <a:ext cx="10108031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BC8CEB3-9059-478E-B9BF-F122222065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800" y="481782"/>
            <a:ext cx="1020919" cy="10081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DDBABA4-8C59-4754-BB4F-0BC22833E655}"/>
              </a:ext>
            </a:extLst>
          </p:cNvPr>
          <p:cNvSpPr txBox="1"/>
          <p:nvPr/>
        </p:nvSpPr>
        <p:spPr>
          <a:xfrm>
            <a:off x="5420070" y="5556987"/>
            <a:ext cx="479615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Пермь научная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Надежда\Desktop\Чебоксары\Чебоксары\ПЕРМЬ\5d398a3b66310-perm-p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70" y="-1"/>
            <a:ext cx="9321189" cy="6856081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7C3BA2B-2408-41CA-95D0-B811A6B70D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548680"/>
            <a:ext cx="1020919" cy="10081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5060E1C-FB03-4E5A-AB55-1120105BE21D}"/>
              </a:ext>
            </a:extLst>
          </p:cNvPr>
          <p:cNvSpPr txBox="1"/>
          <p:nvPr/>
        </p:nvSpPr>
        <p:spPr>
          <a:xfrm>
            <a:off x="3337992" y="5589240"/>
            <a:ext cx="599836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Добро пожаловать!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53805"/>
            <a:ext cx="10972800" cy="1143000"/>
          </a:xfrm>
        </p:spPr>
        <p:txBody>
          <a:bodyPr>
            <a:noAutofit/>
          </a:bodyPr>
          <a:lstStyle/>
          <a:p>
            <a:pPr algn="l"/>
            <a:r>
              <a:rPr lang="ru-RU" sz="4267" dirty="0">
                <a:latin typeface="Arial" panose="020B0604020202020204" pitchFamily="34" charset="0"/>
                <a:cs typeface="Arial" panose="020B0604020202020204" pitchFamily="34" charset="0"/>
              </a:rPr>
              <a:t>Подробнее о поступлении в Вышку в Перми: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084851"/>
            <a:ext cx="10972800" cy="43204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667" dirty="0">
                <a:latin typeface="Arial" panose="020B0604020202020204" pitchFamily="34" charset="0"/>
                <a:cs typeface="Arial" panose="020B0604020202020204" pitchFamily="34" charset="0"/>
              </a:rPr>
              <a:t>Абитуриентам магистратуры НИУ ВШЭ — Пермь: </a:t>
            </a:r>
            <a:r>
              <a:rPr lang="en-US" sz="2667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https://perm.hse.ru/magistr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endParaRPr lang="ru-RU" sz="26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6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667" dirty="0">
                <a:latin typeface="Arial" panose="020B0604020202020204" pitchFamily="34" charset="0"/>
                <a:cs typeface="Arial" panose="020B0604020202020204" pitchFamily="34" charset="0"/>
              </a:rPr>
              <a:t>Перечень вступительных испытаний:</a:t>
            </a:r>
            <a:br>
              <a:rPr lang="ru-RU" sz="266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67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https://perm.hse.ru/magistr/portfolio</a:t>
            </a:r>
            <a:endParaRPr lang="ru-RU" sz="26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6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667" dirty="0">
                <a:latin typeface="Arial" panose="020B0604020202020204" pitchFamily="34" charset="0"/>
                <a:cs typeface="Arial" panose="020B0604020202020204" pitchFamily="34" charset="0"/>
              </a:rPr>
              <a:t>Информация о сроках приёма:</a:t>
            </a:r>
            <a:br>
              <a:rPr lang="ru-RU" sz="266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https://perm.hse.ru/magistr/information</a:t>
            </a:r>
            <a:r>
              <a:rPr lang="ru-RU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ru-RU" sz="26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667" dirty="0">
                <a:latin typeface="Arial" panose="020B0604020202020204" pitchFamily="34" charset="0"/>
                <a:cs typeface="Arial" panose="020B0604020202020204" pitchFamily="34" charset="0"/>
              </a:rPr>
              <a:t>Информация о стипендиях:</a:t>
            </a:r>
            <a:br>
              <a:rPr lang="ru-RU" sz="266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https://perm.hse.ru/educational_methodical/stip</a:t>
            </a:r>
            <a:r>
              <a:rPr lang="ru-RU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928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>
            <a:extLst>
              <a:ext uri="{FF2B5EF4-FFF2-40B4-BE49-F238E27FC236}">
                <a16:creationId xmlns="" xmlns:a16="http://schemas.microsoft.com/office/drawing/2014/main" id="{210B01F0-5CD7-4473-BF9E-9921A610F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2353" y="2427048"/>
            <a:ext cx="4869456" cy="36202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Сайт: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 action="ppaction://hlinkfile"/>
              </a:rPr>
              <a:t>perm.hse.ru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hlinkClick r:id="rId2" action="ppaction://hlinkfile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Магистратура НИУ ВШЭ — Пермь в ВК: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vk.com/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hsemag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Цифровые методы в гуманитарных науках: </a:t>
            </a:r>
            <a:r>
              <a:rPr lang="en-GB" dirty="0" smtClean="0">
                <a:hlinkClick r:id="rId4"/>
              </a:rPr>
              <a:t>perm.hse.ru/ma/</a:t>
            </a:r>
            <a:r>
              <a:rPr lang="en-GB" dirty="0" err="1" smtClean="0">
                <a:hlinkClick r:id="rId4"/>
              </a:rPr>
              <a:t>digitalhum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B0D7EBE-EA6F-4644-A1E3-D694AA4C4A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91" y="673860"/>
            <a:ext cx="4560168" cy="5373398"/>
          </a:xfrm>
          <a:prstGeom prst="rect">
            <a:avLst/>
          </a:prstGeom>
        </p:spPr>
      </p:pic>
      <p:sp>
        <p:nvSpPr>
          <p:cNvPr id="4" name="Объект 2">
            <a:extLst>
              <a:ext uri="{FF2B5EF4-FFF2-40B4-BE49-F238E27FC236}">
                <a16:creationId xmlns="" xmlns:a16="http://schemas.microsoft.com/office/drawing/2014/main" id="{12BF47D4-8CA5-44FA-AB6A-ED75D1868367}"/>
              </a:ext>
            </a:extLst>
          </p:cNvPr>
          <p:cNvSpPr txBox="1">
            <a:spLocks/>
          </p:cNvSpPr>
          <p:nvPr/>
        </p:nvSpPr>
        <p:spPr>
          <a:xfrm>
            <a:off x="6598694" y="1514150"/>
            <a:ext cx="4956773" cy="912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Остаёмся на связи:</a:t>
            </a:r>
          </a:p>
        </p:txBody>
      </p:sp>
    </p:spTree>
    <p:extLst>
      <p:ext uri="{BB962C8B-B14F-4D97-AF65-F5344CB8AC3E}">
        <p14:creationId xmlns:p14="http://schemas.microsoft.com/office/powerpoint/2010/main" val="190445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FFC6650-A6A7-427A-9AE9-BF47CBC7B9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520" y="332656"/>
            <a:ext cx="1020919" cy="1008111"/>
          </a:xfrm>
          <a:prstGeom prst="rect">
            <a:avLst/>
          </a:prstGeom>
        </p:spPr>
      </p:pic>
      <p:pic>
        <p:nvPicPr>
          <p:cNvPr id="17410" name="Picture 2" descr="C:\Users\Надежда\Desktop\Чебоксары\Чебоксары\12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272464" cy="685173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305704F-57F1-4FF4-967E-E01E976F8F37}"/>
              </a:ext>
            </a:extLst>
          </p:cNvPr>
          <p:cNvSpPr txBox="1"/>
          <p:nvPr/>
        </p:nvSpPr>
        <p:spPr>
          <a:xfrm>
            <a:off x="5375920" y="5589240"/>
            <a:ext cx="490226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НИУ ВШЭ в Перми</a:t>
            </a:r>
          </a:p>
        </p:txBody>
      </p:sp>
    </p:spTree>
    <p:extLst>
      <p:ext uri="{BB962C8B-B14F-4D97-AF65-F5344CB8AC3E}">
        <p14:creationId xmlns:p14="http://schemas.microsoft.com/office/powerpoint/2010/main" val="4269363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Надежда\Desktop\Чебоксары\Чебоксары\2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50"/>
            <a:ext cx="10278187" cy="6855550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FFC6650-A6A7-427A-9AE9-BF47CBC7B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520" y="260648"/>
            <a:ext cx="864096" cy="8532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343A35C-C327-4292-A698-CAE0A199B307}"/>
              </a:ext>
            </a:extLst>
          </p:cNvPr>
          <p:cNvSpPr txBox="1"/>
          <p:nvPr/>
        </p:nvSpPr>
        <p:spPr>
          <a:xfrm>
            <a:off x="5375920" y="5589240"/>
            <a:ext cx="490226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НИУ ВШЭ в Перми</a:t>
            </a:r>
          </a:p>
        </p:txBody>
      </p:sp>
    </p:spTree>
    <p:extLst>
      <p:ext uri="{BB962C8B-B14F-4D97-AF65-F5344CB8AC3E}">
        <p14:creationId xmlns:p14="http://schemas.microsoft.com/office/powerpoint/2010/main" val="2682463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7FB5B39-E674-4FEB-9797-A8B620EBF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2" y="0"/>
            <a:ext cx="1028185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FFC6650-A6A7-427A-9AE9-BF47CBC7B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520" y="332656"/>
            <a:ext cx="864096" cy="8532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D1C6460-693F-48DB-860D-9463F025D789}"/>
              </a:ext>
            </a:extLst>
          </p:cNvPr>
          <p:cNvSpPr txBox="1"/>
          <p:nvPr/>
        </p:nvSpPr>
        <p:spPr>
          <a:xfrm>
            <a:off x="5375920" y="5589240"/>
            <a:ext cx="490226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НИУ ВШЭ в Перми</a:t>
            </a:r>
          </a:p>
        </p:txBody>
      </p:sp>
    </p:spTree>
    <p:extLst>
      <p:ext uri="{BB962C8B-B14F-4D97-AF65-F5344CB8AC3E}">
        <p14:creationId xmlns:p14="http://schemas.microsoft.com/office/powerpoint/2010/main" val="1124428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97E2452-7204-4E16-A418-38D9E6394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185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FFC6650-A6A7-427A-9AE9-BF47CBC7B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520" y="332656"/>
            <a:ext cx="864096" cy="8532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D1C6460-693F-48DB-860D-9463F025D789}"/>
              </a:ext>
            </a:extLst>
          </p:cNvPr>
          <p:cNvSpPr txBox="1"/>
          <p:nvPr/>
        </p:nvSpPr>
        <p:spPr>
          <a:xfrm>
            <a:off x="5375920" y="5589240"/>
            <a:ext cx="490226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НИУ ВШЭ в Перми</a:t>
            </a:r>
          </a:p>
        </p:txBody>
      </p:sp>
    </p:spTree>
    <p:extLst>
      <p:ext uri="{BB962C8B-B14F-4D97-AF65-F5344CB8AC3E}">
        <p14:creationId xmlns:p14="http://schemas.microsoft.com/office/powerpoint/2010/main" val="2258754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7">
            <a:extLst>
              <a:ext uri="{FF2B5EF4-FFF2-40B4-BE49-F238E27FC236}">
                <a16:creationId xmlns="" xmlns:a16="http://schemas.microsoft.com/office/drawing/2014/main" id="{D9EA7A1B-DBD2-4646-ADE1-50D969A2AA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338487"/>
              </p:ext>
            </p:extLst>
          </p:nvPr>
        </p:nvGraphicFramePr>
        <p:xfrm>
          <a:off x="838199" y="2174339"/>
          <a:ext cx="10761133" cy="39934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2397">
                  <a:extLst>
                    <a:ext uri="{9D8B030D-6E8A-4147-A177-3AD203B41FA5}">
                      <a16:colId xmlns="" xmlns:a16="http://schemas.microsoft.com/office/drawing/2014/main" val="2598033039"/>
                    </a:ext>
                  </a:extLst>
                </a:gridCol>
                <a:gridCol w="3812214">
                  <a:extLst>
                    <a:ext uri="{9D8B030D-6E8A-4147-A177-3AD203B41FA5}">
                      <a16:colId xmlns="" xmlns:a16="http://schemas.microsoft.com/office/drawing/2014/main" val="3578995935"/>
                    </a:ext>
                  </a:extLst>
                </a:gridCol>
                <a:gridCol w="4066522">
                  <a:extLst>
                    <a:ext uri="{9D8B030D-6E8A-4147-A177-3AD203B41FA5}">
                      <a16:colId xmlns="" xmlns:a16="http://schemas.microsoft.com/office/drawing/2014/main" val="3806819906"/>
                    </a:ext>
                  </a:extLst>
                </a:gridCol>
              </a:tblGrid>
              <a:tr h="1768416"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Академический руководитель: 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Динара </a:t>
                      </a:r>
                      <a:r>
                        <a:rPr lang="ru-RU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Амировна</a:t>
                      </a:r>
                      <a:r>
                        <a:rPr 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Гагарина 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2"/>
                        </a:rPr>
                        <a:t>dagagarina@hse.ru</a:t>
                      </a:r>
                      <a:r>
                        <a:rPr lang="ru-RU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043215"/>
                  </a:ext>
                </a:extLst>
              </a:tr>
              <a:tr h="1532628">
                <a:tc gridSpan="2"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Приёмная кампания – 2020:</a:t>
                      </a:r>
                    </a:p>
                    <a:p>
                      <a:pPr marL="0" indent="0" defTabSz="1016000">
                        <a:buNone/>
                        <a:tabLst/>
                      </a:pPr>
                      <a:r>
                        <a:rPr lang="ru-RU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бесплатных мест за счёт </a:t>
                      </a:r>
                      <a:r>
                        <a:rPr lang="ru-RU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НИУ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ВШЭ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ru-RU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платных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платных места для иностранцев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803275" indent="0">
                        <a:buNone/>
                        <a:tabLst>
                          <a:tab pos="355600" algn="l"/>
                        </a:tabLst>
                      </a:pPr>
                      <a:r>
                        <a:rPr 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Конкурс:</a:t>
                      </a:r>
                    </a:p>
                    <a:p>
                      <a:pPr marL="803275" indent="0">
                        <a:buNone/>
                        <a:tabLst>
                          <a:tab pos="355600" algn="l"/>
                        </a:tabLst>
                      </a:pPr>
                      <a:r>
                        <a:rPr lang="ru-RU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портфолио</a:t>
                      </a:r>
                    </a:p>
                    <a:p>
                      <a:pPr marL="0" indent="0">
                        <a:buNone/>
                      </a:pP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592362164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A3B52D6-E3F1-42F2-88E3-EF4E08FA9C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36" y="2174339"/>
            <a:ext cx="1780716" cy="178071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27D85AF-B92E-4C95-89B2-0C6A3787E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0771"/>
            <a:ext cx="10515600" cy="1325563"/>
          </a:xfrm>
        </p:spPr>
        <p:txBody>
          <a:bodyPr>
            <a:norm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Цифровые методы в гуманитарных науках</a:t>
            </a:r>
          </a:p>
        </p:txBody>
      </p:sp>
    </p:spTree>
    <p:extLst>
      <p:ext uri="{BB962C8B-B14F-4D97-AF65-F5344CB8AC3E}">
        <p14:creationId xmlns:p14="http://schemas.microsoft.com/office/powerpoint/2010/main" val="219881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</TotalTime>
  <Words>899</Words>
  <Application>Microsoft Office PowerPoint</Application>
  <PresentationFormat>Произвольный</PresentationFormat>
  <Paragraphs>215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Высшая школа экономики  Пермь</vt:lpstr>
      <vt:lpstr>Национальный исследовательский университет  «Высшая школа экономики»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Цифровые методы в гуманитарных науках</vt:lpstr>
      <vt:lpstr>Две культуры</vt:lpstr>
      <vt:lpstr>Strada Education Network «Robot Ready: Human + Skills for the Future of Work», 2018:</vt:lpstr>
      <vt:lpstr>Strada Education Network «Robot Ready: Human + Skills for the Future of Work», 2018:</vt:lpstr>
      <vt:lpstr>Geoffrey Rockwell, 2011:</vt:lpstr>
      <vt:lpstr>Digital Humanities /  Цифровая гуманитаристика</vt:lpstr>
      <vt:lpstr>Меж- / поли- / мульти- / над- дисциплинарность DH</vt:lpstr>
      <vt:lpstr>Digital Humanities /  Цифровая гуманитаристика</vt:lpstr>
      <vt:lpstr>Digital Humanities /  Цифровая гуманитаристика</vt:lpstr>
      <vt:lpstr>adho.org</vt:lpstr>
      <vt:lpstr>eadh.org</vt:lpstr>
      <vt:lpstr>Digital Humanities в России dhrussia.ru</vt:lpstr>
      <vt:lpstr>Цифровые методы в гуманитарных науках. Треки </vt:lpstr>
      <vt:lpstr>Цифровые методы в гуманитарных науках. Треки </vt:lpstr>
      <vt:lpstr>Цифровые методы в гуманитарных науках. Треки </vt:lpstr>
      <vt:lpstr>Цифровые методы в гуманитарных науках. Треки </vt:lpstr>
      <vt:lpstr>Цифровые методы в гуманитарных науках. Курсы </vt:lpstr>
      <vt:lpstr>Цифровые методы в гуманитарных науках. Курсы </vt:lpstr>
      <vt:lpstr>Цифровые методы в гуманитарных науках. Курсы </vt:lpstr>
      <vt:lpstr>Цифровые методы в гуманитарных науках. Курсы </vt:lpstr>
      <vt:lpstr>Цифровые методы в гуманитарных науках. Курсы </vt:lpstr>
      <vt:lpstr>Цифровые методы в гуманитарных науках. Курсы </vt:lpstr>
      <vt:lpstr>Цифровые методы в гуманитарных науках. Курсы </vt:lpstr>
      <vt:lpstr>Цифровые методы в гуманитарных науках. Где работать</vt:lpstr>
      <vt:lpstr>Что учитывается при поступлении</vt:lpstr>
      <vt:lpstr>Презентация PowerPoint</vt:lpstr>
      <vt:lpstr>Академическая мобильность: межкампусная и международная</vt:lpstr>
      <vt:lpstr>Евгения Нелюбина: «Хочешь учиться в Риме — учись в Перми»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Подробнее о поступлении в Вышку в Перми: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Никита Клюев</dc:creator>
  <cp:lastModifiedBy>Клюев Никита Александрович</cp:lastModifiedBy>
  <cp:revision>56</cp:revision>
  <dcterms:created xsi:type="dcterms:W3CDTF">2019-11-27T19:07:14Z</dcterms:created>
  <dcterms:modified xsi:type="dcterms:W3CDTF">2020-03-24T07:31:22Z</dcterms:modified>
</cp:coreProperties>
</file>