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6" r:id="rId8"/>
  </p:sldMasterIdLst>
  <p:notesMasterIdLst>
    <p:notesMasterId r:id="rId37"/>
  </p:notesMasterIdLst>
  <p:sldIdLst>
    <p:sldId id="265" r:id="rId9"/>
    <p:sldId id="318" r:id="rId10"/>
    <p:sldId id="319" r:id="rId11"/>
    <p:sldId id="320" r:id="rId12"/>
    <p:sldId id="321" r:id="rId13"/>
    <p:sldId id="322" r:id="rId14"/>
    <p:sldId id="323" r:id="rId15"/>
    <p:sldId id="327" r:id="rId16"/>
    <p:sldId id="328" r:id="rId17"/>
    <p:sldId id="325" r:id="rId18"/>
    <p:sldId id="264" r:id="rId19"/>
    <p:sldId id="312" r:id="rId20"/>
    <p:sldId id="313" r:id="rId21"/>
    <p:sldId id="314" r:id="rId22"/>
    <p:sldId id="315" r:id="rId23"/>
    <p:sldId id="316" r:id="rId24"/>
    <p:sldId id="317" r:id="rId25"/>
    <p:sldId id="307" r:id="rId26"/>
    <p:sldId id="326" r:id="rId27"/>
    <p:sldId id="291" r:id="rId28"/>
    <p:sldId id="292" r:id="rId29"/>
    <p:sldId id="293" r:id="rId30"/>
    <p:sldId id="305" r:id="rId31"/>
    <p:sldId id="300" r:id="rId32"/>
    <p:sldId id="297" r:id="rId33"/>
    <p:sldId id="304" r:id="rId34"/>
    <p:sldId id="271" r:id="rId35"/>
    <p:sldId id="324" r:id="rId36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15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88790" autoAdjust="0"/>
  </p:normalViewPr>
  <p:slideViewPr>
    <p:cSldViewPr>
      <p:cViewPr>
        <p:scale>
          <a:sx n="40" d="100"/>
          <a:sy n="40" d="100"/>
        </p:scale>
        <p:origin x="-120" y="-46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06357" y="4715908"/>
            <a:ext cx="4984962" cy="4467701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48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93"/>
            <a:ext cx="13751720" cy="832247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9" y="9447610"/>
            <a:ext cx="14716126" cy="2000252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9" y="1151932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3409" y="13001626"/>
            <a:ext cx="519374" cy="51360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lIns="91440" tIns="45720" rIns="91440" bIns="45720"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917799" y="13010579"/>
            <a:ext cx="530594" cy="51360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33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05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7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503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53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45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55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9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83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83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9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11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09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03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77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03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0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03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77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603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9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02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6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66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12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9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4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3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85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9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83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83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58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77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4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65" y="892969"/>
            <a:ext cx="7500938" cy="5607846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65" y="6697266"/>
            <a:ext cx="7500938" cy="57685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99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7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99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57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99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73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99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5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88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3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12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93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43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3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24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9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83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83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8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7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93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67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93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82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93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67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93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7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44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81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71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90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85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35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12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97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9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83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83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1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2"/>
            <a:ext cx="7500938" cy="884039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65" y="366117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69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98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85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9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85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78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85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9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85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58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4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70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97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67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08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6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5" y="1785945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8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92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5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28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61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54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16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2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82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2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4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7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0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66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1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8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10"/>
            <a:ext cx="7500938" cy="530423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4" y="1250156"/>
            <a:ext cx="7500940" cy="530423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65" y="1250156"/>
            <a:ext cx="7500938" cy="112156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51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15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68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15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27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3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58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8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4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71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688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7802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9" y="8947571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9" y="6000379"/>
            <a:ext cx="14716126" cy="9652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794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440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2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4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7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0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66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1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772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51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15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48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245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69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44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3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332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82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14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1202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114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5" y="625103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5" y="366117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3409" y="13010554"/>
            <a:ext cx="519374" cy="513604"/>
          </a:xfrm>
          <a:prstGeom prst="rect">
            <a:avLst/>
          </a:prstGeom>
          <a:ln w="12700">
            <a:miter lim="400000"/>
          </a:ln>
        </p:spPr>
        <p:txBody>
          <a:bodyPr wrap="none" lIns="71438" tIns="71438" rIns="71438" bIns="71438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2" marR="0" indent="-617362" algn="l" defTabSz="82153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27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C2673DCD-2704-49D8-8FC1-3810D347C3F5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19.03.2020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27"/>
            <a:ext cx="82296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27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CA4F013-E0A2-4A1A-883F-2A77275DA5F8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93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23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C2673DCD-2704-49D8-8FC1-3810D347C3F5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19.03.2020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23"/>
            <a:ext cx="82296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23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CA4F013-E0A2-4A1A-883F-2A77275DA5F8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1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17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C2673DCD-2704-49D8-8FC1-3810D347C3F5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19.03.2020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17"/>
            <a:ext cx="82296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17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CA4F013-E0A2-4A1A-883F-2A77275DA5F8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9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9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C2673DCD-2704-49D8-8FC1-3810D347C3F5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19.03.2020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9"/>
            <a:ext cx="82296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9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CA4F013-E0A2-4A1A-883F-2A77275DA5F8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4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80" tIns="91440" rIns="182880" bIns="9144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C2673DCD-2704-49D8-8FC1-3810D347C3F5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19.03.2020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CA4F013-E0A2-4A1A-883F-2A77275DA5F8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828800"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5" tIns="108852" rIns="217705" bIns="10885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217705" tIns="108852" rIns="217705" bIns="1088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1531"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153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2177047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4" indent="-816394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52" indent="-680328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09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833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57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880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04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28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451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5" tIns="108852" rIns="217705" bIns="10885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217705" tIns="108852" rIns="217705" bIns="1088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fld id="{51117B71-F99B-4DB1-A656-09AAE407EE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1531"/>
              <a:t>19.03.2020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1531"/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153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defTabSz="2177047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4" indent="-816394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52" indent="-680328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09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833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57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880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04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28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451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apetrova@hse.r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hyperlink" Target="https://perm.hse.ru/fdp/" TargetMode="External"/><Relationship Id="rId4" Type="http://schemas.openxmlformats.org/officeDocument/2006/relationships/hyperlink" Target="mailto:tvershova@hse.ru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44151" y="5849888"/>
            <a:ext cx="9985110" cy="5040560"/>
          </a:xfrm>
        </p:spPr>
        <p:txBody>
          <a:bodyPr>
            <a:no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 для школьников</a:t>
            </a:r>
            <a:b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в 2020 году</a:t>
            </a:r>
            <a:b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Факультет довузовской подготовки</a:t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НИУ ВШЭ – Пермь</a:t>
            </a:r>
            <a:endParaRPr lang="ru-RU" sz="8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948" y="881336"/>
            <a:ext cx="3735468" cy="3942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D805887-6791-400D-A3A6-828CE5821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1"/>
          <a:stretch/>
        </p:blipFill>
        <p:spPr>
          <a:xfrm>
            <a:off x="0" y="-3381"/>
            <a:ext cx="12192000" cy="137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33264"/>
            <a:ext cx="21945600" cy="180020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70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174411"/>
              </p:ext>
            </p:extLst>
          </p:nvPr>
        </p:nvGraphicFramePr>
        <p:xfrm>
          <a:off x="1174776" y="3181756"/>
          <a:ext cx="21945600" cy="9796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52728"/>
                <a:gridCol w="1800200"/>
                <a:gridCol w="6912768"/>
                <a:gridCol w="6679904"/>
              </a:tblGrid>
              <a:tr h="1350772">
                <a:tc>
                  <a:txBody>
                    <a:bodyPr/>
                    <a:lstStyle/>
                    <a:p>
                      <a:pPr marL="0" marR="0" indent="0" algn="ctr" defTabSz="21770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400" b="1" i="1" dirty="0" smtClean="0"/>
                        <a:t>ЕГЭ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5400" dirty="0" smtClean="0"/>
                        <a:t>+</a:t>
                      </a:r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endParaRPr lang="ru-RU" sz="5400" dirty="0" smtClean="0"/>
                    </a:p>
                    <a:p>
                      <a:pPr algn="ctr"/>
                      <a:endParaRPr lang="ru-RU" sz="5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400" b="1" i="1" dirty="0" smtClean="0"/>
                        <a:t>ИНДИВИДУАЛЬНЫЕ ДОСТИЖЕНИЯ</a:t>
                      </a:r>
                      <a:endParaRPr lang="ru-RU" sz="5400" b="1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2924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max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ru-RU" b="1" i="1" dirty="0" smtClean="0"/>
                        <a:t>300 или 400 баллов</a:t>
                      </a:r>
                      <a:endParaRPr lang="ru-RU" b="1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max 10 </a:t>
                      </a:r>
                      <a:r>
                        <a:rPr lang="ru-RU" b="1" i="1" dirty="0" smtClean="0"/>
                        <a:t>баллов</a:t>
                      </a:r>
                      <a:endParaRPr lang="ru-RU" b="1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19850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dirty="0" smtClean="0"/>
                        <a:t>5 баллов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5 </a:t>
                      </a:r>
                      <a:r>
                        <a:rPr lang="ru-RU" dirty="0" smtClean="0"/>
                        <a:t> баллов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79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en-US" dirty="0" smtClean="0"/>
                        <a:t>max </a:t>
                      </a:r>
                      <a:r>
                        <a:rPr lang="ru-RU" dirty="0" smtClean="0"/>
                        <a:t>8 баллов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en-US" dirty="0" smtClean="0"/>
                        <a:t>max 3</a:t>
                      </a:r>
                      <a:r>
                        <a:rPr lang="ru-RU" dirty="0" smtClean="0"/>
                        <a:t> балла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82" y="5705872"/>
            <a:ext cx="4118030" cy="24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561" y="5705872"/>
            <a:ext cx="4752528" cy="24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466" y="9594303"/>
            <a:ext cx="3240360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30960" y="305272"/>
            <a:ext cx="20162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1531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b="1" cap="all" dirty="0" smtClean="0">
                <a:solidFill>
                  <a:srgbClr val="253957"/>
                </a:solidFill>
                <a:sym typeface="Arial Narrow"/>
              </a:rPr>
              <a:t>Конкурсный </a:t>
            </a:r>
            <a:r>
              <a:rPr lang="ru-RU" sz="5400" b="1" cap="all" dirty="0">
                <a:solidFill>
                  <a:srgbClr val="253957"/>
                </a:solidFill>
                <a:sym typeface="Arial Narrow"/>
              </a:rPr>
              <a:t>балл = </a:t>
            </a:r>
            <a:endParaRPr lang="en-US" sz="5400" b="1" cap="all" dirty="0" smtClean="0">
              <a:solidFill>
                <a:srgbClr val="253957"/>
              </a:solidFill>
              <a:sym typeface="Arial Narrow"/>
            </a:endParaRPr>
          </a:p>
          <a:p>
            <a:pPr defTabSz="821531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400" b="1" cap="all" dirty="0" smtClean="0">
                <a:solidFill>
                  <a:srgbClr val="253957"/>
                </a:solidFill>
                <a:sym typeface="Arial Narrow"/>
              </a:rPr>
              <a:t>сумма </a:t>
            </a:r>
            <a:r>
              <a:rPr lang="ru-RU" sz="5400" b="1" cap="all" dirty="0">
                <a:solidFill>
                  <a:srgbClr val="253957"/>
                </a:solidFill>
                <a:sym typeface="Arial Narrow"/>
              </a:rPr>
              <a:t>баллов </a:t>
            </a:r>
            <a:r>
              <a:rPr lang="ru-RU" sz="5400" b="1" cap="all" dirty="0" smtClean="0">
                <a:solidFill>
                  <a:srgbClr val="253957"/>
                </a:solidFill>
                <a:sym typeface="Arial Narrow"/>
              </a:rPr>
              <a:t>за </a:t>
            </a:r>
            <a:r>
              <a:rPr lang="ru-RU" sz="5400" b="1" cap="all" dirty="0">
                <a:solidFill>
                  <a:srgbClr val="253957"/>
                </a:solidFill>
                <a:sym typeface="Arial Narrow"/>
              </a:rPr>
              <a:t>ЕГЭ и </a:t>
            </a:r>
            <a:r>
              <a:rPr lang="ru-RU" sz="5400" b="1" cap="all" dirty="0" smtClean="0">
                <a:solidFill>
                  <a:srgbClr val="253957"/>
                </a:solidFill>
                <a:sym typeface="Arial Narrow"/>
              </a:rPr>
              <a:t> </a:t>
            </a:r>
            <a:r>
              <a:rPr lang="ru-RU" sz="5400" b="1" cap="all" dirty="0">
                <a:solidFill>
                  <a:srgbClr val="253957"/>
                </a:solidFill>
                <a:sym typeface="Arial Narrow"/>
              </a:rPr>
              <a:t>индивидуальные достижения</a:t>
            </a:r>
          </a:p>
        </p:txBody>
      </p:sp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Линия"/>
          <p:cNvSpPr/>
          <p:nvPr/>
        </p:nvSpPr>
        <p:spPr>
          <a:xfrm>
            <a:off x="1486826" y="2681536"/>
            <a:ext cx="21506374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 sz="32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82" y="9306272"/>
            <a:ext cx="4118030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94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5504821"/>
            <a:ext cx="10990936" cy="2991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1. Высшая школа экономики давно зарекомендовала себя как один из лучших университетов России.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996C972-643F-452D-A73C-E963D87F6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810" y="4107494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60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5504821"/>
            <a:ext cx="10990936" cy="2991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sz="5400" dirty="0">
                <a:latin typeface="+mn-lt"/>
              </a:rPr>
              <a:t>2</a:t>
            </a:r>
            <a:r>
              <a:rPr lang="ru-RU" sz="5400" dirty="0">
                <a:latin typeface="+mn-lt"/>
              </a:rPr>
              <a:t>. С вами будут работать преподаватели ВШЭ, сертифицированные предметные эксперты ОГЭ и ЕГЭ.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C8B652C-DBEF-449A-861C-59FE105A1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22" y="3329608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2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5504821"/>
            <a:ext cx="10990936" cy="2991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3. </a:t>
            </a:r>
            <a:r>
              <a:rPr lang="ru-RU" sz="5400" dirty="0">
                <a:latin typeface="Arial Narrow"/>
              </a:rPr>
              <a:t>Мы работаем с каждым обучающимся индивидуально даже на групповых занятиях.</a:t>
            </a:r>
            <a:endParaRPr lang="ru-RU" sz="5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9EFD11-E778-414B-BEFC-4677A20A5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88" y="3473624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3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5966485"/>
            <a:ext cx="10990936" cy="2067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4. </a:t>
            </a:r>
            <a:r>
              <a:rPr lang="ru-RU" sz="5400" dirty="0">
                <a:latin typeface="Arial Narrow"/>
              </a:rPr>
              <a:t>Готовиться к экзаменам с нами можно как очно, так и онлайн.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A987FB-7F09-4DDD-8B6E-BCC6E32E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048" y="3761656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6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6069467"/>
            <a:ext cx="10990936" cy="2991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5. Мы поддерживаем регулярную связь с родителями, проводим системный мониторинг знаний наших обучающихся.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76C326-E741-452F-8948-2FAA3F724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22" y="3929988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6531131"/>
            <a:ext cx="10990936" cy="2067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6. Вы можете оплачивать курсы как целиком, так и в рассрочку.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D7ED24-8E83-431D-9155-61495BE6F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22" y="3929988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0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75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77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740046" y="586205"/>
            <a:ext cx="19300476" cy="1200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7 причи</a:t>
            </a:r>
            <a:r>
              <a:rPr lang="ru-RU" sz="7200" b="1" cap="all" dirty="0">
                <a:solidFill>
                  <a:srgbClr val="33415C"/>
                </a:solidFill>
                <a:sym typeface="Arial Narrow"/>
              </a:rPr>
              <a:t>н</a:t>
            </a:r>
            <a:r>
              <a:rPr lang="ru-RU" sz="7200" b="1" cap="all" dirty="0">
                <a:solidFill>
                  <a:srgbClr val="253957"/>
                </a:solidFill>
                <a:sym typeface="Arial Narrow"/>
              </a:rPr>
              <a:t> готовиться к экзаменам в Вышке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1066" y="6069467"/>
            <a:ext cx="10990936" cy="2991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lnSpc>
                <a:spcPts val="72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5400" dirty="0">
                <a:latin typeface="+mn-lt"/>
              </a:rPr>
              <a:t>7. Вы получаете скидку 10% при бронировании курсов на 2020-2021 учебный год до 1 июля.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40B0DE-0EC3-40A8-AA8E-E1F255552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740" y="4129820"/>
            <a:ext cx="900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87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186029" y="2214564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заголовок…"/>
          <p:cNvSpPr txBox="1"/>
          <p:nvPr/>
        </p:nvSpPr>
        <p:spPr>
          <a:xfrm>
            <a:off x="2038881" y="758327"/>
            <a:ext cx="21489606" cy="111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sym typeface="Arial Narrow"/>
              </a:rPr>
              <a:t>предметы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EF777C1D-B636-42AB-BF02-744F0DCAD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33665"/>
              </p:ext>
            </p:extLst>
          </p:nvPr>
        </p:nvGraphicFramePr>
        <p:xfrm>
          <a:off x="886746" y="3113592"/>
          <a:ext cx="22641732" cy="10297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47244">
                  <a:extLst>
                    <a:ext uri="{9D8B030D-6E8A-4147-A177-3AD203B41FA5}">
                      <a16:colId xmlns="" xmlns:a16="http://schemas.microsoft.com/office/drawing/2014/main" val="123664162"/>
                    </a:ext>
                  </a:extLst>
                </a:gridCol>
                <a:gridCol w="7547244">
                  <a:extLst>
                    <a:ext uri="{9D8B030D-6E8A-4147-A177-3AD203B41FA5}">
                      <a16:colId xmlns="" xmlns:a16="http://schemas.microsoft.com/office/drawing/2014/main" val="883787995"/>
                    </a:ext>
                  </a:extLst>
                </a:gridCol>
                <a:gridCol w="7547244">
                  <a:extLst>
                    <a:ext uri="{9D8B030D-6E8A-4147-A177-3AD203B41FA5}">
                      <a16:colId xmlns="" xmlns:a16="http://schemas.microsoft.com/office/drawing/2014/main" val="2077815650"/>
                    </a:ext>
                  </a:extLst>
                </a:gridCol>
              </a:tblGrid>
              <a:tr h="5148574"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 smtClean="0"/>
                        <a:t>МАТЕМАТИКА</a:t>
                      </a: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 smtClean="0"/>
                        <a:t>РУССКИЙ ЯЗЫК</a:t>
                      </a:r>
                    </a:p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endParaRPr lang="ru-RU" sz="4800" b="1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/>
                        <a:t>АНГЛИЙСКИЙ </a:t>
                      </a:r>
                      <a:r>
                        <a:rPr lang="ru-RU" sz="4800" b="1" dirty="0" smtClean="0"/>
                        <a:t>ЯЗЫК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91727607"/>
                  </a:ext>
                </a:extLst>
              </a:tr>
              <a:tr h="5148574"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 smtClean="0"/>
                        <a:t>ИНФОРМАТИКА</a:t>
                      </a:r>
                    </a:p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 smtClean="0"/>
                        <a:t>ОБЩЕСТВОЗНАНИЕ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4800" b="1" dirty="0" smtClean="0"/>
                        <a:t>ИСТОРИЯ</a:t>
                      </a:r>
                    </a:p>
                    <a:p>
                      <a:pPr marL="685800" indent="-685800" algn="ctr">
                        <a:buFont typeface="Wingdings" panose="05000000000000000000" pitchFamily="2" charset="2"/>
                        <a:buChar char="ü"/>
                      </a:pPr>
                      <a:endParaRPr lang="ru-RU" sz="4800" b="1" dirty="0" smtClean="0"/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ru-RU" sz="4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25468872"/>
                  </a:ext>
                </a:extLst>
              </a:tr>
            </a:tbl>
          </a:graphicData>
        </a:graphic>
      </p:graphicFrame>
      <p:pic>
        <p:nvPicPr>
          <p:cNvPr id="2050" name="Picture 2" descr="C:\Users\ANKudlaeva\Downloads\р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955" y="4289748"/>
            <a:ext cx="313600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Kudlaeva\Downloads\5d150b559e94ba592a68ad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33" y="4313572"/>
            <a:ext cx="26712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Kudlaeva\Downloads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688" y="4257442"/>
            <a:ext cx="313418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Kudlaeva\Downloads\5cdd8d87e36508194184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47" y="9358074"/>
            <a:ext cx="39696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948" y="9358074"/>
            <a:ext cx="331983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ANKudlaeva\Downloads\kart_kniga_01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714" y="9358074"/>
            <a:ext cx="371813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00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Очень крутой заголовок…"/>
          <p:cNvSpPr txBox="1"/>
          <p:nvPr/>
        </p:nvSpPr>
        <p:spPr>
          <a:xfrm>
            <a:off x="2038872" y="305273"/>
            <a:ext cx="20906584" cy="165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b="1" cap="all" dirty="0">
                <a:solidFill>
                  <a:srgbClr val="253957"/>
                </a:solidFill>
                <a:sym typeface="Arial Narrow"/>
              </a:rPr>
              <a:t>Репетиции </a:t>
            </a:r>
            <a:r>
              <a:rPr lang="ru-RU" sz="6000" b="1" cap="all" dirty="0" err="1">
                <a:solidFill>
                  <a:srgbClr val="253957"/>
                </a:solidFill>
                <a:sym typeface="Arial Narrow"/>
              </a:rPr>
              <a:t>огэ</a:t>
            </a:r>
            <a:r>
              <a:rPr lang="ru-RU" sz="6000" b="1" cap="all" dirty="0">
                <a:solidFill>
                  <a:srgbClr val="253957"/>
                </a:solidFill>
                <a:sym typeface="Arial Narrow"/>
              </a:rPr>
              <a:t> и </a:t>
            </a:r>
            <a:r>
              <a:rPr lang="ru-RU" sz="6000" b="1" cap="all" dirty="0" err="1" smtClean="0">
                <a:solidFill>
                  <a:srgbClr val="253957"/>
                </a:solidFill>
                <a:sym typeface="Arial Narrow"/>
              </a:rPr>
              <a:t>егэ</a:t>
            </a:r>
            <a:r>
              <a:rPr lang="ru-RU" sz="6000" b="1" cap="all" dirty="0" smtClean="0">
                <a:solidFill>
                  <a:srgbClr val="253957"/>
                </a:solidFill>
                <a:sym typeface="Arial Narrow"/>
              </a:rPr>
              <a:t> </a:t>
            </a:r>
          </a:p>
          <a:p>
            <a:pPr defTabSz="821531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5600" b="1" cap="all" dirty="0" smtClean="0">
                <a:solidFill>
                  <a:srgbClr val="253957"/>
                </a:solidFill>
                <a:sym typeface="Arial Narrow"/>
              </a:rPr>
              <a:t>Весна 2020 года</a:t>
            </a:r>
            <a:r>
              <a:rPr lang="en-US" sz="5600" b="1" cap="all" dirty="0" smtClean="0">
                <a:solidFill>
                  <a:srgbClr val="253957"/>
                </a:solidFill>
                <a:sym typeface="Arial Narrow"/>
              </a:rPr>
              <a:t> </a:t>
            </a:r>
            <a:endParaRPr sz="5600" b="1" cap="all" dirty="0">
              <a:solidFill>
                <a:srgbClr val="253957"/>
              </a:solidFill>
              <a:sym typeface="Arial Narrow"/>
            </a:endParaRPr>
          </a:p>
        </p:txBody>
      </p:sp>
      <p:sp>
        <p:nvSpPr>
          <p:cNvPr id="82" name="Линия"/>
          <p:cNvSpPr/>
          <p:nvPr/>
        </p:nvSpPr>
        <p:spPr>
          <a:xfrm>
            <a:off x="1201065" y="2214563"/>
            <a:ext cx="22131704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 sz="3200"/>
          </a:p>
        </p:txBody>
      </p:sp>
      <p:pic>
        <p:nvPicPr>
          <p:cNvPr id="8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298670"/>
              </p:ext>
            </p:extLst>
          </p:nvPr>
        </p:nvGraphicFramePr>
        <p:xfrm>
          <a:off x="1833663" y="2214563"/>
          <a:ext cx="22152175" cy="10665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4671"/>
                <a:gridCol w="13537504"/>
              </a:tblGrid>
              <a:tr h="106650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57250" indent="-857250" algn="l">
                        <a:buFont typeface="Wingdings" panose="05000000000000000000" pitchFamily="2" charset="2"/>
                        <a:buChar char="§"/>
                      </a:pPr>
                      <a:endParaRPr lang="ru-RU" sz="4800" dirty="0" smtClean="0">
                        <a:latin typeface="+mn-lt"/>
                      </a:endParaRPr>
                    </a:p>
                    <a:p>
                      <a:pPr marL="857250" indent="-8572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4800" dirty="0" smtClean="0">
                          <a:latin typeface="+mn-lt"/>
                        </a:rPr>
                        <a:t>Подобный экзамен полностью имитирует настоящий и проводится по всем правилам итоговой аттестации с использованием оригинальных бланков ЕГЭ и ОГЭ.</a:t>
                      </a:r>
                      <a:endParaRPr lang="en-US" sz="4800" dirty="0" smtClean="0">
                        <a:latin typeface="+mn-lt"/>
                      </a:endParaRPr>
                    </a:p>
                    <a:p>
                      <a:pPr marL="857250" indent="-8572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4800" dirty="0" smtClean="0">
                          <a:latin typeface="+mn-lt"/>
                        </a:rPr>
                        <a:t>Выпускникам предлагается написать экзаменационную работу в незнакомой обстановке, что позволяет преодолеть психологические барьеры и выработать стрессоустойчивость.</a:t>
                      </a:r>
                      <a:endParaRPr lang="en-US" sz="4800" dirty="0" smtClean="0">
                        <a:latin typeface="+mn-lt"/>
                      </a:endParaRPr>
                    </a:p>
                    <a:p>
                      <a:pPr marL="857250" indent="-8572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4800" dirty="0" smtClean="0">
                          <a:latin typeface="+mn-lt"/>
                        </a:rPr>
                        <a:t>Выпускники смогут получить индивидуальную консультацию эксперта по итогам выполнения экзаменационной работы.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16" y="3689648"/>
            <a:ext cx="827713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52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226" y="435278"/>
            <a:ext cx="10972800" cy="381244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университет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«Высшая школа экономики»</a:t>
            </a:r>
            <a:endParaRPr lang="ru-RU" sz="6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933" y="4937817"/>
            <a:ext cx="10809418" cy="80916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4 кампуса 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— единый университет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ТОП-10 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ведущих вузов страны</a:t>
            </a:r>
          </a:p>
          <a:p>
            <a:pPr marL="0" indent="0">
              <a:buNone/>
            </a:pP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ТОП-3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 российских вузов по качеству приёма, уровню зарплат выпускников и т.д.</a:t>
            </a:r>
          </a:p>
          <a:p>
            <a:pPr marL="0" indent="0">
              <a:buNone/>
            </a:pP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рейтинги:</a:t>
            </a:r>
          </a:p>
          <a:p>
            <a:pPr marL="0" indent="0"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QS, ARWU, THE — </a:t>
            </a:r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ТОП-10 среди российских вузов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07E6CA41-D593-4418-96BB-C106823634B6}"/>
              </a:ext>
            </a:extLst>
          </p:cNvPr>
          <p:cNvGraphicFramePr>
            <a:graphicFrameLocks noGrp="1"/>
          </p:cNvGraphicFramePr>
          <p:nvPr/>
        </p:nvGraphicFramePr>
        <p:xfrm>
          <a:off x="12191998" y="15"/>
          <a:ext cx="12192004" cy="13770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2">
                  <a:extLst>
                    <a:ext uri="{9D8B030D-6E8A-4147-A177-3AD203B41FA5}">
                      <a16:colId xmlns="" xmlns:a16="http://schemas.microsoft.com/office/drawing/2014/main" val="189239561"/>
                    </a:ext>
                  </a:extLst>
                </a:gridCol>
                <a:gridCol w="6096002">
                  <a:extLst>
                    <a:ext uri="{9D8B030D-6E8A-4147-A177-3AD203B41FA5}">
                      <a16:colId xmlns="" xmlns:a16="http://schemas.microsoft.com/office/drawing/2014/main" val="2205649165"/>
                    </a:ext>
                  </a:extLst>
                </a:gridCol>
              </a:tblGrid>
              <a:tr h="5705872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9260982"/>
                  </a:ext>
                </a:extLst>
              </a:tr>
              <a:tr h="134415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Москва</a:t>
                      </a: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Санкт-Петербург</a:t>
                      </a: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01624587"/>
                  </a:ext>
                </a:extLst>
              </a:tr>
              <a:tr h="5376598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13542951"/>
                  </a:ext>
                </a:extLst>
              </a:tr>
              <a:tr h="134415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Пермь</a:t>
                      </a: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Нижний Новгород</a:t>
                      </a:r>
                    </a:p>
                  </a:txBody>
                  <a:tcPr marL="243840" marR="243840" marT="121920" marB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716773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F438C7-E9FF-49A5-A17F-8C619B2C3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827" y="435278"/>
            <a:ext cx="4040310" cy="48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32603C-998E-427E-8AF5-CDC1627E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799" y="435278"/>
            <a:ext cx="4479006" cy="48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DD87D3C-EAD1-4E41-A553-3F69812FA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128" y="7452328"/>
            <a:ext cx="3847696" cy="48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AED0393-346B-4BDA-996D-99CC27DDF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039" y="7452328"/>
            <a:ext cx="366879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186029" y="2214564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заголовок…"/>
          <p:cNvSpPr txBox="1"/>
          <p:nvPr/>
        </p:nvSpPr>
        <p:spPr>
          <a:xfrm>
            <a:off x="2038881" y="758327"/>
            <a:ext cx="21489606" cy="111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sym typeface="Arial Narrow"/>
              </a:rPr>
              <a:t>Программы на 2020 – 2021 учебный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8754" y="3473624"/>
            <a:ext cx="22594904" cy="8712968"/>
          </a:xfrm>
        </p:spPr>
        <p:txBody>
          <a:bodyPr anchor="t">
            <a:noAutofit/>
          </a:bodyPr>
          <a:lstStyle/>
          <a:p>
            <a:pPr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6000" b="1" dirty="0">
                <a:latin typeface="+mn-lt"/>
              </a:rPr>
              <a:t>Курсы подготовки к ЕГЭ/ ОГЭ очного формата</a:t>
            </a:r>
          </a:p>
          <a:p>
            <a:pPr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6000" b="1" dirty="0">
                <a:solidFill>
                  <a:schemeClr val="tx1"/>
                </a:solidFill>
                <a:latin typeface="+mn-lt"/>
              </a:rPr>
              <a:t>Онлайн-курсы подготовки к ЕГЭ </a:t>
            </a:r>
            <a:endParaRPr lang="en-US" sz="6000" b="1" dirty="0">
              <a:solidFill>
                <a:schemeClr val="tx1"/>
              </a:solidFill>
              <a:latin typeface="+mn-lt"/>
            </a:endParaRPr>
          </a:p>
          <a:p>
            <a:pPr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6000" b="1" dirty="0">
                <a:latin typeface="+mn-lt"/>
              </a:rPr>
              <a:t>Подготовительный курс для 11-классников по написанию итогового сочинения в соответствии с критериями НИУ ВШЭ «Учимся писать!» </a:t>
            </a:r>
          </a:p>
          <a:p>
            <a:pPr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6000" b="1" dirty="0">
                <a:latin typeface="+mn-lt"/>
              </a:rPr>
              <a:t>Мастер-класс по подготовке к итоговому сочинению</a:t>
            </a:r>
          </a:p>
          <a:p>
            <a:pPr algn="just">
              <a:spcBef>
                <a:spcPts val="18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6000" b="1" dirty="0">
                <a:latin typeface="+mn-lt"/>
              </a:rPr>
              <a:t>Программа «Университетские классы»</a:t>
            </a:r>
          </a:p>
        </p:txBody>
      </p:sp>
    </p:spTree>
    <p:extLst>
      <p:ext uri="{BB962C8B-B14F-4D97-AF65-F5344CB8AC3E}">
        <p14:creationId xmlns:p14="http://schemas.microsoft.com/office/powerpoint/2010/main" val="1905470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Очень крутой заголовок…"/>
          <p:cNvSpPr txBox="1"/>
          <p:nvPr/>
        </p:nvSpPr>
        <p:spPr>
          <a:xfrm>
            <a:off x="1826405" y="207102"/>
            <a:ext cx="21506374" cy="2051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КУРСЫ подготовки к ЕГЭ </a:t>
            </a:r>
            <a:endParaRPr dirty="0"/>
          </a:p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для 10-11 классов, 8 месяцев, очный формат</a:t>
            </a:r>
          </a:p>
        </p:txBody>
      </p:sp>
      <p:sp>
        <p:nvSpPr>
          <p:cNvPr id="82" name="Линия"/>
          <p:cNvSpPr/>
          <p:nvPr/>
        </p:nvSpPr>
        <p:spPr>
          <a:xfrm>
            <a:off x="1201091" y="2537545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8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198711"/>
              </p:ext>
            </p:extLst>
          </p:nvPr>
        </p:nvGraphicFramePr>
        <p:xfrm>
          <a:off x="1201091" y="2921912"/>
          <a:ext cx="21720130" cy="8882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746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780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1674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r>
                        <a:rPr lang="ru-RU" sz="4000" b="1" dirty="0"/>
                        <a:t>Предмет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/>
                        <a:t>Количество аудиторных часов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/>
                        <a:t>Время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01960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Математика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17.00-19.50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1960">
                <a:tc>
                  <a:txBody>
                    <a:bodyPr/>
                    <a:lstStyle/>
                    <a:p>
                      <a:pPr marL="0" marR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Информатика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17.00-19.50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Русский язык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17.00-19.50</a:t>
                      </a:r>
                    </a:p>
                    <a:p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Английский язык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17.00-19.50</a:t>
                      </a:r>
                    </a:p>
                    <a:p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marL="0" marR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Обществознание</a:t>
                      </a:r>
                    </a:p>
                    <a:p>
                      <a:pPr algn="l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17.00-19.50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35912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История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17.00-19.50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38877" y="11824999"/>
            <a:ext cx="20643026" cy="9752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ru-RU" sz="5400" b="1" dirty="0">
                <a:solidFill>
                  <a:schemeClr val="tx1"/>
                </a:solidFill>
                <a:latin typeface="+mn-lt"/>
              </a:rPr>
              <a:t>Начало обучения – с 5 октября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67116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678845" y="268408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Курсы подготовки к </a:t>
            </a:r>
            <a:r>
              <a:rPr lang="ru-RU" dirty="0" err="1"/>
              <a:t>Огэ</a:t>
            </a:r>
            <a:endParaRPr dirty="0"/>
          </a:p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для 9 классов, 8 месяцев, очный формат</a:t>
            </a: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4692"/>
              </p:ext>
            </p:extLst>
          </p:nvPr>
        </p:nvGraphicFramePr>
        <p:xfrm>
          <a:off x="1179883" y="2753542"/>
          <a:ext cx="21741334" cy="8990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73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057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19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r>
                        <a:rPr lang="ru-RU" sz="4000" b="1" dirty="0"/>
                        <a:t>Предмет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/>
                        <a:t>Количество аудиторных часов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/>
                        <a:t>Время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4744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Математика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17.00–19.10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4744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Информатика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sym typeface="Helvetica Light"/>
                        </a:rPr>
                        <a:t>17.00–19.10</a:t>
                      </a:r>
                      <a:endParaRPr kumimoji="0" lang="ru-RU" sz="4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Helvetica Ligh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4744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Русский язык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sym typeface="Helvetica Light"/>
                        </a:rPr>
                        <a:t>17.00–19.10</a:t>
                      </a:r>
                      <a:endParaRPr kumimoji="0" lang="ru-RU" sz="4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Helvetica Ligh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Английский язык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17.00–19.10</a:t>
                      </a:r>
                    </a:p>
                    <a:p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Обществознание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17.00–19.10</a:t>
                      </a:r>
                    </a:p>
                    <a:p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64744">
                <a:tc>
                  <a:txBody>
                    <a:bodyPr/>
                    <a:lstStyle/>
                    <a:p>
                      <a:pPr algn="l"/>
                      <a:r>
                        <a:rPr lang="ru-RU" sz="4000" dirty="0"/>
                        <a:t>История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/>
                        <a:t>72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17.00-19.10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78839" y="11995227"/>
            <a:ext cx="21619642" cy="97526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ru-RU" sz="5400" b="1" dirty="0">
                <a:solidFill>
                  <a:schemeClr val="tx1"/>
                </a:solidFill>
                <a:latin typeface="+mn-lt"/>
              </a:rPr>
              <a:t>Начало обучения – с 5 октября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2262564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Очень крутой заголовок…"/>
          <p:cNvSpPr txBox="1"/>
          <p:nvPr/>
        </p:nvSpPr>
        <p:spPr>
          <a:xfrm>
            <a:off x="1826405" y="207102"/>
            <a:ext cx="21506374" cy="2051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Онлайн-КУРСЫ подготовки к ЕГЭ </a:t>
            </a:r>
            <a:endParaRPr dirty="0"/>
          </a:p>
          <a:p>
            <a:pPr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для 10-11 классов, </a:t>
            </a:r>
            <a:r>
              <a:rPr lang="en-US" dirty="0"/>
              <a:t>3</a:t>
            </a:r>
            <a:r>
              <a:rPr lang="ru-RU" dirty="0"/>
              <a:t> месяца</a:t>
            </a:r>
          </a:p>
        </p:txBody>
      </p:sp>
      <p:sp>
        <p:nvSpPr>
          <p:cNvPr id="82" name="Линия"/>
          <p:cNvSpPr/>
          <p:nvPr/>
        </p:nvSpPr>
        <p:spPr>
          <a:xfrm>
            <a:off x="1201091" y="2537545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8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03740"/>
              </p:ext>
            </p:extLst>
          </p:nvPr>
        </p:nvGraphicFramePr>
        <p:xfrm>
          <a:off x="1226631" y="3257604"/>
          <a:ext cx="21766598" cy="890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56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11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16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611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3804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6611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064154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Предмет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Количество часов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Формат занятий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Период</a:t>
                      </a:r>
                      <a:r>
                        <a:rPr lang="ru-RU" sz="4000" b="1" baseline="0" dirty="0">
                          <a:solidFill>
                            <a:schemeClr val="tx1"/>
                          </a:solidFill>
                        </a:rPr>
                        <a:t> проведения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Время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9406">
                <a:tc rowSpan="3">
                  <a:txBody>
                    <a:bodyPr/>
                    <a:lstStyle/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latin typeface="+mn-lt"/>
                        </a:rPr>
                        <a:t>Математика</a:t>
                      </a: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latin typeface="+mn-lt"/>
                        </a:rPr>
                        <a:t>Информатика</a:t>
                      </a: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>
                          <a:solidFill>
                            <a:schemeClr val="tx1"/>
                          </a:solidFill>
                          <a:latin typeface="+mn-lt"/>
                        </a:rPr>
                        <a:t>Обществознание</a:t>
                      </a: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История</a:t>
                      </a: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Английский язык</a:t>
                      </a:r>
                    </a:p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Русский язык</a:t>
                      </a:r>
                      <a:endParaRPr lang="ru-RU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>
                          <a:solidFill>
                            <a:schemeClr val="tx1"/>
                          </a:solidFill>
                        </a:rPr>
                        <a:t>1 очная встреча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>
                          <a:solidFill>
                            <a:schemeClr val="tx1"/>
                          </a:solidFill>
                        </a:rPr>
                        <a:t>6ч.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3600" baseline="0" dirty="0">
                          <a:solidFill>
                            <a:schemeClr val="tx1"/>
                          </a:solidFill>
                        </a:rPr>
                        <a:t>октябрь – декабрь</a:t>
                      </a:r>
                    </a:p>
                    <a:p>
                      <a:r>
                        <a:rPr lang="ru-RU" sz="3600" baseline="0" dirty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3600" dirty="0"/>
                        <a:t>в вечернее время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1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>
                          <a:solidFill>
                            <a:schemeClr val="tx1"/>
                          </a:solidFill>
                        </a:rPr>
                        <a:t>Интерактивные</a:t>
                      </a:r>
                      <a:r>
                        <a:rPr lang="ru-RU" sz="3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3400" baseline="0" dirty="0" err="1">
                          <a:solidFill>
                            <a:schemeClr val="tx1"/>
                          </a:solidFill>
                        </a:rPr>
                        <a:t>вебинары</a:t>
                      </a:r>
                      <a:endParaRPr lang="ru-RU" sz="34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baseline="0" dirty="0">
                          <a:solidFill>
                            <a:schemeClr val="tx1"/>
                          </a:solidFill>
                        </a:rPr>
                        <a:t>с возможностью участия в видеоконференции</a:t>
                      </a:r>
                      <a:endParaRPr lang="ru-RU" sz="3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400" dirty="0"/>
                        <a:t>10ч.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9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dirty="0">
                          <a:solidFill>
                            <a:schemeClr val="tx1"/>
                          </a:solidFill>
                        </a:rPr>
                        <a:t>Онлайн-занятия</a:t>
                      </a:r>
                    </a:p>
                    <a:p>
                      <a:endParaRPr lang="ru-RU" sz="3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400" dirty="0"/>
                        <a:t>24ч.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454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966864" y="377282"/>
            <a:ext cx="19082120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6000" dirty="0"/>
              <a:t>Фокус-ПРОГРАММЫ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96" name="Линия"/>
          <p:cNvSpPr/>
          <p:nvPr/>
        </p:nvSpPr>
        <p:spPr>
          <a:xfrm>
            <a:off x="1132426" y="1964147"/>
            <a:ext cx="22152176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24" y="771486"/>
            <a:ext cx="1199580" cy="11995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29374"/>
              </p:ext>
            </p:extLst>
          </p:nvPr>
        </p:nvGraphicFramePr>
        <p:xfrm>
          <a:off x="742728" y="2393504"/>
          <a:ext cx="22754528" cy="986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724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20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612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80968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Фокус-программа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Количество аудиторных часов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chemeClr val="tx1"/>
                          </a:solidFill>
                        </a:rPr>
                        <a:t>Период</a:t>
                      </a:r>
                      <a:r>
                        <a:rPr lang="ru-RU" sz="4000" b="1" baseline="0" dirty="0">
                          <a:solidFill>
                            <a:schemeClr val="tx1"/>
                          </a:solidFill>
                        </a:rPr>
                        <a:t> проведения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3972">
                <a:tc>
                  <a:txBody>
                    <a:bodyPr/>
                    <a:lstStyle/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dirty="0">
                          <a:latin typeface="+mn-lt"/>
                        </a:rPr>
                        <a:t>Подготовительный курс по написанию итогового сочинения в соответствии с критериями НИУ ВШЭ</a:t>
                      </a:r>
                    </a:p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dirty="0">
                          <a:latin typeface="+mn-lt"/>
                        </a:rPr>
                        <a:t>«Учимся писать!»</a:t>
                      </a:r>
                      <a:endParaRPr lang="ru-RU" sz="4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октябрь - декабрь</a:t>
                      </a:r>
                    </a:p>
                    <a:p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8718">
                <a:tc>
                  <a:txBody>
                    <a:bodyPr/>
                    <a:lstStyle/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dirty="0">
                          <a:latin typeface="+mn-lt"/>
                        </a:rPr>
                        <a:t>Мастер-класс по подготовке к итоговому сочинению</a:t>
                      </a:r>
                    </a:p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в соответствии с критериями НИУ ВШЭ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28 ноября 2020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143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4400" b="0" dirty="0">
                          <a:solidFill>
                            <a:schemeClr val="tx1"/>
                          </a:solidFill>
                        </a:rPr>
                        <a:t>Университетские</a:t>
                      </a:r>
                      <a:r>
                        <a:rPr lang="ru-RU" sz="4400" b="0" baseline="0" dirty="0">
                          <a:solidFill>
                            <a:schemeClr val="tx1"/>
                          </a:solidFill>
                        </a:rPr>
                        <a:t> классы</a:t>
                      </a:r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октябрь</a:t>
                      </a:r>
                      <a:r>
                        <a:rPr lang="ru-RU" sz="3600" baseline="0" dirty="0">
                          <a:solidFill>
                            <a:schemeClr val="tx1"/>
                          </a:solidFill>
                        </a:rPr>
                        <a:t> - май</a:t>
                      </a:r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716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186029" y="2214564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1961461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заголовок…"/>
          <p:cNvSpPr txBox="1"/>
          <p:nvPr/>
        </p:nvSpPr>
        <p:spPr>
          <a:xfrm>
            <a:off x="1371627" y="586180"/>
            <a:ext cx="21489606" cy="213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Стоимость обучения</a:t>
            </a: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3569"/>
              </p:ext>
            </p:extLst>
          </p:nvPr>
        </p:nvGraphicFramePr>
        <p:xfrm>
          <a:off x="742753" y="2214564"/>
          <a:ext cx="22826538" cy="10867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10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6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77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b="1" dirty="0"/>
                        <a:t>Курсы</a:t>
                      </a:r>
                      <a:r>
                        <a:rPr lang="ru-RU" sz="4000" b="1" baseline="0" dirty="0"/>
                        <a:t> подготовки</a:t>
                      </a:r>
                      <a:r>
                        <a:rPr lang="ru-RU" sz="4000" b="1" dirty="0"/>
                        <a:t> к ЕГЭ/ОГЭ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b="1" dirty="0"/>
                        <a:t>Стоимость</a:t>
                      </a:r>
                      <a:endParaRPr lang="ru-RU" sz="4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4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/>
                        <a:t>Экспресс-курсы подготовки к ЕГЭ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/>
                        <a:t>(математика, русский язык, английский язык, информатика, обществознание, история)</a:t>
                      </a:r>
                      <a:endParaRPr lang="ru-RU" sz="3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/>
                        <a:t>15 000 </a:t>
                      </a:r>
                      <a:endParaRPr lang="ru-RU" sz="3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93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/>
                        <a:t>Онлайн-</a:t>
                      </a:r>
                      <a:r>
                        <a:rPr lang="ru-RU" sz="3600" baseline="0" dirty="0"/>
                        <a:t>к</a:t>
                      </a:r>
                      <a:r>
                        <a:rPr lang="ru-RU" sz="3600" dirty="0"/>
                        <a:t>урсы подготовки к ЕГЭ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/>
                        <a:t>(математика, русский язык, английский язык, информатика, обществознание, история)</a:t>
                      </a:r>
                      <a:endParaRPr lang="ru-RU" sz="3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/>
                        <a:t>10 000 </a:t>
                      </a:r>
                      <a:endParaRPr lang="ru-RU" sz="36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0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+mn-lt"/>
                        </a:rPr>
                        <a:t>Курсы подготовки к ЕГЭ очного формата</a:t>
                      </a:r>
                    </a:p>
                    <a:p>
                      <a:pPr marL="0" marR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/>
                        <a:t>(математика, русский язык, английский язык, информатика, обществознание, история)</a:t>
                      </a:r>
                      <a:endParaRPr lang="ru-RU" sz="3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30 000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rgbClr val="FF0000"/>
                          </a:solidFill>
                          <a:latin typeface="+mn-lt"/>
                        </a:rPr>
                        <a:t>Рассрочка платежа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92560">
                <a:tc>
                  <a:txBody>
                    <a:bodyPr/>
                    <a:lstStyle/>
                    <a:p>
                      <a:pPr marL="0" marR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latin typeface="+mn-lt"/>
                        </a:rPr>
                        <a:t>Курсы подготовки к ОГЭ очного формата</a:t>
                      </a:r>
                    </a:p>
                    <a:p>
                      <a:pPr marL="0" marR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/>
                        <a:t>математика, русский язык, английский язык, информатика, обществознание, история)</a:t>
                      </a:r>
                      <a:endParaRPr lang="ru-RU" sz="3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21 000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solidFill>
                            <a:srgbClr val="FF0000"/>
                          </a:solidFill>
                          <a:latin typeface="+mn-lt"/>
                        </a:rPr>
                        <a:t>Рассрочка</a:t>
                      </a:r>
                      <a:r>
                        <a:rPr lang="ru-RU" sz="36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платежа</a:t>
                      </a:r>
                      <a:endParaRPr lang="ru-RU" sz="36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58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+mn-lt"/>
                        </a:rPr>
                        <a:t>Репетиции ЕГЭ и ОГЭ с последующим разбором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58888">
                <a:tc>
                  <a:txBody>
                    <a:bodyPr/>
                    <a:lstStyle/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latin typeface="+mn-lt"/>
                        </a:rPr>
                        <a:t>Подготовительный курс по написанию итогового сочинения в соответствии с критериями НИУ ВШЭ «Учимся писать!» </a:t>
                      </a:r>
                      <a:endParaRPr lang="ru-RU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7 200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89732">
                <a:tc>
                  <a:txBody>
                    <a:bodyPr/>
                    <a:lstStyle/>
                    <a:p>
                      <a:pPr marL="0" marR="0" lvl="0" indent="0" algn="l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latin typeface="+mn-lt"/>
                        </a:rPr>
                        <a:t>Мастер-класс по подготовке к итоговому сочинению в соответствии с критериями НИУ ВШЭ</a:t>
                      </a:r>
                      <a:endParaRPr lang="ru-RU" sz="36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1 500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8973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3600" b="0" dirty="0">
                          <a:solidFill>
                            <a:schemeClr val="tx1"/>
                          </a:solidFill>
                        </a:rPr>
                        <a:t>Университетские</a:t>
                      </a:r>
                      <a:r>
                        <a:rPr lang="ru-RU" sz="3600" b="0" baseline="0" dirty="0">
                          <a:solidFill>
                            <a:schemeClr val="tx1"/>
                          </a:solidFill>
                        </a:rPr>
                        <a:t> классы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b="0" dirty="0">
                          <a:latin typeface="+mn-lt"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018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186029" y="2214564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заголовок…"/>
          <p:cNvSpPr txBox="1"/>
          <p:nvPr/>
        </p:nvSpPr>
        <p:spPr>
          <a:xfrm>
            <a:off x="2038881" y="758327"/>
            <a:ext cx="21489606" cy="111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olidFill>
                  <a:srgbClr val="253957"/>
                </a:solidFill>
                <a:sym typeface="Arial Narrow"/>
              </a:rPr>
              <a:t>Скидки на обучение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300173"/>
              </p:ext>
            </p:extLst>
          </p:nvPr>
        </p:nvGraphicFramePr>
        <p:xfrm>
          <a:off x="958752" y="2825552"/>
          <a:ext cx="22178464" cy="6934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6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61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rgbClr val="FF0000"/>
                          </a:solidFill>
                        </a:rPr>
                        <a:t> 10%  </a:t>
                      </a:r>
                    </a:p>
                    <a:p>
                      <a:pPr algn="ctr"/>
                      <a:r>
                        <a:rPr lang="ru-RU" sz="5400" dirty="0">
                          <a:solidFill>
                            <a:schemeClr val="tx1"/>
                          </a:solidFill>
                        </a:rPr>
                        <a:t>на все курсы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/>
                        <a:t>При заключении</a:t>
                      </a:r>
                      <a:r>
                        <a:rPr lang="ru-RU" sz="4800" baseline="0" dirty="0"/>
                        <a:t> договора до </a:t>
                      </a:r>
                      <a:r>
                        <a:rPr lang="ru-RU" sz="4800" baseline="0" dirty="0">
                          <a:solidFill>
                            <a:srgbClr val="FF0000"/>
                          </a:solidFill>
                        </a:rPr>
                        <a:t>1 июля 2020 года</a:t>
                      </a:r>
                      <a:endParaRPr lang="ru-RU" sz="4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rgbClr val="FF0000"/>
                          </a:solidFill>
                        </a:rPr>
                        <a:t>10%  </a:t>
                      </a:r>
                    </a:p>
                    <a:p>
                      <a:pPr algn="ctr"/>
                      <a:r>
                        <a:rPr lang="ru-RU" sz="5400" dirty="0">
                          <a:solidFill>
                            <a:schemeClr val="tx1"/>
                          </a:solidFill>
                        </a:rPr>
                        <a:t>на каждый дополнительный 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/>
                        <a:t>При заключении договора до </a:t>
                      </a:r>
                      <a:r>
                        <a:rPr lang="ru-RU" sz="4800" dirty="0">
                          <a:solidFill>
                            <a:srgbClr val="FF0000"/>
                          </a:solidFill>
                        </a:rPr>
                        <a:t>30 сентября 2020 года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rgbClr val="FF0000"/>
                          </a:solidFill>
                        </a:rPr>
                        <a:t>5 % </a:t>
                      </a:r>
                    </a:p>
                    <a:p>
                      <a:pPr algn="ctr"/>
                      <a:r>
                        <a:rPr lang="ru-RU" sz="5400" dirty="0">
                          <a:solidFill>
                            <a:schemeClr val="tx1"/>
                          </a:solidFill>
                        </a:rPr>
                        <a:t>на первый 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15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>
                          <a:solidFill>
                            <a:schemeClr val="tx1"/>
                          </a:solidFill>
                        </a:rPr>
                        <a:t>Для обучавшихся по программам ФДП НИУ ВШЭ – Пермь  в 2018-2020 гг. и для их близких родственников</a:t>
                      </a:r>
                    </a:p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915051"/>
              </p:ext>
            </p:extLst>
          </p:nvPr>
        </p:nvGraphicFramePr>
        <p:xfrm>
          <a:off x="382688" y="10674424"/>
          <a:ext cx="23474608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74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just"/>
                      <a:endParaRPr lang="ru-RU" sz="3600" dirty="0">
                        <a:latin typeface="+mn-lt"/>
                      </a:endParaRPr>
                    </a:p>
                    <a:p>
                      <a:pPr algn="ctr"/>
                      <a:r>
                        <a:rPr lang="ru-RU" sz="3400" dirty="0">
                          <a:latin typeface="+mn-lt"/>
                        </a:rPr>
                        <a:t>Скидки не распространяются на программы: </a:t>
                      </a:r>
                    </a:p>
                    <a:p>
                      <a:pPr algn="ctr"/>
                      <a:r>
                        <a:rPr lang="ru-RU" sz="3400" dirty="0">
                          <a:latin typeface="+mn-lt"/>
                        </a:rPr>
                        <a:t>«Репетиции ЕГЭ и ОГЭ», «Учимся писать», Мастер-класс по подготовке</a:t>
                      </a:r>
                      <a:r>
                        <a:rPr lang="ru-RU" sz="3400" baseline="0" dirty="0">
                          <a:latin typeface="+mn-lt"/>
                        </a:rPr>
                        <a:t> к итоговому сочинению</a:t>
                      </a:r>
                      <a:endParaRPr lang="ru-RU" sz="3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007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чень крутой заголовок…"/>
          <p:cNvSpPr txBox="1"/>
          <p:nvPr/>
        </p:nvSpPr>
        <p:spPr>
          <a:xfrm>
            <a:off x="1186029" y="2214564"/>
            <a:ext cx="21489606" cy="183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sp>
        <p:nvSpPr>
          <p:cNvPr id="96" name="Линия"/>
          <p:cNvSpPr/>
          <p:nvPr/>
        </p:nvSpPr>
        <p:spPr>
          <a:xfrm>
            <a:off x="1201091" y="2214587"/>
            <a:ext cx="21506374" cy="2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06" y="586180"/>
            <a:ext cx="1199580" cy="11995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чень крутой заголовок…"/>
          <p:cNvSpPr txBox="1"/>
          <p:nvPr/>
        </p:nvSpPr>
        <p:spPr>
          <a:xfrm>
            <a:off x="1338429" y="586205"/>
            <a:ext cx="21489606" cy="1403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Заявки на обучение</a:t>
            </a:r>
          </a:p>
          <a:p>
            <a:pPr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dirty="0"/>
          </a:p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223916" y="3904964"/>
            <a:ext cx="21951212" cy="7315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ru-RU" sz="4800" dirty="0">
                <a:latin typeface="+mn-lt"/>
              </a:rPr>
              <a:t>Наш адрес: г. Пермь, ул. Лебедева, 27, кабинет 218</a:t>
            </a:r>
          </a:p>
          <a:p>
            <a:pPr algn="l"/>
            <a:r>
              <a:rPr lang="ru-RU" sz="4800" dirty="0">
                <a:latin typeface="+mn-lt"/>
              </a:rPr>
              <a:t>Тел. (342) 200-95-40</a:t>
            </a:r>
          </a:p>
          <a:p>
            <a:pPr algn="l"/>
            <a:r>
              <a:rPr lang="ru-RU" sz="4800" dirty="0">
                <a:latin typeface="+mn-lt"/>
              </a:rPr>
              <a:t>Часы приема: 10.00-18.00</a:t>
            </a:r>
          </a:p>
          <a:p>
            <a:pPr algn="l">
              <a:spcAft>
                <a:spcPts val="2400"/>
              </a:spcAft>
            </a:pPr>
            <a:r>
              <a:rPr lang="ru-RU" sz="4800" u="sng" dirty="0">
                <a:latin typeface="+mn-lt"/>
              </a:rPr>
              <a:t>Контактные лица: </a:t>
            </a:r>
          </a:p>
          <a:p>
            <a:pPr marL="685800" indent="-685800" algn="l">
              <a:buClr>
                <a:srgbClr val="002060"/>
              </a:buClr>
              <a:buFont typeface="Wingdings" pitchFamily="2" charset="2"/>
              <a:buChar char="§"/>
            </a:pPr>
            <a:r>
              <a:rPr lang="ru-RU" sz="4800" i="1" dirty="0">
                <a:latin typeface="+mn-lt"/>
              </a:rPr>
              <a:t>Петрова Елена Алексеевна</a:t>
            </a:r>
            <a:r>
              <a:rPr lang="ru-RU" sz="4800" dirty="0">
                <a:latin typeface="+mn-lt"/>
              </a:rPr>
              <a:t>, </a:t>
            </a:r>
            <a:r>
              <a:rPr lang="en-US" sz="4800" i="1" dirty="0">
                <a:latin typeface="+mn-lt"/>
                <a:hlinkClick r:id="rId3"/>
              </a:rPr>
              <a:t>eapetrova@hse.ru</a:t>
            </a:r>
            <a:endParaRPr lang="ru-RU" sz="4800" i="1" dirty="0">
              <a:latin typeface="+mn-lt"/>
            </a:endParaRPr>
          </a:p>
          <a:p>
            <a:pPr marL="685800" indent="-685800" algn="l">
              <a:buClr>
                <a:srgbClr val="002060"/>
              </a:buClr>
              <a:buFont typeface="Wingdings" pitchFamily="2" charset="2"/>
              <a:buChar char="§"/>
            </a:pPr>
            <a:r>
              <a:rPr lang="ru-RU" sz="4800" i="1" dirty="0">
                <a:latin typeface="+mn-lt"/>
              </a:rPr>
              <a:t>Ершова Татьяна Владимировна, </a:t>
            </a:r>
            <a:r>
              <a:rPr lang="en-US" sz="4800" i="1" dirty="0">
                <a:latin typeface="+mn-lt"/>
                <a:hlinkClick r:id="rId4"/>
              </a:rPr>
              <a:t>tvershova@hse.ru</a:t>
            </a:r>
            <a:r>
              <a:rPr lang="en-US" sz="4800" i="1" dirty="0">
                <a:latin typeface="+mn-lt"/>
              </a:rPr>
              <a:t> </a:t>
            </a:r>
            <a:endParaRPr lang="ru-RU" sz="4800" i="1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ru-RU" sz="2800" dirty="0">
              <a:latin typeface="+mn-lt"/>
            </a:endParaRPr>
          </a:p>
          <a:p>
            <a:pPr algn="l"/>
            <a:r>
              <a:rPr lang="ru-RU" sz="4000" u="sng" dirty="0">
                <a:latin typeface="+mn-lt"/>
              </a:rPr>
              <a:t>Мы в интернете:</a:t>
            </a:r>
          </a:p>
          <a:p>
            <a:pPr marL="685800" indent="-685800" algn="l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000" dirty="0">
                <a:latin typeface="+mn-lt"/>
                <a:hlinkClick r:id="rId5"/>
              </a:rPr>
              <a:t>https://perm.hse.ru/fdp/</a:t>
            </a:r>
            <a:endParaRPr lang="en-US" sz="4000" dirty="0">
              <a:latin typeface="+mn-lt"/>
            </a:endParaRPr>
          </a:p>
          <a:p>
            <a:pPr algn="l">
              <a:buClr>
                <a:schemeClr val="accent1">
                  <a:lumMod val="75000"/>
                </a:schemeClr>
              </a:buClr>
            </a:pPr>
            <a:endParaRPr lang="ru-RU" sz="4000" dirty="0">
              <a:latin typeface="+mn-lt"/>
            </a:endParaRPr>
          </a:p>
        </p:txBody>
      </p:sp>
      <p:pic>
        <p:nvPicPr>
          <p:cNvPr id="1026" name="Picture 2" descr="C:\Users\ANKudlaeva\AppData\Local\Microsoft\Windows\Temporary Internet Files\Content.Outlook\UB5HLSFB\qr-cod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564" y="6826086"/>
            <a:ext cx="6122952" cy="612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A6B5EA-4906-4684-968B-E07316EE0FA1}"/>
              </a:ext>
            </a:extLst>
          </p:cNvPr>
          <p:cNvSpPr txBox="1"/>
          <p:nvPr/>
        </p:nvSpPr>
        <p:spPr>
          <a:xfrm>
            <a:off x="15504393" y="6057102"/>
            <a:ext cx="6697346" cy="913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8" tIns="71438" rIns="71438" bIns="71438" numCol="1" spcCol="38100" rtlCol="0" anchor="ctr">
            <a:spAutoFit/>
          </a:bodyPr>
          <a:lstStyle/>
          <a:p>
            <a:r>
              <a:rPr lang="ru-RU" b="1" dirty="0">
                <a:latin typeface="+mn-lt"/>
              </a:rPr>
              <a:t>Оставьте заявку онлайн:</a:t>
            </a:r>
          </a:p>
        </p:txBody>
      </p:sp>
    </p:spTree>
    <p:extLst>
      <p:ext uri="{BB962C8B-B14F-4D97-AF65-F5344CB8AC3E}">
        <p14:creationId xmlns:p14="http://schemas.microsoft.com/office/powerpoint/2010/main" val="693022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58F67ABE-44ED-4EDA-9F43-0292D9821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4384000" cy="1625600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784" y="10122365"/>
            <a:ext cx="9217024" cy="249627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 пожаловать!</a:t>
            </a:r>
          </a:p>
        </p:txBody>
      </p:sp>
    </p:spTree>
    <p:extLst>
      <p:ext uri="{BB962C8B-B14F-4D97-AF65-F5344CB8AC3E}">
        <p14:creationId xmlns:p14="http://schemas.microsoft.com/office/powerpoint/2010/main" val="378363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8EECC39-1837-4615-BA95-64907E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13322"/>
            <a:ext cx="21945600" cy="3264360"/>
          </a:xfrm>
        </p:spPr>
        <p:txBody>
          <a:bodyPr>
            <a:noAutofit/>
          </a:bodyPr>
          <a:lstStyle/>
          <a:p>
            <a:pPr algn="l"/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>Пермский кампус НИУ ВШЭ</a:t>
            </a:r>
            <a:endParaRPr lang="ru-RU" sz="10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7C79B075-73EC-4146-90C8-6449AEFD7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020726"/>
              </p:ext>
            </p:extLst>
          </p:nvPr>
        </p:nvGraphicFramePr>
        <p:xfrm>
          <a:off x="1224472" y="3967642"/>
          <a:ext cx="21945600" cy="854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0">
                  <a:extLst>
                    <a:ext uri="{9D8B030D-6E8A-4147-A177-3AD203B41FA5}">
                      <a16:colId xmlns="" xmlns:a16="http://schemas.microsoft.com/office/drawing/2014/main" val="1654432387"/>
                    </a:ext>
                  </a:extLst>
                </a:gridCol>
                <a:gridCol w="7315200">
                  <a:extLst>
                    <a:ext uri="{9D8B030D-6E8A-4147-A177-3AD203B41FA5}">
                      <a16:colId xmlns="" xmlns:a16="http://schemas.microsoft.com/office/drawing/2014/main" val="2298543283"/>
                    </a:ext>
                  </a:extLst>
                </a:gridCol>
                <a:gridCol w="7315200">
                  <a:extLst>
                    <a:ext uri="{9D8B030D-6E8A-4147-A177-3AD203B41FA5}">
                      <a16:colId xmlns="" xmlns:a16="http://schemas.microsoft.com/office/drawing/2014/main" val="1600877497"/>
                    </a:ext>
                  </a:extLst>
                </a:gridCol>
              </a:tblGrid>
              <a:tr h="2698338">
                <a:tc>
                  <a:txBody>
                    <a:bodyPr/>
                    <a:lstStyle/>
                    <a:p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5318017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Одни из самых сильных абитуриентов в стране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Студенческая мобильность в зарубежные университеты и др. кампусы ВШЭ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Удобные общежития для иногородних студентов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15671491"/>
                  </a:ext>
                </a:extLst>
              </a:tr>
              <a:tr h="2465770">
                <a:tc>
                  <a:txBody>
                    <a:bodyPr/>
                    <a:lstStyle/>
                    <a:p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4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9426024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 корпуса в пешей доступности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Военная </a:t>
                      </a:r>
                      <a:r>
                        <a:rPr lang="ru-RU" sz="3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</a:t>
                      </a:r>
                      <a:endParaRPr lang="ru-RU" sz="3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 стипендиальных программ</a:t>
                      </a:r>
                    </a:p>
                  </a:txBody>
                  <a:tcPr marL="243840" marR="243840" marT="121920" marB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8918740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4C8EB6-519F-44E5-9BE2-E167A4259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82" y="4553744"/>
            <a:ext cx="1828800" cy="1727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D475154-4FF9-4547-A680-4C4BC74A7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71" y="4553771"/>
            <a:ext cx="1934462" cy="17271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EC41A5-64C2-4BF0-9DD1-80DA79F02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46" y="4528342"/>
            <a:ext cx="1828800" cy="177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DE8C737-93D4-4B4C-B3B8-75AF8C972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09" y="8970234"/>
            <a:ext cx="1063398" cy="177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EBADF7F-6DD0-415F-9566-C95000FD7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98" y="9021034"/>
            <a:ext cx="1778000" cy="1727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A4EBD39-83F7-4C9F-AC5B-BCCA68941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67" y="9213930"/>
            <a:ext cx="1981810" cy="15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1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Надежда\Desktop\Чебоксары\Чебоксары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" y="0"/>
            <a:ext cx="20544564" cy="1370322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0" y="665331"/>
            <a:ext cx="1728192" cy="1706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1C6460-693F-48DB-860D-9463F025D789}"/>
              </a:ext>
            </a:extLst>
          </p:cNvPr>
          <p:cNvSpPr txBox="1"/>
          <p:nvPr/>
        </p:nvSpPr>
        <p:spPr>
          <a:xfrm>
            <a:off x="10751847" y="11178480"/>
            <a:ext cx="9804534" cy="1415772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>
            <a:spAutoFit/>
          </a:bodyPr>
          <a:lstStyle/>
          <a:p>
            <a:pPr defTabSz="1828800" hangingPunct="1"/>
            <a:r>
              <a:rPr lang="ru-RU" sz="8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126464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59" y="665331"/>
            <a:ext cx="2041838" cy="2016222"/>
          </a:xfrm>
          <a:prstGeom prst="rect">
            <a:avLst/>
          </a:prstGeom>
        </p:spPr>
      </p:pic>
      <p:pic>
        <p:nvPicPr>
          <p:cNvPr id="17410" name="Picture 2" descr="C:\Users\Надежда\Desktop\Чебоксары\Чебоксары\1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9"/>
            <a:ext cx="20544928" cy="1370346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05704F-57F1-4FF4-967E-E01E976F8F37}"/>
              </a:ext>
            </a:extLst>
          </p:cNvPr>
          <p:cNvSpPr txBox="1"/>
          <p:nvPr/>
        </p:nvSpPr>
        <p:spPr>
          <a:xfrm>
            <a:off x="10751847" y="11178480"/>
            <a:ext cx="9804534" cy="1415772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>
            <a:spAutoFit/>
          </a:bodyPr>
          <a:lstStyle/>
          <a:p>
            <a:pPr defTabSz="1828800" hangingPunct="1"/>
            <a:r>
              <a:rPr lang="ru-RU" sz="8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424056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Надежда\Desktop\Чебоксары\Чебоксары\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" y="4900"/>
            <a:ext cx="20556374" cy="1371110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FC6650-A6A7-427A-9AE9-BF47CBC7B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0" y="521315"/>
            <a:ext cx="1728192" cy="1706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43A35C-C327-4292-A698-CAE0A199B307}"/>
              </a:ext>
            </a:extLst>
          </p:cNvPr>
          <p:cNvSpPr txBox="1"/>
          <p:nvPr/>
        </p:nvSpPr>
        <p:spPr>
          <a:xfrm>
            <a:off x="10751847" y="11178480"/>
            <a:ext cx="9804534" cy="1415772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91440" rIns="182880" bIns="91440" rtlCol="0">
            <a:spAutoFit/>
          </a:bodyPr>
          <a:lstStyle/>
          <a:p>
            <a:pPr defTabSz="1828800" hangingPunct="1"/>
            <a:r>
              <a:rPr lang="ru-RU" sz="8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НИУ ВШЭ в Перми</a:t>
            </a:r>
          </a:p>
        </p:txBody>
      </p:sp>
    </p:spTree>
    <p:extLst>
      <p:ext uri="{BB962C8B-B14F-4D97-AF65-F5344CB8AC3E}">
        <p14:creationId xmlns:p14="http://schemas.microsoft.com/office/powerpoint/2010/main" val="101749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8DABA2C2-129C-44AB-B694-BD8BBDDC9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3" t="18850" r="21924"/>
          <a:stretch/>
        </p:blipFill>
        <p:spPr>
          <a:xfrm>
            <a:off x="12192000" y="0"/>
            <a:ext cx="12192000" cy="13716000"/>
          </a:xfr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8EECC39-1837-4615-BA95-64907E8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20" y="713320"/>
            <a:ext cx="10972800" cy="3812448"/>
          </a:xfrm>
        </p:spPr>
        <p:txBody>
          <a:bodyPr>
            <a:noAutofit/>
          </a:bodyPr>
          <a:lstStyle/>
          <a:p>
            <a:r>
              <a:rPr lang="ru-RU" sz="8600" dirty="0">
                <a:latin typeface="Arial" panose="020B0604020202020204" pitchFamily="34" charset="0"/>
                <a:cs typeface="Arial" panose="020B0604020202020204" pitchFamily="34" charset="0"/>
              </a:rPr>
              <a:t>Пермский кампус НИУ ВШЭ</a:t>
            </a:r>
            <a:endParaRPr lang="ru-RU" sz="10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3B11E7E5-B0E9-4D1E-B1B8-459276BA7542}"/>
              </a:ext>
            </a:extLst>
          </p:cNvPr>
          <p:cNvSpPr txBox="1">
            <a:spLocks/>
          </p:cNvSpPr>
          <p:nvPr/>
        </p:nvSpPr>
        <p:spPr>
          <a:xfrm>
            <a:off x="752421" y="4911015"/>
            <a:ext cx="10809418" cy="8091678"/>
          </a:xfrm>
          <a:prstGeom prst="rect">
            <a:avLst/>
          </a:prstGeom>
        </p:spPr>
        <p:txBody>
          <a:bodyPr vert="horz" lIns="243840" tIns="121920" rIns="243840" bIns="1219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бакалавриата:</a:t>
            </a:r>
          </a:p>
          <a:p>
            <a:pPr marL="0" indent="0">
              <a:buNone/>
            </a:pPr>
            <a:endParaRPr lang="ru-RU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бизнесом</a:t>
            </a: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Бизнес-информатика</a:t>
            </a: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Программная инженерия</a:t>
            </a: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</a:p>
          <a:p>
            <a:pPr marL="0" indent="0">
              <a:buNone/>
            </a:pPr>
            <a:r>
              <a:rPr lang="ru-RU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Юриспруденция</a:t>
            </a:r>
          </a:p>
        </p:txBody>
      </p:sp>
    </p:spTree>
    <p:extLst>
      <p:ext uri="{BB962C8B-B14F-4D97-AF65-F5344CB8AC3E}">
        <p14:creationId xmlns:p14="http://schemas.microsoft.com/office/powerpoint/2010/main" val="50482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4445" r="32708" b="5185"/>
          <a:stretch/>
        </p:blipFill>
        <p:spPr bwMode="auto">
          <a:xfrm>
            <a:off x="3295750" y="161256"/>
            <a:ext cx="16633848" cy="1273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024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Очень крутой заголовок…"/>
          <p:cNvSpPr txBox="1"/>
          <p:nvPr/>
        </p:nvSpPr>
        <p:spPr>
          <a:xfrm>
            <a:off x="1115689" y="2972786"/>
            <a:ext cx="21506374" cy="231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3088" y="449288"/>
            <a:ext cx="16705856" cy="1303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68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6492</TotalTime>
  <Words>885</Words>
  <Application>Microsoft Office PowerPoint</Application>
  <PresentationFormat>Произвольный</PresentationFormat>
  <Paragraphs>240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White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Программы для школьников в 2020 году   Факультет довузовской подготовки НИУ ВШЭ – Пермь</vt:lpstr>
      <vt:lpstr>Национальный исследовательский университет  «Высшая школа экономики»</vt:lpstr>
      <vt:lpstr>Пермский кампус НИУ ВШЭ</vt:lpstr>
      <vt:lpstr>Презентация PowerPoint</vt:lpstr>
      <vt:lpstr>Презентация PowerPoint</vt:lpstr>
      <vt:lpstr>Презентация PowerPoint</vt:lpstr>
      <vt:lpstr>Пермский кампус НИУ ВШЭ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Савинова Надежда Владимировна</dc:creator>
  <cp:lastModifiedBy>Бессонова Елена Васильевна</cp:lastModifiedBy>
  <cp:revision>298</cp:revision>
  <cp:lastPrinted>2020-01-29T06:42:15Z</cp:lastPrinted>
  <dcterms:modified xsi:type="dcterms:W3CDTF">2020-03-19T09:47:14Z</dcterms:modified>
</cp:coreProperties>
</file>