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98" r:id="rId2"/>
    <p:sldId id="289" r:id="rId3"/>
    <p:sldId id="299" r:id="rId4"/>
    <p:sldId id="292" r:id="rId5"/>
    <p:sldId id="300" r:id="rId6"/>
    <p:sldId id="294" r:id="rId7"/>
    <p:sldId id="301" r:id="rId8"/>
    <p:sldId id="290" r:id="rId9"/>
    <p:sldId id="291" r:id="rId10"/>
    <p:sldId id="296" r:id="rId11"/>
    <p:sldId id="302" r:id="rId12"/>
    <p:sldId id="304" r:id="rId13"/>
    <p:sldId id="305" r:id="rId14"/>
    <p:sldId id="303" r:id="rId15"/>
  </p:sldIdLst>
  <p:sldSz cx="12192000" cy="6858000"/>
  <p:notesSz cx="6858000" cy="9144000"/>
  <p:embeddedFontLst>
    <p:embeddedFont>
      <p:font typeface="Roboto Condensed" pitchFamily="2" charset="0"/>
      <p:regular r:id="rId17"/>
    </p:embeddedFont>
    <p:embeddedFont>
      <p:font typeface="Roboto Slab" pitchFamily="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Source Sans Pro" charset="0"/>
      <p:regular r:id="rId23"/>
      <p:bold r:id="rId24"/>
      <p:italic r:id="rId25"/>
      <p:boldItalic r:id="rId26"/>
    </p:embeddedFont>
    <p:embeddedFont>
      <p:font typeface="Roboto" pitchFamily="2" charset="0"/>
      <p:regular r:id="rId27"/>
    </p:embeddedFont>
    <p:embeddedFont>
      <p:font typeface="Trebuchet MS" pitchFamily="34" charset="0"/>
      <p:regular r:id="rId28"/>
      <p:bold r:id="rId29"/>
      <p:italic r:id="rId30"/>
      <p:boldItalic r:id="rId31"/>
    </p:embeddedFont>
    <p:embeddedFont>
      <p:font typeface="DejaVu Sans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59A"/>
    <a:srgbClr val="A43592"/>
    <a:srgbClr val="AE065E"/>
    <a:srgbClr val="C93172"/>
    <a:srgbClr val="C02280"/>
    <a:srgbClr val="660066"/>
    <a:srgbClr val="15C2E5"/>
    <a:srgbClr val="5D0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D06E332-E062-43C9-84C9-2AA19DB46333}">
  <a:tblStyle styleId="{8D06E332-E062-43C9-84C9-2AA19DB463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9"/>
    <p:restoredTop sz="94673"/>
  </p:normalViewPr>
  <p:slideViewPr>
    <p:cSldViewPr>
      <p:cViewPr varScale="1">
        <p:scale>
          <a:sx n="69" d="100"/>
          <a:sy n="69" d="100"/>
        </p:scale>
        <p:origin x="-9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491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1588" y="514350"/>
            <a:ext cx="4570412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67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  <a:latin typeface="Trebuchet MS" panose="020B0603020202020204" pitchFamily="34" charset="0"/>
                <a:sym typeface="Arial"/>
              </a:rPr>
              <a:t>The award ceremony is traditionally  held in 6 nominations within the  frames of the WCIT Conference,  organized by the </a:t>
            </a:r>
            <a:r>
              <a:rPr lang="en-US" sz="1100" b="1" dirty="0">
                <a:solidFill>
                  <a:srgbClr val="A43692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World Information  Technology and Services Alliance  (WITSA).</a:t>
            </a:r>
            <a:endParaRPr lang="en-US" sz="1100" dirty="0">
              <a:solidFill>
                <a:schemeClr val="dk1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66913" y="1360350"/>
            <a:ext cx="77432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196833" y="6199950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9939167" y="5638800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>
            <a:off x="11770303" y="4597554"/>
            <a:ext cx="1012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>
            <a:off x="11569400" y="6577875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15;p2"/>
          <p:cNvSpPr/>
          <p:nvPr/>
        </p:nvSpPr>
        <p:spPr>
          <a:xfrm>
            <a:off x="3962967" y="633400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Google Shape;16;p2"/>
          <p:cNvSpPr/>
          <p:nvPr/>
        </p:nvSpPr>
        <p:spPr>
          <a:xfrm>
            <a:off x="772847" y="3373479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2"/>
          <p:cNvSpPr/>
          <p:nvPr/>
        </p:nvSpPr>
        <p:spPr>
          <a:xfrm>
            <a:off x="415791" y="791518"/>
            <a:ext cx="1692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" name="Google Shape;18;p2"/>
          <p:cNvSpPr/>
          <p:nvPr/>
        </p:nvSpPr>
        <p:spPr>
          <a:xfrm>
            <a:off x="835096" y="1339872"/>
            <a:ext cx="3384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19;p2"/>
          <p:cNvSpPr/>
          <p:nvPr/>
        </p:nvSpPr>
        <p:spPr>
          <a:xfrm>
            <a:off x="10806000" y="4963100"/>
            <a:ext cx="2536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Google Shape;20;p2"/>
          <p:cNvSpPr/>
          <p:nvPr/>
        </p:nvSpPr>
        <p:spPr>
          <a:xfrm>
            <a:off x="11738600" y="5654657"/>
            <a:ext cx="2536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Google Shape;21;p2"/>
          <p:cNvSpPr/>
          <p:nvPr/>
        </p:nvSpPr>
        <p:spPr>
          <a:xfrm>
            <a:off x="261747" y="1990890"/>
            <a:ext cx="1012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" name="Google Shape;22;p2"/>
          <p:cNvSpPr/>
          <p:nvPr/>
        </p:nvSpPr>
        <p:spPr>
          <a:xfrm>
            <a:off x="2317400" y="271322"/>
            <a:ext cx="3384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" name="Google Shape;23;p2"/>
          <p:cNvSpPr/>
          <p:nvPr/>
        </p:nvSpPr>
        <p:spPr>
          <a:xfrm>
            <a:off x="1028879" y="2504485"/>
            <a:ext cx="1012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" name="Google Shape;24;p2"/>
          <p:cNvSpPr/>
          <p:nvPr/>
        </p:nvSpPr>
        <p:spPr>
          <a:xfrm>
            <a:off x="5695445" y="474825"/>
            <a:ext cx="1012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" name="Google Shape;25;p2"/>
          <p:cNvSpPr/>
          <p:nvPr/>
        </p:nvSpPr>
        <p:spPr>
          <a:xfrm>
            <a:off x="10305617" y="6127438"/>
            <a:ext cx="3384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928" y="0"/>
            <a:ext cx="121761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620400" y="2501400"/>
            <a:ext cx="8951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4791200" y="1074285"/>
            <a:ext cx="2609600" cy="1093200"/>
            <a:chOff x="3593400" y="1760085"/>
            <a:chExt cx="1957200" cy="109320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4989460" y="871980"/>
            <a:ext cx="5912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5486400" y="269685"/>
            <a:ext cx="6096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6332100" y="753125"/>
            <a:ext cx="1268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116" y="6333125"/>
            <a:ext cx="121920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048200" y="410826"/>
            <a:ext cx="100956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048183" y="1600200"/>
            <a:ext cx="49004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243545" y="1600200"/>
            <a:ext cx="49004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1205845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048200" y="410826"/>
            <a:ext cx="100956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1205845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04875" y="-31876"/>
            <a:ext cx="11382248" cy="173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2058" y="2233678"/>
            <a:ext cx="10987887" cy="359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200" y="410826"/>
            <a:ext cx="100956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8200" y="1682267"/>
            <a:ext cx="100956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240275" y="0"/>
            <a:ext cx="6951725" cy="51434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95698" y="1492776"/>
            <a:ext cx="8876902" cy="353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94" rIns="0" bIns="0" anchor="t" anchorCtr="0">
            <a:noAutofit/>
          </a:bodyPr>
          <a:lstStyle/>
          <a:p>
            <a:pPr marL="9525"/>
            <a:r>
              <a:rPr lang="en-US" sz="3750" dirty="0">
                <a:solidFill>
                  <a:srgbClr val="3DC2C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/>
            </a:r>
            <a:br>
              <a:rPr lang="en-US" sz="3750" dirty="0">
                <a:solidFill>
                  <a:srgbClr val="3DC2CF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</a:br>
            <a:r>
              <a:rPr lang="en" sz="3600" dirty="0">
                <a:solidFill>
                  <a:srgbClr val="C02280"/>
                </a:solidFill>
                <a:latin typeface="Roboto" pitchFamily="2" charset="0"/>
                <a:ea typeface="Roboto" pitchFamily="2" charset="0"/>
                <a:cs typeface="Roboto" pitchFamily="2" charset="0"/>
                <a:sym typeface="Comfortaa"/>
              </a:rPr>
              <a:t>Инженерные </a:t>
            </a:r>
            <a:br>
              <a:rPr lang="en" sz="3600" dirty="0">
                <a:solidFill>
                  <a:srgbClr val="C02280"/>
                </a:solidFill>
                <a:latin typeface="Roboto" pitchFamily="2" charset="0"/>
                <a:ea typeface="Roboto" pitchFamily="2" charset="0"/>
                <a:cs typeface="Roboto" pitchFamily="2" charset="0"/>
                <a:sym typeface="Comfortaa"/>
              </a:rPr>
            </a:br>
            <a:r>
              <a:rPr lang="en" sz="3600" dirty="0">
                <a:solidFill>
                  <a:srgbClr val="C02280"/>
                </a:solidFill>
                <a:latin typeface="Roboto" pitchFamily="2" charset="0"/>
                <a:ea typeface="Roboto" pitchFamily="2" charset="0"/>
                <a:cs typeface="Roboto" pitchFamily="2" charset="0"/>
                <a:sym typeface="Comfortaa"/>
              </a:rPr>
              <a:t>лаборатории </a:t>
            </a:r>
            <a:r>
              <a:rPr lang="en" sz="3600" dirty="0">
                <a:solidFill>
                  <a:srgbClr val="15C2E5"/>
                </a:solidFill>
                <a:latin typeface="Roboto" pitchFamily="2" charset="0"/>
                <a:ea typeface="Roboto" pitchFamily="2" charset="0"/>
                <a:cs typeface="Roboto" pitchFamily="2" charset="0"/>
                <a:sym typeface="Comfortaa"/>
              </a:rPr>
              <a:t>Арм</a:t>
            </a:r>
            <a:r>
              <a:rPr lang="en" sz="3600" dirty="0">
                <a:solidFill>
                  <a:srgbClr val="C02280"/>
                </a:solidFill>
                <a:latin typeface="Roboto" pitchFamily="2" charset="0"/>
                <a:ea typeface="Roboto" pitchFamily="2" charset="0"/>
                <a:cs typeface="Roboto" pitchFamily="2" charset="0"/>
                <a:sym typeface="Comfortaa"/>
              </a:rPr>
              <a:t>ат</a:t>
            </a:r>
            <a:br>
              <a:rPr lang="en" sz="3600" dirty="0">
                <a:solidFill>
                  <a:srgbClr val="C02280"/>
                </a:solidFill>
                <a:latin typeface="Roboto" pitchFamily="2" charset="0"/>
                <a:ea typeface="Roboto" pitchFamily="2" charset="0"/>
                <a:cs typeface="Roboto" pitchFamily="2" charset="0"/>
                <a:sym typeface="Comfortaa"/>
              </a:rPr>
            </a:br>
            <a:r>
              <a:rPr lang="en-US" sz="3600" dirty="0">
                <a:solidFill>
                  <a:srgbClr val="15C2E5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</a:t>
            </a:r>
            <a:r>
              <a:rPr lang="ru-RU" sz="3600" dirty="0" err="1">
                <a:solidFill>
                  <a:srgbClr val="15C2E5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овые</a:t>
            </a:r>
            <a:r>
              <a:rPr lang="ru-RU" sz="3600" dirty="0">
                <a:solidFill>
                  <a:srgbClr val="15C2E5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возможности профессионального развития для детей</a:t>
            </a:r>
            <a:endParaRPr sz="3600" dirty="0">
              <a:solidFill>
                <a:srgbClr val="2EADBA"/>
              </a:solidFill>
              <a:latin typeface="Roboto" pitchFamily="2" charset="0"/>
              <a:ea typeface="Roboto" pitchFamily="2" charset="0"/>
              <a:cs typeface="Roboto" pitchFamily="2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4819749-8AC3-C246-90F1-90B4CFED6F64}"/>
              </a:ext>
            </a:extLst>
          </p:cNvPr>
          <p:cNvGrpSpPr/>
          <p:nvPr/>
        </p:nvGrpSpPr>
        <p:grpSpPr>
          <a:xfrm>
            <a:off x="495698" y="321838"/>
            <a:ext cx="2293496" cy="1101777"/>
            <a:chOff x="194874" y="194872"/>
            <a:chExt cx="3057994" cy="1469036"/>
          </a:xfrm>
        </p:grpSpPr>
        <p:sp>
          <p:nvSpPr>
            <p:cNvPr id="46" name="Shape 46"/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9297B3AF-66B9-4547-AAA1-981E22910E4C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22C8B9-9776-274D-8D31-D54ECB6BEC1B}"/>
              </a:ext>
            </a:extLst>
          </p:cNvPr>
          <p:cNvSpPr txBox="1"/>
          <p:nvPr/>
        </p:nvSpPr>
        <p:spPr>
          <a:xfrm>
            <a:off x="439675" y="4905504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Проект</a:t>
            </a:r>
            <a:r>
              <a:rPr lang="en-US" sz="1800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 </a:t>
            </a:r>
            <a:r>
              <a:rPr lang="en-US" sz="1800" dirty="0" err="1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осуществляется</a:t>
            </a:r>
            <a:r>
              <a:rPr lang="en-US" sz="1800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 </a:t>
            </a:r>
            <a:r>
              <a:rPr lang="en-US" sz="1800" dirty="0" err="1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Союзом</a:t>
            </a:r>
            <a:r>
              <a:rPr lang="en-US" sz="1800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 </a:t>
            </a:r>
            <a:endParaRPr lang="ru-RU" sz="1800" dirty="0">
              <a:solidFill>
                <a:srgbClr val="660066"/>
              </a:solidFill>
              <a:latin typeface="Roboto" panose="02000000000000000000" pitchFamily="2" charset="0"/>
              <a:ea typeface="Roboto" panose="02000000000000000000" pitchFamily="2" charset="0"/>
              <a:cs typeface="DejaVu Sans" panose="020B0603030804020204" pitchFamily="34" charset="0"/>
            </a:endParaRPr>
          </a:p>
          <a:p>
            <a:r>
              <a:rPr lang="en-US" sz="1800" dirty="0" err="1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предприятий</a:t>
            </a:r>
            <a:r>
              <a:rPr lang="en-US" sz="1800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 </a:t>
            </a:r>
            <a:r>
              <a:rPr lang="en-US" sz="1800" dirty="0" err="1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передовых</a:t>
            </a:r>
            <a:r>
              <a:rPr lang="en-US" sz="1800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 </a:t>
            </a:r>
            <a:r>
              <a:rPr lang="en-US" sz="1800" dirty="0" err="1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технологий</a:t>
            </a:r>
            <a:r>
              <a:rPr lang="en-US" sz="1800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 </a:t>
            </a:r>
            <a:r>
              <a:rPr lang="en-US" sz="1800" dirty="0" err="1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Армении</a:t>
            </a:r>
            <a:r>
              <a:rPr lang="en-US" sz="1800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 с 2014 </a:t>
            </a:r>
            <a:r>
              <a:rPr lang="en-US" sz="1800" dirty="0" err="1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  <a:cs typeface="DejaVu Sans" panose="020B0603030804020204" pitchFamily="34" charset="0"/>
              </a:rPr>
              <a:t>года</a:t>
            </a:r>
            <a:endParaRPr lang="en-US" sz="1800" dirty="0">
              <a:solidFill>
                <a:srgbClr val="660066"/>
              </a:solidFill>
              <a:latin typeface="Roboto" panose="02000000000000000000" pitchFamily="2" charset="0"/>
              <a:ea typeface="Roboto" panose="02000000000000000000" pitchFamily="2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8"/>
          <p:cNvSpPr txBox="1">
            <a:spLocks/>
          </p:cNvSpPr>
          <p:nvPr/>
        </p:nvSpPr>
        <p:spPr>
          <a:xfrm>
            <a:off x="1524000" y="5150441"/>
            <a:ext cx="9144000" cy="142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6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 algn="ctr">
              <a:lnSpc>
                <a:spcPct val="108181"/>
              </a:lnSpc>
            </a:pPr>
            <a:r>
              <a:rPr lang="ru-RU" sz="2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Организация различных тематических лагерей и международных соревнований</a:t>
            </a:r>
            <a:endParaRPr lang="en-US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Shape 169"/>
          <p:cNvSpPr/>
          <p:nvPr/>
        </p:nvSpPr>
        <p:spPr>
          <a:xfrm>
            <a:off x="1752609" y="2133601"/>
            <a:ext cx="4267192" cy="299212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71"/>
          <p:cNvSpPr/>
          <p:nvPr/>
        </p:nvSpPr>
        <p:spPr>
          <a:xfrm>
            <a:off x="6383511" y="2133600"/>
            <a:ext cx="3903490" cy="29782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xmlns="" id="{F788B001-18F8-F84C-A9E9-84D5DAC2144F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4" name="Shape 46">
              <a:extLst>
                <a:ext uri="{FF2B5EF4-FFF2-40B4-BE49-F238E27FC236}">
                  <a16:creationId xmlns:a16="http://schemas.microsoft.com/office/drawing/2014/main" xmlns="" id="{9F90CD0E-114A-684D-916F-B80C011D762A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xmlns="" id="{83455C65-427B-B640-80A0-0C67E281B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xmlns="" id="{9BFB2BFC-B800-9D44-8FD6-7329066B136F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hape 54">
            <a:extLst>
              <a:ext uri="{FF2B5EF4-FFF2-40B4-BE49-F238E27FC236}">
                <a16:creationId xmlns:a16="http://schemas.microsoft.com/office/drawing/2014/main" xmlns="" id="{1D72DC22-5DB9-3642-BB98-376A71053755}"/>
              </a:ext>
            </a:extLst>
          </p:cNvPr>
          <p:cNvSpPr txBox="1">
            <a:spLocks/>
          </p:cNvSpPr>
          <p:nvPr/>
        </p:nvSpPr>
        <p:spPr>
          <a:xfrm>
            <a:off x="810519" y="703442"/>
            <a:ext cx="6809479" cy="64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СМЕЖНЫЕ ПРОЕКТЫ</a:t>
            </a:r>
            <a:endParaRPr lang="en-US" dirty="0"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1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idx="12"/>
          </p:nvPr>
        </p:nvSpPr>
        <p:spPr>
          <a:xfrm>
            <a:off x="7827289" y="5781441"/>
            <a:ext cx="410761" cy="21941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10449922" cy="5015309"/>
          </a:xfrm>
          <a:prstGeom prst="rect">
            <a:avLst/>
          </a:prstGeom>
        </p:spPr>
      </p:pic>
      <p:sp>
        <p:nvSpPr>
          <p:cNvPr id="11" name="Shape 54">
            <a:extLst>
              <a:ext uri="{FF2B5EF4-FFF2-40B4-BE49-F238E27FC236}">
                <a16:creationId xmlns:a16="http://schemas.microsoft.com/office/drawing/2014/main" xmlns="" id="{3F8F3D22-0794-2046-93E3-5A0091A8023D}"/>
              </a:ext>
            </a:extLst>
          </p:cNvPr>
          <p:cNvSpPr txBox="1">
            <a:spLocks/>
          </p:cNvSpPr>
          <p:nvPr/>
        </p:nvSpPr>
        <p:spPr>
          <a:xfrm>
            <a:off x="810521" y="685800"/>
            <a:ext cx="7016768" cy="64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AE065E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ГЛОБАЛЬНАЯ СЕТЬ ARMATH</a:t>
            </a:r>
          </a:p>
        </p:txBody>
      </p:sp>
    </p:spTree>
    <p:extLst>
      <p:ext uri="{BB962C8B-B14F-4D97-AF65-F5344CB8AC3E}">
        <p14:creationId xmlns:p14="http://schemas.microsoft.com/office/powerpoint/2010/main" val="76492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68">
            <a:extLst>
              <a:ext uri="{FF2B5EF4-FFF2-40B4-BE49-F238E27FC236}">
                <a16:creationId xmlns:a16="http://schemas.microsoft.com/office/drawing/2014/main" xmlns="" id="{C0BFC7A5-80F0-B946-B280-0D3F6124302D}"/>
              </a:ext>
            </a:extLst>
          </p:cNvPr>
          <p:cNvSpPr txBox="1">
            <a:spLocks/>
          </p:cNvSpPr>
          <p:nvPr/>
        </p:nvSpPr>
        <p:spPr>
          <a:xfrm>
            <a:off x="1143000" y="3048000"/>
            <a:ext cx="5257800" cy="230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4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 marR="3810">
              <a:lnSpc>
                <a:spcPct val="108181"/>
              </a:lnSpc>
            </a:pP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Сегодня Ассоциация </a:t>
            </a:r>
          </a:p>
          <a:p>
            <a:pPr marL="9525" marR="3810">
              <a:lnSpc>
                <a:spcPct val="108181"/>
              </a:lnSpc>
            </a:pP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создает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инженерные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лаборатории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других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странах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Грузия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Испания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Эфиопия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Казахстан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Монголия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Намибия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Индия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Бангладеш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др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0151D5-6623-5E4D-BBD0-B0B54DA12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743200"/>
            <a:ext cx="4861498" cy="3195597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90DEE171-BFD8-F741-8860-6C0464C3CA2C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4" name="Shape 46">
              <a:extLst>
                <a:ext uri="{FF2B5EF4-FFF2-40B4-BE49-F238E27FC236}">
                  <a16:creationId xmlns:a16="http://schemas.microsoft.com/office/drawing/2014/main" xmlns="" id="{E7A89A28-C7D2-8346-8220-AAD5E8E387D1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xmlns="" id="{ECB0A886-8E42-AE4E-B5C5-989ADBA9C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xmlns="" id="{C2FAECC5-53D1-0144-8A76-FDD3082557AE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hape 54">
            <a:extLst>
              <a:ext uri="{FF2B5EF4-FFF2-40B4-BE49-F238E27FC236}">
                <a16:creationId xmlns:a16="http://schemas.microsoft.com/office/drawing/2014/main" xmlns="" id="{B5570845-E43C-6146-8C82-FD3A8A73263A}"/>
              </a:ext>
            </a:extLst>
          </p:cNvPr>
          <p:cNvSpPr txBox="1">
            <a:spLocks/>
          </p:cNvSpPr>
          <p:nvPr/>
        </p:nvSpPr>
        <p:spPr>
          <a:xfrm>
            <a:off x="685800" y="730727"/>
            <a:ext cx="7086599" cy="124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 algn="ctr">
              <a:lnSpc>
                <a:spcPct val="108181"/>
              </a:lnSpc>
            </a:pPr>
            <a:r>
              <a:rPr lang="ru-RU" dirty="0">
                <a:solidFill>
                  <a:srgbClr val="AE065E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ЛОКАЛЬНАЯ ИНИЦИАТИВА </a:t>
            </a:r>
          </a:p>
          <a:p>
            <a:pPr marL="12700" marR="5080" algn="ctr">
              <a:lnSpc>
                <a:spcPct val="108181"/>
              </a:lnSpc>
            </a:pPr>
            <a:r>
              <a:rPr lang="ru-RU" dirty="0">
                <a:solidFill>
                  <a:srgbClr val="AE065E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С ГЛОБАЛЬНЫМ </a:t>
            </a:r>
            <a:r>
              <a:rPr lang="en-US" dirty="0">
                <a:solidFill>
                  <a:srgbClr val="AE065E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ОХВАТОМ </a:t>
            </a:r>
          </a:p>
        </p:txBody>
      </p:sp>
    </p:spTree>
    <p:extLst>
      <p:ext uri="{BB962C8B-B14F-4D97-AF65-F5344CB8AC3E}">
        <p14:creationId xmlns:p14="http://schemas.microsoft.com/office/powerpoint/2010/main" val="346527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3227" y="2608861"/>
            <a:ext cx="51599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Комплект расходных материалов и запчастей для оборудования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0545" y="3543821"/>
            <a:ext cx="50742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Доступ к онлайн-библиотеке обучающих курсов и программных разработок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3227" y="5321249"/>
            <a:ext cx="51874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Доступ к международной базе выпускников </a:t>
            </a:r>
            <a:r>
              <a:rPr lang="en-US" sz="1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Armath</a:t>
            </a: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для участия в интересных проектах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3227" y="1670954"/>
            <a:ext cx="51088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Комплект оборудования для проведения занятий в расчете до 100 человек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3349" y="4432535"/>
            <a:ext cx="48170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Программа обучения и </a:t>
            </a:r>
            <a:r>
              <a:rPr lang="ru-RU" sz="1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тьюторской</a:t>
            </a: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поддержки преподавателей Лабораторий - партнеров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2900" y="2122248"/>
            <a:ext cx="355760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Базовая комплектация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590 000 рублей: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Оборудование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Обучение преподавателей 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Лицензия на ПО и программам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Монтаж и наладка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62900" y="4636599"/>
            <a:ext cx="3124200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Вклад партнера: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Преподаватель с ФОТ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Помещение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Компьютеры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561" y="6288344"/>
            <a:ext cx="7512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Коммерческая модель Центра может быть рентабельна через 6 месяцев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C9CBB7E4-5AB8-7B47-B5EA-474412BAE051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9" name="Shape 46">
              <a:extLst>
                <a:ext uri="{FF2B5EF4-FFF2-40B4-BE49-F238E27FC236}">
                  <a16:creationId xmlns:a16="http://schemas.microsoft.com/office/drawing/2014/main" xmlns="" id="{18C4CD64-87B9-5149-978F-13110514D00D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xmlns="" id="{5F2A8133-5943-7240-AF69-248A8A023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21" name="Straight Connector 8">
              <a:extLst>
                <a:ext uri="{FF2B5EF4-FFF2-40B4-BE49-F238E27FC236}">
                  <a16:creationId xmlns:a16="http://schemas.microsoft.com/office/drawing/2014/main" xmlns="" id="{2B1C6476-8019-6440-9C6B-9B1D056D3A17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Shape 54">
            <a:extLst>
              <a:ext uri="{FF2B5EF4-FFF2-40B4-BE49-F238E27FC236}">
                <a16:creationId xmlns:a16="http://schemas.microsoft.com/office/drawing/2014/main" xmlns="" id="{3DBD8374-0E8E-8D44-A00B-80E25E05155D}"/>
              </a:ext>
            </a:extLst>
          </p:cNvPr>
          <p:cNvSpPr txBox="1">
            <a:spLocks/>
          </p:cNvSpPr>
          <p:nvPr/>
        </p:nvSpPr>
        <p:spPr>
          <a:xfrm>
            <a:off x="770699" y="487646"/>
            <a:ext cx="7114279" cy="64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>
              <a:lnSpc>
                <a:spcPct val="108181"/>
              </a:lnSpc>
            </a:pPr>
            <a:r>
              <a:rPr lang="ru-RU" dirty="0">
                <a:solidFill>
                  <a:srgbClr val="AE065E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ПАРТНЕРСКАЯ ПРОГРАММА</a:t>
            </a:r>
            <a:endParaRPr lang="en-US" dirty="0">
              <a:solidFill>
                <a:srgbClr val="AE065E"/>
              </a:solidFill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DE3269-0E10-4244-9B9E-BF9E1517C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61" y="1593301"/>
            <a:ext cx="637280" cy="6372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CF57D94-9235-A641-AC23-4766884B6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30" y="2498346"/>
            <a:ext cx="662741" cy="6627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3E6A41C-6F33-1741-8F01-79084878F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61" y="3428852"/>
            <a:ext cx="685948" cy="685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8F646DF-81E4-F943-9B38-1426E49CE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206" y="4382565"/>
            <a:ext cx="646635" cy="6466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2CDB4CD-B7C6-0E4B-977D-B52267083B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30" y="5265698"/>
            <a:ext cx="646635" cy="6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9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414">
            <a:extLst>
              <a:ext uri="{FF2B5EF4-FFF2-40B4-BE49-F238E27FC236}">
                <a16:creationId xmlns:a16="http://schemas.microsoft.com/office/drawing/2014/main" xmlns="" id="{C6C5BBCC-2F57-3A49-91EB-A072E297B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9" t="8784" r="11751" b="7102"/>
          <a:stretch/>
        </p:blipFill>
        <p:spPr>
          <a:xfrm>
            <a:off x="1066800" y="624602"/>
            <a:ext cx="6012180" cy="5143500"/>
          </a:xfrm>
          <a:prstGeom prst="rect">
            <a:avLst/>
          </a:prstGeom>
        </p:spPr>
      </p:pic>
      <p:sp>
        <p:nvSpPr>
          <p:cNvPr id="421" name="TextBox 420">
            <a:extLst>
              <a:ext uri="{FF2B5EF4-FFF2-40B4-BE49-F238E27FC236}">
                <a16:creationId xmlns:a16="http://schemas.microsoft.com/office/drawing/2014/main" xmlns="" id="{852C73EB-8362-EB48-A39E-371EC92703F4}"/>
              </a:ext>
            </a:extLst>
          </p:cNvPr>
          <p:cNvSpPr txBox="1"/>
          <p:nvPr/>
        </p:nvSpPr>
        <p:spPr>
          <a:xfrm>
            <a:off x="8229600" y="2340114"/>
            <a:ext cx="251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www.armath.am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www.uate.org</a:t>
            </a:r>
          </a:p>
        </p:txBody>
      </p:sp>
      <p:grpSp>
        <p:nvGrpSpPr>
          <p:cNvPr id="422" name="Group 421">
            <a:extLst>
              <a:ext uri="{FF2B5EF4-FFF2-40B4-BE49-F238E27FC236}">
                <a16:creationId xmlns:a16="http://schemas.microsoft.com/office/drawing/2014/main" xmlns="" id="{F21D5DE5-A77F-AD44-B863-B2A51BC483CB}"/>
              </a:ext>
            </a:extLst>
          </p:cNvPr>
          <p:cNvGrpSpPr/>
          <p:nvPr/>
        </p:nvGrpSpPr>
        <p:grpSpPr>
          <a:xfrm>
            <a:off x="8153400" y="533400"/>
            <a:ext cx="2721839" cy="1348903"/>
            <a:chOff x="194874" y="194872"/>
            <a:chExt cx="3057994" cy="1469036"/>
          </a:xfrm>
        </p:grpSpPr>
        <p:sp>
          <p:nvSpPr>
            <p:cNvPr id="423" name="Shape 46">
              <a:extLst>
                <a:ext uri="{FF2B5EF4-FFF2-40B4-BE49-F238E27FC236}">
                  <a16:creationId xmlns:a16="http://schemas.microsoft.com/office/drawing/2014/main" xmlns="" id="{9B68F052-48B9-E743-9F0C-8EC989100E8F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4" name="Picture 423">
              <a:extLst>
                <a:ext uri="{FF2B5EF4-FFF2-40B4-BE49-F238E27FC236}">
                  <a16:creationId xmlns:a16="http://schemas.microsoft.com/office/drawing/2014/main" xmlns="" id="{71B8F884-6BC0-C241-8952-220F86AC9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2AC01616-DE3F-384C-A43A-98243C4D37B0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397563" y="3535628"/>
            <a:ext cx="43669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>
                <a:solidFill>
                  <a:srgbClr val="AE065E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Анна </a:t>
            </a:r>
            <a:r>
              <a:rPr lang="ru-RU" sz="2800" kern="1200" dirty="0" err="1">
                <a:solidFill>
                  <a:srgbClr val="AE065E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Саргсян</a:t>
            </a:r>
            <a:endParaRPr lang="ru-RU" sz="2800" kern="1200" dirty="0">
              <a:solidFill>
                <a:srgbClr val="AE065E"/>
              </a:solidFill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Директор по маркетингу </a:t>
            </a:r>
            <a:r>
              <a: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ARMAT</a:t>
            </a:r>
            <a:endPara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AB698B-E0F3-4248-B5C1-94627510C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937" y="5197842"/>
            <a:ext cx="531524" cy="399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C5CFD6-A78B-6A47-8146-0266CE895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937" y="4566679"/>
            <a:ext cx="488950" cy="488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A1600B-2EFE-514D-B75B-445584275305}"/>
              </a:ext>
            </a:extLst>
          </p:cNvPr>
          <p:cNvSpPr txBox="1"/>
          <p:nvPr/>
        </p:nvSpPr>
        <p:spPr>
          <a:xfrm>
            <a:off x="8392352" y="5197842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anna.sargsyan@uite.org</a:t>
            </a:r>
            <a:endParaRPr lang="ru-RU" sz="2000" kern="1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42CE22-F453-C344-8CA0-22C9332239AE}"/>
              </a:ext>
            </a:extLst>
          </p:cNvPr>
          <p:cNvSpPr txBox="1"/>
          <p:nvPr/>
        </p:nvSpPr>
        <p:spPr>
          <a:xfrm>
            <a:off x="8390689" y="4654301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+374 91 009181</a:t>
            </a:r>
            <a:endParaRPr lang="ru-RU" sz="2000" kern="12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6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FDA2A71B-9C37-EB48-B6E1-719A75821CA2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7" name="Shape 46">
              <a:extLst>
                <a:ext uri="{FF2B5EF4-FFF2-40B4-BE49-F238E27FC236}">
                  <a16:creationId xmlns:a16="http://schemas.microsoft.com/office/drawing/2014/main" xmlns="" id="{2DF7BCE3-02C7-644B-BFE6-1E25F2788ED4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F7CD9BA-0DFE-FE46-91EC-10E3BAC56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41490FE0-9D81-E043-AB11-90237025AD0B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2CF42B-8AE9-A94D-8ECB-37135045C7C0}"/>
              </a:ext>
            </a:extLst>
          </p:cNvPr>
          <p:cNvSpPr txBox="1"/>
          <p:nvPr/>
        </p:nvSpPr>
        <p:spPr>
          <a:xfrm>
            <a:off x="2261286" y="4230469"/>
            <a:ext cx="862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Практические задания, методология погружения в профессию и у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чебный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план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разработан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ы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IT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компаниями</a:t>
            </a:r>
            <a:endParaRPr lang="ru-RU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hape 54"/>
          <p:cNvSpPr txBox="1">
            <a:spLocks/>
          </p:cNvSpPr>
          <p:nvPr/>
        </p:nvSpPr>
        <p:spPr>
          <a:xfrm>
            <a:off x="810520" y="814763"/>
            <a:ext cx="9204289" cy="67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/>
            <a:r>
              <a:rPr lang="az-Cyrl-AZ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ИНЖЕНЕРНЫЕ КЛАССЫ </a:t>
            </a:r>
            <a:r>
              <a:rPr lang="en-US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ARMATH</a:t>
            </a:r>
            <a:endParaRPr lang="en-US" dirty="0"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11C937-41B7-9145-AD60-EA1E0474A494}"/>
              </a:ext>
            </a:extLst>
          </p:cNvPr>
          <p:cNvSpPr txBox="1"/>
          <p:nvPr/>
        </p:nvSpPr>
        <p:spPr>
          <a:xfrm>
            <a:off x="2263346" y="2209800"/>
            <a:ext cx="72616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Внекласс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ая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программа дополнительного профессионального образования по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инженерн</a:t>
            </a:r>
            <a:r>
              <a:rPr lang="ru-RU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ым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дисциплинам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A9BAD7-0721-294C-965A-BF7A20E5983F}"/>
              </a:ext>
            </a:extLst>
          </p:cNvPr>
          <p:cNvSpPr txBox="1"/>
          <p:nvPr/>
        </p:nvSpPr>
        <p:spPr>
          <a:xfrm>
            <a:off x="2261286" y="3307006"/>
            <a:ext cx="4267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Аудитория -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дет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10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-18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лет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380C7B-7AE9-5F48-966B-1EDFA919E88E}"/>
              </a:ext>
            </a:extLst>
          </p:cNvPr>
          <p:cNvSpPr txBox="1"/>
          <p:nvPr/>
        </p:nvSpPr>
        <p:spPr>
          <a:xfrm>
            <a:off x="2286000" y="5410200"/>
            <a:ext cx="670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Координация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мониторинг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проекта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осуществляется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СКПТ </a:t>
            </a: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Армении</a:t>
            </a:r>
            <a:endParaRPr lang="en-U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BF2DD8A-09A4-3C46-9105-7AD61365A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65" y="3179372"/>
            <a:ext cx="596900" cy="596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4B5EDC0-3A96-DD4B-A001-A9935C83B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11" y="4267884"/>
            <a:ext cx="571500" cy="571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8E17B4-D38F-7F41-9A45-41112E42D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96" y="5455031"/>
            <a:ext cx="529330" cy="5293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6E338FF-B936-1C42-BB8E-6380D7C21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65" y="2207569"/>
            <a:ext cx="593162" cy="5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8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>
            <a:extLst>
              <a:ext uri="{FF2B5EF4-FFF2-40B4-BE49-F238E27FC236}">
                <a16:creationId xmlns:a16="http://schemas.microsoft.com/office/drawing/2014/main" xmlns="" id="{6CE3487E-25BC-8E40-8EBB-F2DF1B0DF05E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6" name="Shape 46">
              <a:extLst>
                <a:ext uri="{FF2B5EF4-FFF2-40B4-BE49-F238E27FC236}">
                  <a16:creationId xmlns:a16="http://schemas.microsoft.com/office/drawing/2014/main" xmlns="" id="{C5F52D36-E040-544E-A2E0-45B20A62F46B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xmlns="" id="{7F959684-1912-2045-99F3-E25BF75FD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xmlns="" id="{EB2ED971-791A-6149-9A4D-AC9AC60A3170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Shape 54">
            <a:extLst>
              <a:ext uri="{FF2B5EF4-FFF2-40B4-BE49-F238E27FC236}">
                <a16:creationId xmlns:a16="http://schemas.microsoft.com/office/drawing/2014/main" xmlns="" id="{952A2345-AC30-8444-903B-0E71351365C4}"/>
              </a:ext>
            </a:extLst>
          </p:cNvPr>
          <p:cNvSpPr txBox="1">
            <a:spLocks/>
          </p:cNvSpPr>
          <p:nvPr/>
        </p:nvSpPr>
        <p:spPr>
          <a:xfrm>
            <a:off x="810520" y="814763"/>
            <a:ext cx="9204289" cy="67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/>
            <a:r>
              <a:rPr lang="az-Cyrl-AZ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ТЕМЫ УЧЕБНЫХ КУРСОВ</a:t>
            </a:r>
            <a:endParaRPr lang="en-US" dirty="0"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4AEBF02-FE25-0249-85D6-0301AED63C6B}"/>
              </a:ext>
            </a:extLst>
          </p:cNvPr>
          <p:cNvSpPr txBox="1"/>
          <p:nvPr/>
        </p:nvSpPr>
        <p:spPr>
          <a:xfrm>
            <a:off x="7162800" y="3353027"/>
            <a:ext cx="1905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Робототехника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CC42C2-7D44-BF41-80CC-3C239B723016}"/>
              </a:ext>
            </a:extLst>
          </p:cNvPr>
          <p:cNvSpPr txBox="1"/>
          <p:nvPr/>
        </p:nvSpPr>
        <p:spPr>
          <a:xfrm>
            <a:off x="2358544" y="5715000"/>
            <a:ext cx="2411730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3D </a:t>
            </a:r>
            <a:r>
              <a:rPr lang="ru-RU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елирование </a:t>
            </a:r>
            <a:endParaRPr lang="ru-RU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прототипирование</a:t>
            </a: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620397-8507-824C-8646-8C749DA379AA}"/>
              </a:ext>
            </a:extLst>
          </p:cNvPr>
          <p:cNvSpPr txBox="1"/>
          <p:nvPr/>
        </p:nvSpPr>
        <p:spPr>
          <a:xfrm>
            <a:off x="2415746" y="3350719"/>
            <a:ext cx="2461054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Программирование </a:t>
            </a: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анимация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8974E7B-4F6A-D24E-BE61-0E52C667283C}"/>
              </a:ext>
            </a:extLst>
          </p:cNvPr>
          <p:cNvSpPr txBox="1"/>
          <p:nvPr/>
        </p:nvSpPr>
        <p:spPr>
          <a:xfrm>
            <a:off x="6770473" y="5739700"/>
            <a:ext cx="2689654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Беспилотники</a:t>
            </a:r>
            <a:r>
              <a:rPr lang="ru-RU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</a:t>
            </a:r>
            <a:endParaRPr lang="ru-RU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системы управления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B12157-9C90-2C47-BCFF-10EFD00FB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47443"/>
            <a:ext cx="1118973" cy="111897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0688111-BB17-2E41-ACA5-DC423B936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1861289"/>
            <a:ext cx="1205127" cy="1205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7447C18-AD12-B74A-AB33-5054D02DC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979" y="4276437"/>
            <a:ext cx="1166860" cy="116686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0962B1-9EE7-914A-A605-DA40DBC60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736" y="4251037"/>
            <a:ext cx="1223491" cy="12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947332CC-48E0-674E-9B61-584E9E242C02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2" name="Shape 46">
              <a:extLst>
                <a:ext uri="{FF2B5EF4-FFF2-40B4-BE49-F238E27FC236}">
                  <a16:creationId xmlns:a16="http://schemas.microsoft.com/office/drawing/2014/main" xmlns="" id="{BB63AB41-1ADC-3B49-9953-07DC9D64BC3A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xmlns="" id="{82961E3B-4ABA-4147-96C3-1380E7190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xmlns="" id="{03A2F9BE-63E9-8C42-8992-511194CE50C3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Shape 54">
            <a:extLst>
              <a:ext uri="{FF2B5EF4-FFF2-40B4-BE49-F238E27FC236}">
                <a16:creationId xmlns:a16="http://schemas.microsoft.com/office/drawing/2014/main" xmlns="" id="{079DAA96-5D3D-EA49-A817-6FF23B922942}"/>
              </a:ext>
            </a:extLst>
          </p:cNvPr>
          <p:cNvSpPr txBox="1">
            <a:spLocks/>
          </p:cNvSpPr>
          <p:nvPr/>
        </p:nvSpPr>
        <p:spPr>
          <a:xfrm>
            <a:off x="810521" y="814763"/>
            <a:ext cx="5056880" cy="67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ARMATH СЕГОДНЯ</a:t>
            </a:r>
            <a:endParaRPr lang="en-US" dirty="0"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596014-59C9-1C42-9B07-18CDC43C209A}"/>
              </a:ext>
            </a:extLst>
          </p:cNvPr>
          <p:cNvSpPr txBox="1"/>
          <p:nvPr/>
        </p:nvSpPr>
        <p:spPr>
          <a:xfrm>
            <a:off x="1531389" y="2222125"/>
            <a:ext cx="1641796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C83B5-D62E-0849-A9F1-9BE837BF1CD1}"/>
              </a:ext>
            </a:extLst>
          </p:cNvPr>
          <p:cNvSpPr txBox="1"/>
          <p:nvPr/>
        </p:nvSpPr>
        <p:spPr>
          <a:xfrm>
            <a:off x="4267200" y="2235969"/>
            <a:ext cx="2127505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08E07C-FF80-3B44-A6EC-8C120DACCEBD}"/>
              </a:ext>
            </a:extLst>
          </p:cNvPr>
          <p:cNvSpPr txBox="1"/>
          <p:nvPr/>
        </p:nvSpPr>
        <p:spPr>
          <a:xfrm>
            <a:off x="7297381" y="2228920"/>
            <a:ext cx="2127505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017769-F7A3-5449-B9EB-A3534B8F0673}"/>
              </a:ext>
            </a:extLst>
          </p:cNvPr>
          <p:cNvSpPr txBox="1"/>
          <p:nvPr/>
        </p:nvSpPr>
        <p:spPr>
          <a:xfrm>
            <a:off x="6575059" y="4143375"/>
            <a:ext cx="1156086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83CF0B-5185-7743-8FD7-5D56C98B2742}"/>
              </a:ext>
            </a:extLst>
          </p:cNvPr>
          <p:cNvSpPr txBox="1"/>
          <p:nvPr/>
        </p:nvSpPr>
        <p:spPr>
          <a:xfrm>
            <a:off x="3657600" y="4245423"/>
            <a:ext cx="670376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877CCA-0793-F245-9399-835D7202556E}"/>
              </a:ext>
            </a:extLst>
          </p:cNvPr>
          <p:cNvSpPr txBox="1"/>
          <p:nvPr/>
        </p:nvSpPr>
        <p:spPr>
          <a:xfrm>
            <a:off x="1447800" y="3055947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Лабораторий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CEB3D6-AABF-2544-8C2D-DFD85D93512C}"/>
              </a:ext>
            </a:extLst>
          </p:cNvPr>
          <p:cNvSpPr txBox="1"/>
          <p:nvPr/>
        </p:nvSpPr>
        <p:spPr>
          <a:xfrm>
            <a:off x="4389450" y="305773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Учеников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69F715-AA7B-2C4E-B5DF-B5A5FB7089A3}"/>
              </a:ext>
            </a:extLst>
          </p:cNvPr>
          <p:cNvSpPr txBox="1"/>
          <p:nvPr/>
        </p:nvSpPr>
        <p:spPr>
          <a:xfrm>
            <a:off x="7297381" y="3055947"/>
            <a:ext cx="43764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Ребят выполняют коммерческие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заказы и получают зарплату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7C3305-B704-C145-B6CB-92EEA68D5F49}"/>
              </a:ext>
            </a:extLst>
          </p:cNvPr>
          <p:cNvSpPr txBox="1"/>
          <p:nvPr/>
        </p:nvSpPr>
        <p:spPr>
          <a:xfrm>
            <a:off x="6553200" y="5099020"/>
            <a:ext cx="278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Компаний партнеров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16EB40-2F20-2946-AE58-4FEFC4A19E0C}"/>
              </a:ext>
            </a:extLst>
          </p:cNvPr>
          <p:cNvSpPr txBox="1"/>
          <p:nvPr/>
        </p:nvSpPr>
        <p:spPr>
          <a:xfrm>
            <a:off x="3691467" y="5113347"/>
            <a:ext cx="228940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Международных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335717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3D8B45-0A4A-DD4E-A21B-050F7F70D4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7086600" y="2387600"/>
            <a:ext cx="1625600" cy="1625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A49E1D-16D8-1D48-B2DC-FDACE6C841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1844585" y="4455401"/>
            <a:ext cx="1737252" cy="17372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5955D6B-798A-C346-8E7C-313BD4CF1F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1000"/>
          </a:blip>
          <a:stretch>
            <a:fillRect/>
          </a:stretch>
        </p:blipFill>
        <p:spPr>
          <a:xfrm>
            <a:off x="7467074" y="4291899"/>
            <a:ext cx="1625600" cy="1625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BAEE77-7060-EF4E-BC5D-F0BAB5B44A0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1000"/>
          </a:blip>
          <a:stretch>
            <a:fillRect/>
          </a:stretch>
        </p:blipFill>
        <p:spPr>
          <a:xfrm>
            <a:off x="1720195" y="2600180"/>
            <a:ext cx="1460538" cy="14605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19600" y="6367046"/>
            <a:ext cx="474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Согласно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исследованиям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GRANT THORNTON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xmlns="" id="{33E3950E-77C1-CE49-B633-7F8F6762C056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33" name="Shape 46">
              <a:extLst>
                <a:ext uri="{FF2B5EF4-FFF2-40B4-BE49-F238E27FC236}">
                  <a16:creationId xmlns:a16="http://schemas.microsoft.com/office/drawing/2014/main" xmlns="" id="{C62BFE9B-96E0-8E43-9FA4-A4309E182B11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Picture 7">
              <a:extLst>
                <a:ext uri="{FF2B5EF4-FFF2-40B4-BE49-F238E27FC236}">
                  <a16:creationId xmlns:a16="http://schemas.microsoft.com/office/drawing/2014/main" xmlns="" id="{102D0781-716F-F745-8169-D23C7DC18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35" name="Straight Connector 8">
              <a:extLst>
                <a:ext uri="{FF2B5EF4-FFF2-40B4-BE49-F238E27FC236}">
                  <a16:creationId xmlns:a16="http://schemas.microsoft.com/office/drawing/2014/main" xmlns="" id="{D17A440F-5F53-B444-A042-228E6C58ED6A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Shape 54">
            <a:extLst>
              <a:ext uri="{FF2B5EF4-FFF2-40B4-BE49-F238E27FC236}">
                <a16:creationId xmlns:a16="http://schemas.microsoft.com/office/drawing/2014/main" xmlns="" id="{43DCA686-CA58-1940-AB2B-C98D4D57ED1D}"/>
              </a:ext>
            </a:extLst>
          </p:cNvPr>
          <p:cNvSpPr txBox="1">
            <a:spLocks/>
          </p:cNvSpPr>
          <p:nvPr/>
        </p:nvSpPr>
        <p:spPr>
          <a:xfrm>
            <a:off x="810521" y="814763"/>
            <a:ext cx="5056880" cy="67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/>
            <a:r>
              <a:rPr lang="en-US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ДОСТИЖЕНИЯ</a:t>
            </a:r>
            <a:endParaRPr lang="en-US" dirty="0"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3BEBAFA-6D52-FE4D-8FC9-650250234577}"/>
              </a:ext>
            </a:extLst>
          </p:cNvPr>
          <p:cNvSpPr txBox="1"/>
          <p:nvPr/>
        </p:nvSpPr>
        <p:spPr>
          <a:xfrm>
            <a:off x="3255845" y="4778829"/>
            <a:ext cx="31139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Выпускников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поступили в ВУЗ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B37F34D-74AA-9E47-9F4C-2A1162D6DBB2}"/>
              </a:ext>
            </a:extLst>
          </p:cNvPr>
          <p:cNvSpPr txBox="1"/>
          <p:nvPr/>
        </p:nvSpPr>
        <p:spPr>
          <a:xfrm>
            <a:off x="2963496" y="2540112"/>
            <a:ext cx="31139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Выпускников работают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 специальности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7C63AEE-5D64-7044-8B11-7126DE8AB03B}"/>
              </a:ext>
            </a:extLst>
          </p:cNvPr>
          <p:cNvSpPr txBox="1"/>
          <p:nvPr/>
        </p:nvSpPr>
        <p:spPr>
          <a:xfrm>
            <a:off x="8356000" y="4768942"/>
            <a:ext cx="15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Миграции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47F9299-90FE-EF4E-A3E8-4DA2D2B293E4}"/>
              </a:ext>
            </a:extLst>
          </p:cNvPr>
          <p:cNvSpPr txBox="1"/>
          <p:nvPr/>
        </p:nvSpPr>
        <p:spPr>
          <a:xfrm>
            <a:off x="8189126" y="2666299"/>
            <a:ext cx="31139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Выпускников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основали свои </a:t>
            </a:r>
            <a:r>
              <a: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startup</a:t>
            </a:r>
            <a:endPara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33B948D-5F3F-964B-A798-97E50C48E9CD}"/>
              </a:ext>
            </a:extLst>
          </p:cNvPr>
          <p:cNvSpPr txBox="1"/>
          <p:nvPr/>
        </p:nvSpPr>
        <p:spPr>
          <a:xfrm>
            <a:off x="1066800" y="2482635"/>
            <a:ext cx="178125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43</a:t>
            </a: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4BCF085-15E0-E44D-92F6-8FCE02BB1D50}"/>
              </a:ext>
            </a:extLst>
          </p:cNvPr>
          <p:cNvSpPr txBox="1"/>
          <p:nvPr/>
        </p:nvSpPr>
        <p:spPr>
          <a:xfrm>
            <a:off x="1531389" y="4632371"/>
            <a:ext cx="178125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84%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33450E5-A02C-AC4C-8B33-561702525720}"/>
              </a:ext>
            </a:extLst>
          </p:cNvPr>
          <p:cNvSpPr txBox="1"/>
          <p:nvPr/>
        </p:nvSpPr>
        <p:spPr>
          <a:xfrm>
            <a:off x="6908200" y="4632371"/>
            <a:ext cx="129554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0A1F69F-6C90-3D4E-9047-A6D73F6AB64B}"/>
              </a:ext>
            </a:extLst>
          </p:cNvPr>
          <p:cNvSpPr txBox="1"/>
          <p:nvPr/>
        </p:nvSpPr>
        <p:spPr>
          <a:xfrm>
            <a:off x="6341401" y="2540112"/>
            <a:ext cx="178125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>
                <a:solidFill>
                  <a:srgbClr val="AE06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387152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7"/>
          <p:cNvSpPr/>
          <p:nvPr/>
        </p:nvSpPr>
        <p:spPr>
          <a:xfrm>
            <a:off x="6279552" y="2228731"/>
            <a:ext cx="4267200" cy="34904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126" t="-2844" r="-2062" b="-1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D9CB886-4E54-6A44-95E6-F3A27B6EC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13760"/>
          <a:stretch/>
        </p:blipFill>
        <p:spPr>
          <a:xfrm>
            <a:off x="1244537" y="2297536"/>
            <a:ext cx="3770822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5943600"/>
            <a:ext cx="847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Всемирный конкурс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индустрии в номинации «За устойчивое развитие»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73F21A57-10E8-AE43-B005-AE394760220A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7" name="Shape 46">
              <a:extLst>
                <a:ext uri="{FF2B5EF4-FFF2-40B4-BE49-F238E27FC236}">
                  <a16:creationId xmlns:a16="http://schemas.microsoft.com/office/drawing/2014/main" xmlns="" id="{675DF7A7-2CF3-6B49-83CD-B297948AEA3F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xmlns="" id="{4EFE1D49-0E26-904D-88A7-43C6B5D3B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19" name="Straight Connector 8">
              <a:extLst>
                <a:ext uri="{FF2B5EF4-FFF2-40B4-BE49-F238E27FC236}">
                  <a16:creationId xmlns:a16="http://schemas.microsoft.com/office/drawing/2014/main" xmlns="" id="{0E365B77-6E6B-484D-8489-39A7E533E283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Shape 54">
            <a:extLst>
              <a:ext uri="{FF2B5EF4-FFF2-40B4-BE49-F238E27FC236}">
                <a16:creationId xmlns:a16="http://schemas.microsoft.com/office/drawing/2014/main" xmlns="" id="{F2C097E5-6BBB-DE42-821B-CFB791B5A5E1}"/>
              </a:ext>
            </a:extLst>
          </p:cNvPr>
          <p:cNvSpPr txBox="1">
            <a:spLocks/>
          </p:cNvSpPr>
          <p:nvPr/>
        </p:nvSpPr>
        <p:spPr>
          <a:xfrm>
            <a:off x="810520" y="814763"/>
            <a:ext cx="8409679" cy="123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ПРИЗ ЗА СТАБИЛЬНОЕ РАЗВИТИЕ</a:t>
            </a:r>
          </a:p>
          <a:p>
            <a:pPr marL="12700"/>
            <a:r>
              <a:rPr lang="en-US" dirty="0">
                <a:solidFill>
                  <a:srgbClr val="3DC2CF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WITSA, WCIT 2016</a:t>
            </a:r>
          </a:p>
        </p:txBody>
      </p:sp>
    </p:spTree>
    <p:extLst>
      <p:ext uri="{BB962C8B-B14F-4D97-AF65-F5344CB8AC3E}">
        <p14:creationId xmlns:p14="http://schemas.microsoft.com/office/powerpoint/2010/main" val="325325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157" y="5749541"/>
            <a:ext cx="8929043" cy="803659"/>
          </a:xfrm>
        </p:spPr>
        <p:txBody>
          <a:bodyPr/>
          <a:lstStyle/>
          <a:p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В</a:t>
            </a: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Октябре</a:t>
            </a: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2018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лаборатории</a:t>
            </a: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Armath</a:t>
            </a:r>
            <a:r>
              <a:rPr lang="ru-RU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награждены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преми</a:t>
            </a:r>
            <a:r>
              <a:rPr lang="ru-RU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ей</a:t>
            </a: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Лучший</a:t>
            </a:r>
            <a:r>
              <a:rPr lang="en-US" sz="1600" b="1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цифровой</a:t>
            </a:r>
            <a:r>
              <a:rPr lang="en-US" sz="1600" b="1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проект</a:t>
            </a:r>
            <a:endParaRPr lang="ru-RU" sz="1600" b="1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ЕАЭС в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конкурсе</a:t>
            </a: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«</a:t>
            </a:r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Евразийские</a:t>
            </a: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цифровые</a:t>
            </a: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платформы</a:t>
            </a:r>
            <a:r>
              <a:rPr lang="ru-RU" sz="1600" dirty="0">
                <a:solidFill>
                  <a:schemeClr val="tx1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»</a:t>
            </a:r>
            <a:endParaRPr lang="en-US" sz="1600" dirty="0">
              <a:solidFill>
                <a:schemeClr val="tx1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76" y="2308448"/>
            <a:ext cx="8686234" cy="3117387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xmlns="" id="{84BD48DA-1ED1-624C-A41B-D10FAC5F96B0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1" name="Shape 46">
              <a:extLst>
                <a:ext uri="{FF2B5EF4-FFF2-40B4-BE49-F238E27FC236}">
                  <a16:creationId xmlns:a16="http://schemas.microsoft.com/office/drawing/2014/main" xmlns="" id="{22A134BF-CF54-BB49-899E-F65D6DFC8774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xmlns="" id="{5F6C3B46-6BC3-F844-98E0-3917CB24F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13" name="Straight Connector 8">
              <a:extLst>
                <a:ext uri="{FF2B5EF4-FFF2-40B4-BE49-F238E27FC236}">
                  <a16:creationId xmlns:a16="http://schemas.microsoft.com/office/drawing/2014/main" xmlns="" id="{1D514310-6904-464A-BA0A-BDFE15F3E6D4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Shape 54">
            <a:extLst>
              <a:ext uri="{FF2B5EF4-FFF2-40B4-BE49-F238E27FC236}">
                <a16:creationId xmlns:a16="http://schemas.microsoft.com/office/drawing/2014/main" xmlns="" id="{4B00C72E-D1DE-9C47-815B-BC2631CCF635}"/>
              </a:ext>
            </a:extLst>
          </p:cNvPr>
          <p:cNvSpPr txBox="1">
            <a:spLocks/>
          </p:cNvSpPr>
          <p:nvPr/>
        </p:nvSpPr>
        <p:spPr>
          <a:xfrm>
            <a:off x="810520" y="814763"/>
            <a:ext cx="8409679" cy="123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ЛУЧШИЙ ЦИФРОВОЙ ПРОЕКТ </a:t>
            </a:r>
            <a:endParaRPr lang="ru-RU" dirty="0" smtClean="0">
              <a:solidFill>
                <a:srgbClr val="A43692"/>
              </a:solidFill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  <a:p>
            <a:pPr marL="12700"/>
            <a:r>
              <a:rPr lang="en-US" dirty="0" smtClean="0">
                <a:solidFill>
                  <a:srgbClr val="15C2E5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ЕАЭС</a:t>
            </a:r>
            <a:r>
              <a:rPr lang="ru-RU" dirty="0" smtClean="0">
                <a:solidFill>
                  <a:srgbClr val="15C2E5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 </a:t>
            </a:r>
            <a:r>
              <a:rPr lang="ru-RU" dirty="0">
                <a:solidFill>
                  <a:srgbClr val="15C2E5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- 2018</a:t>
            </a:r>
            <a:endParaRPr lang="en-US" dirty="0">
              <a:solidFill>
                <a:srgbClr val="15C2E5"/>
              </a:solidFill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3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2239615" y="1834875"/>
            <a:ext cx="62313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Усиление базы технического образования в школах и университетах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39615" y="4456370"/>
            <a:ext cx="541020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Рост смежных секторов экономики: производство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компонентов и ПО, запуск </a:t>
            </a:r>
            <a:r>
              <a:rPr lang="ru-RU" sz="1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стартапов</a:t>
            </a: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3400" y="25980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специалистов в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подготовлено с 2014 года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26968" y="541465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рабочих мест создано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EBD7E549-8ED1-EB4F-BB6B-24CC62CB32D3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3" name="Shape 46">
              <a:extLst>
                <a:ext uri="{FF2B5EF4-FFF2-40B4-BE49-F238E27FC236}">
                  <a16:creationId xmlns:a16="http://schemas.microsoft.com/office/drawing/2014/main" xmlns="" id="{8759BAE0-C064-A442-BD4B-9E55A382980A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xmlns="" id="{F7EC3833-D4C8-3C48-811D-BC56E242D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xmlns="" id="{B2AFFAF7-B5E7-674B-A429-3E4D3577B477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Shape 54">
            <a:extLst>
              <a:ext uri="{FF2B5EF4-FFF2-40B4-BE49-F238E27FC236}">
                <a16:creationId xmlns:a16="http://schemas.microsoft.com/office/drawing/2014/main" xmlns="" id="{BF5AA5CC-CB1B-764B-BEE6-EC72E74FD8F3}"/>
              </a:ext>
            </a:extLst>
          </p:cNvPr>
          <p:cNvSpPr txBox="1">
            <a:spLocks/>
          </p:cNvSpPr>
          <p:nvPr/>
        </p:nvSpPr>
        <p:spPr>
          <a:xfrm>
            <a:off x="810520" y="706097"/>
            <a:ext cx="7800079" cy="64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ЭКОНОМИЧЕСКИЕ ЭФФЕКТЫ</a:t>
            </a:r>
            <a:r>
              <a:rPr lang="en-US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 </a:t>
            </a:r>
            <a:endParaRPr lang="en-US" i="1" dirty="0">
              <a:solidFill>
                <a:srgbClr val="3DC2CF"/>
              </a:solidFill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C3BA61-F9CC-F34F-B821-A3EDE9CE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86" y="1797841"/>
            <a:ext cx="609600" cy="609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EC423DD-2A6E-1D43-82DE-78ECD8478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270" y="2659915"/>
            <a:ext cx="631916" cy="6319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24D2D62-CC4B-CE4E-A4AA-B639D89AB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082" y="3547385"/>
            <a:ext cx="636260" cy="6362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8ECB39D-B54A-C046-A66E-37A91351D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66" y="4438565"/>
            <a:ext cx="657320" cy="6573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F5630FA-F1B3-D74A-BCFF-37160ED121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058" y="5351439"/>
            <a:ext cx="657320" cy="657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74FFA56-D0BF-7D4B-90FE-EA6CF18998F7}"/>
              </a:ext>
            </a:extLst>
          </p:cNvPr>
          <p:cNvSpPr txBox="1"/>
          <p:nvPr/>
        </p:nvSpPr>
        <p:spPr>
          <a:xfrm>
            <a:off x="2245473" y="5523133"/>
            <a:ext cx="411042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Региональное</a:t>
            </a:r>
            <a:r>
              <a:rPr 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экономическое </a:t>
            </a:r>
            <a:r>
              <a:rPr lang="en-US" sz="1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развитие</a:t>
            </a:r>
            <a:r>
              <a:rPr 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F20411-F481-1840-9096-9BA1390A4187}"/>
              </a:ext>
            </a:extLst>
          </p:cNvPr>
          <p:cNvSpPr txBox="1"/>
          <p:nvPr/>
        </p:nvSpPr>
        <p:spPr>
          <a:xfrm>
            <a:off x="2239615" y="3554660"/>
            <a:ext cx="4158511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Подготовка профессиональной рабочей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силы с техническим образованием</a:t>
            </a:r>
            <a:endPara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CAB8416-636B-E44C-AEBD-342107701C6A}"/>
              </a:ext>
            </a:extLst>
          </p:cNvPr>
          <p:cNvSpPr txBox="1"/>
          <p:nvPr/>
        </p:nvSpPr>
        <p:spPr>
          <a:xfrm>
            <a:off x="2239615" y="2670122"/>
            <a:ext cx="4450257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Обеспечение программ профессиональной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ориентации школьников</a:t>
            </a:r>
            <a:r>
              <a:rPr 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B103982-7D3E-484F-B263-D5AC6CCD6893}"/>
              </a:ext>
            </a:extLst>
          </p:cNvPr>
          <p:cNvSpPr txBox="1"/>
          <p:nvPr/>
        </p:nvSpPr>
        <p:spPr>
          <a:xfrm>
            <a:off x="8163339" y="199344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dirty="0">
                <a:solidFill>
                  <a:srgbClr val="A435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5C6E065-276E-AF44-B9EC-008545482A21}"/>
              </a:ext>
            </a:extLst>
          </p:cNvPr>
          <p:cNvSpPr txBox="1"/>
          <p:nvPr/>
        </p:nvSpPr>
        <p:spPr>
          <a:xfrm>
            <a:off x="9255116" y="3544669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dirty="0">
                <a:solidFill>
                  <a:srgbClr val="A435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4B034A-B942-9C46-B045-CABDD292C1FB}"/>
              </a:ext>
            </a:extLst>
          </p:cNvPr>
          <p:cNvSpPr txBox="1"/>
          <p:nvPr/>
        </p:nvSpPr>
        <p:spPr>
          <a:xfrm>
            <a:off x="9247992" y="4250059"/>
            <a:ext cx="218200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</a:rPr>
              <a:t>стартапов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 запущено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08C2D0-6A22-7C4F-AB67-F27C86D3BE0F}"/>
              </a:ext>
            </a:extLst>
          </p:cNvPr>
          <p:cNvSpPr txBox="1"/>
          <p:nvPr/>
        </p:nvSpPr>
        <p:spPr>
          <a:xfrm>
            <a:off x="8217029" y="472440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dirty="0">
                <a:solidFill>
                  <a:srgbClr val="A435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280384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31" name="Прямоугольник 30"/>
          <p:cNvSpPr/>
          <p:nvPr/>
        </p:nvSpPr>
        <p:spPr>
          <a:xfrm>
            <a:off x="2110021" y="4236884"/>
            <a:ext cx="4066459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Формирование и укрепление связи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“школьная система - рынок труда”</a:t>
            </a:r>
            <a:endPara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10021" y="1891165"/>
            <a:ext cx="60983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Создание поколения активных молодых людей, умеющих зарабатывать своим умом и навыками</a:t>
            </a:r>
            <a:endPara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9600" y="2514600"/>
            <a:ext cx="196990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ru-RU" sz="1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редний</a:t>
            </a: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доход в Армении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88015" y="3810000"/>
            <a:ext cx="218958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350</a:t>
            </a:r>
            <a:r>
              <a:rPr 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</a:t>
            </a: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средний доход учеников </a:t>
            </a:r>
            <a:r>
              <a:rPr lang="en-US" sz="1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Armath</a:t>
            </a: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(1-й год)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08388" y="5334000"/>
            <a:ext cx="19699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Привлечено инвестиций в </a:t>
            </a:r>
            <a:r>
              <a:rPr lang="ru-RU" sz="1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стартапы</a:t>
            </a: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ребят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110021" y="5532284"/>
            <a:ext cx="4723412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Снижение уровня преступности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смертности среди молодого населения</a:t>
            </a:r>
            <a:endPara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10021" y="3066383"/>
            <a:ext cx="5052779" cy="31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Прекращение оттока молодежи из регионов</a:t>
            </a:r>
            <a:endParaRPr lang="en-US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xmlns="" id="{F113371B-EF8F-1340-A45A-DBF0C4AB665F}"/>
              </a:ext>
            </a:extLst>
          </p:cNvPr>
          <p:cNvGrpSpPr/>
          <p:nvPr/>
        </p:nvGrpSpPr>
        <p:grpSpPr>
          <a:xfrm>
            <a:off x="9525000" y="395777"/>
            <a:ext cx="2148842" cy="1064935"/>
            <a:chOff x="194874" y="194872"/>
            <a:chExt cx="3057994" cy="1469036"/>
          </a:xfrm>
        </p:grpSpPr>
        <p:sp>
          <p:nvSpPr>
            <p:cNvPr id="16" name="Shape 46">
              <a:extLst>
                <a:ext uri="{FF2B5EF4-FFF2-40B4-BE49-F238E27FC236}">
                  <a16:creationId xmlns:a16="http://schemas.microsoft.com/office/drawing/2014/main" xmlns="" id="{42B85B0F-A428-3E46-B2ED-C50DA24D8933}"/>
                </a:ext>
              </a:extLst>
            </p:cNvPr>
            <p:cNvSpPr/>
            <p:nvPr/>
          </p:nvSpPr>
          <p:spPr>
            <a:xfrm>
              <a:off x="1798822" y="336592"/>
              <a:ext cx="1454046" cy="1192406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xmlns="" id="{1C0286CB-286D-CD4B-BDB9-1F6F18EFE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9"/>
            <a:stretch/>
          </p:blipFill>
          <p:spPr>
            <a:xfrm>
              <a:off x="194874" y="321602"/>
              <a:ext cx="1394085" cy="1192406"/>
            </a:xfrm>
            <a:prstGeom prst="rect">
              <a:avLst/>
            </a:prstGeom>
          </p:spPr>
        </p:pic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xmlns="" id="{5FADD5A6-7CCB-D443-9F5A-43C3DA3EE50E}"/>
                </a:ext>
              </a:extLst>
            </p:cNvPr>
            <p:cNvCxnSpPr/>
            <p:nvPr/>
          </p:nvCxnSpPr>
          <p:spPr>
            <a:xfrm>
              <a:off x="1648919" y="194872"/>
              <a:ext cx="0" cy="14690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Shape 54">
            <a:extLst>
              <a:ext uri="{FF2B5EF4-FFF2-40B4-BE49-F238E27FC236}">
                <a16:creationId xmlns:a16="http://schemas.microsoft.com/office/drawing/2014/main" xmlns="" id="{9C5E989F-9F22-5A49-87BB-BFFBD7CD4A45}"/>
              </a:ext>
            </a:extLst>
          </p:cNvPr>
          <p:cNvSpPr txBox="1">
            <a:spLocks/>
          </p:cNvSpPr>
          <p:nvPr/>
        </p:nvSpPr>
        <p:spPr>
          <a:xfrm>
            <a:off x="810521" y="706097"/>
            <a:ext cx="6885680" cy="64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2EADB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СОЦИАЛЬНЫЕ</a:t>
            </a:r>
            <a:r>
              <a:rPr lang="ru-RU" dirty="0">
                <a:solidFill>
                  <a:srgbClr val="A43692"/>
                </a:solidFill>
                <a:latin typeface="Roboto Condensed" pitchFamily="2" charset="0"/>
                <a:ea typeface="Roboto Condensed" pitchFamily="2" charset="0"/>
                <a:cs typeface="Roboto Condensed" pitchFamily="2" charset="0"/>
              </a:rPr>
              <a:t> ЭФФЕКТЫ</a:t>
            </a:r>
            <a:endParaRPr lang="en-US" i="1" dirty="0">
              <a:solidFill>
                <a:srgbClr val="3DC2CF"/>
              </a:solidFill>
              <a:latin typeface="Roboto Condensed" pitchFamily="2" charset="0"/>
              <a:ea typeface="Roboto Condensed" pitchFamily="2" charset="0"/>
              <a:cs typeface="Roboto Condensed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B5A029-FB29-2842-B009-FD32DBAC9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8" y="1725992"/>
            <a:ext cx="865879" cy="8658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E5EBCE7-7255-AD46-8E5F-C5D89CC4B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68" y="2819400"/>
            <a:ext cx="865879" cy="8658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F129F9-03CB-EA4A-B9C0-7B24AED05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68" y="4114800"/>
            <a:ext cx="865879" cy="8658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605982A-EE17-6D4A-9420-9ECA24A77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067" y="5410200"/>
            <a:ext cx="865879" cy="8658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CF30E0-71D1-F349-99A0-465ABB2B4FC8}"/>
              </a:ext>
            </a:extLst>
          </p:cNvPr>
          <p:cNvSpPr txBox="1"/>
          <p:nvPr/>
        </p:nvSpPr>
        <p:spPr>
          <a:xfrm>
            <a:off x="8163339" y="199344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dirty="0">
                <a:solidFill>
                  <a:srgbClr val="A435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128</a:t>
            </a:r>
            <a:r>
              <a:rPr lang="en-US" sz="4000" b="1" kern="1200" dirty="0">
                <a:solidFill>
                  <a:srgbClr val="A435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</a:t>
            </a:r>
            <a:endParaRPr lang="ru-RU" sz="4000" b="1" kern="1200" dirty="0">
              <a:solidFill>
                <a:srgbClr val="A435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E68D79C-090C-F444-8FA0-BF5A97127AE9}"/>
              </a:ext>
            </a:extLst>
          </p:cNvPr>
          <p:cNvSpPr txBox="1"/>
          <p:nvPr/>
        </p:nvSpPr>
        <p:spPr>
          <a:xfrm>
            <a:off x="9088015" y="328118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solidFill>
                  <a:srgbClr val="A435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350$</a:t>
            </a:r>
            <a:endParaRPr lang="ru-RU" sz="4000" b="1" kern="1200" dirty="0">
              <a:solidFill>
                <a:srgbClr val="A435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C52CE5F-A01B-D241-8DE7-622BB4226E92}"/>
              </a:ext>
            </a:extLst>
          </p:cNvPr>
          <p:cNvSpPr txBox="1"/>
          <p:nvPr/>
        </p:nvSpPr>
        <p:spPr>
          <a:xfrm>
            <a:off x="8229600" y="4798963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solidFill>
                  <a:srgbClr val="A435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1M$ </a:t>
            </a:r>
            <a:endParaRPr lang="ru-RU" sz="4000" b="1" kern="1200" dirty="0">
              <a:solidFill>
                <a:srgbClr val="A435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8314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defTabSz="1289050">
          <a:lnSpc>
            <a:spcPct val="90000"/>
          </a:lnSpc>
          <a:spcBef>
            <a:spcPct val="0"/>
          </a:spcBef>
          <a:spcAft>
            <a:spcPct val="35000"/>
          </a:spcAft>
          <a:defRPr sz="2000" kern="1200" dirty="0" smtClean="0">
            <a:solidFill>
              <a:schemeClr val="tx1"/>
            </a:solidFill>
            <a:latin typeface="Trebuchet MS" panose="020B070302020209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448</Words>
  <Application>Microsoft Office PowerPoint</Application>
  <PresentationFormat>Произвольный</PresentationFormat>
  <Paragraphs>113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Roboto Condensed</vt:lpstr>
      <vt:lpstr>Roboto Slab</vt:lpstr>
      <vt:lpstr>Comfortaa</vt:lpstr>
      <vt:lpstr>Calibri</vt:lpstr>
      <vt:lpstr>Source Sans Pro</vt:lpstr>
      <vt:lpstr>Roboto</vt:lpstr>
      <vt:lpstr>Trebuchet MS</vt:lpstr>
      <vt:lpstr>DejaVu Sans</vt:lpstr>
      <vt:lpstr>Cordelia template</vt:lpstr>
      <vt:lpstr> Инженерные  лаборатории Армат Новые возможности профессионального развития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Արմաթ ինժեներական լաբորատորիաներ</dc:title>
  <dc:creator>Avag Sayan</dc:creator>
  <cp:lastModifiedBy>Анастасия</cp:lastModifiedBy>
  <cp:revision>104</cp:revision>
  <dcterms:modified xsi:type="dcterms:W3CDTF">2019-03-25T18:50:25Z</dcterms:modified>
</cp:coreProperties>
</file>