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73" r:id="rId3"/>
    <p:sldId id="271" r:id="rId4"/>
    <p:sldId id="265" r:id="rId5"/>
    <p:sldId id="272" r:id="rId6"/>
    <p:sldId id="278" r:id="rId7"/>
    <p:sldId id="281" r:id="rId8"/>
    <p:sldId id="283" r:id="rId9"/>
    <p:sldId id="266" r:id="rId10"/>
    <p:sldId id="276" r:id="rId11"/>
    <p:sldId id="284" r:id="rId12"/>
    <p:sldId id="285" r:id="rId13"/>
    <p:sldId id="286" r:id="rId14"/>
    <p:sldId id="287" r:id="rId15"/>
    <p:sldId id="288" r:id="rId16"/>
    <p:sldId id="274" r:id="rId17"/>
    <p:sldId id="277" r:id="rId18"/>
    <p:sldId id="280" r:id="rId19"/>
    <p:sldId id="275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84" userDrawn="1">
          <p15:clr>
            <a:srgbClr val="A4A3A4"/>
          </p15:clr>
        </p15:guide>
        <p15:guide id="2" pos="5496" userDrawn="1">
          <p15:clr>
            <a:srgbClr val="A4A3A4"/>
          </p15:clr>
        </p15:guide>
        <p15:guide id="3" orient="horz" pos="1026" userDrawn="1">
          <p15:clr>
            <a:srgbClr val="A4A3A4"/>
          </p15:clr>
        </p15:guide>
        <p15:guide id="4" pos="5042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1888" userDrawn="1">
          <p15:clr>
            <a:srgbClr val="A4A3A4"/>
          </p15:clr>
        </p15:guide>
        <p15:guide id="7" orient="horz" pos="1230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2568" userDrawn="1">
          <p15:clr>
            <a:srgbClr val="A4A3A4"/>
          </p15:clr>
        </p15:guide>
        <p15:guide id="10" orient="horz" pos="3022" userDrawn="1">
          <p15:clr>
            <a:srgbClr val="A4A3A4"/>
          </p15:clr>
        </p15:guide>
        <p15:guide id="11" orient="horz" pos="3226" userDrawn="1">
          <p15:clr>
            <a:srgbClr val="A4A3A4"/>
          </p15:clr>
        </p15:guide>
        <p15:guide id="12" orient="horz" pos="3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Устькачкинцева" initials="У.Ю.С." lastIdx="0" clrIdx="0">
    <p:extLst>
      <p:ext uri="{19B8F6BF-5375-455C-9EA6-DF929625EA0E}">
        <p15:presenceInfo xmlns="" xmlns:p15="http://schemas.microsoft.com/office/powerpoint/2012/main" userId="Юлия Устькачкинце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276"/>
    <a:srgbClr val="FD659A"/>
    <a:srgbClr val="FC3E81"/>
    <a:srgbClr val="FFDF46"/>
    <a:srgbClr val="FA9B3B"/>
    <a:srgbClr val="805CA0"/>
    <a:srgbClr val="43A3F9"/>
    <a:srgbClr val="FF722C"/>
    <a:srgbClr val="FF8447"/>
    <a:srgbClr val="FBA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7" autoAdjust="0"/>
    <p:restoredTop sz="94444" autoAdjust="0"/>
  </p:normalViewPr>
  <p:slideViewPr>
    <p:cSldViewPr snapToGrid="0">
      <p:cViewPr varScale="1">
        <p:scale>
          <a:sx n="74" d="100"/>
          <a:sy n="74" d="100"/>
        </p:scale>
        <p:origin x="-678" y="-90"/>
      </p:cViewPr>
      <p:guideLst>
        <p:guide orient="horz" pos="1684"/>
        <p:guide orient="horz" pos="1026"/>
        <p:guide orient="horz" pos="572"/>
        <p:guide orient="horz" pos="1888"/>
        <p:guide orient="horz" pos="1230"/>
        <p:guide orient="horz" pos="2387"/>
        <p:guide orient="horz" pos="2568"/>
        <p:guide orient="horz" pos="3022"/>
        <p:guide orient="horz" pos="3226"/>
        <p:guide orient="horz" pos="3680"/>
        <p:guide pos="5496"/>
        <p:guide pos="5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3C248-0B49-4E00-8090-152FC3A09CB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A9FD5-EFD4-4590-907F-E77CEEE34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3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4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02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E3A7A9E-CB36-42E5-9892-8F1143EAE375}"/>
              </a:ext>
            </a:extLst>
          </p:cNvPr>
          <p:cNvSpPr/>
          <p:nvPr userDrawn="1"/>
        </p:nvSpPr>
        <p:spPr>
          <a:xfrm>
            <a:off x="0" y="0"/>
            <a:ext cx="3834581" cy="6858000"/>
          </a:xfrm>
          <a:prstGeom prst="rect">
            <a:avLst/>
          </a:prstGeom>
          <a:solidFill>
            <a:schemeClr val="tx1"/>
          </a:solidFill>
          <a:ln w="25400" cap="rnd">
            <a:noFill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E5A102-CC30-4589-963E-12B2346F7EB8}"/>
              </a:ext>
            </a:extLst>
          </p:cNvPr>
          <p:cNvSpPr/>
          <p:nvPr userDrawn="1"/>
        </p:nvSpPr>
        <p:spPr>
          <a:xfrm>
            <a:off x="9898743" y="6183086"/>
            <a:ext cx="2215848" cy="674914"/>
          </a:xfrm>
          <a:prstGeom prst="rect">
            <a:avLst/>
          </a:prstGeom>
          <a:solidFill>
            <a:schemeClr val="bg1"/>
          </a:solidFill>
          <a:ln w="25400" cap="rnd">
            <a:noFill/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" name="Picture Placeholder 24">
            <a:extLst>
              <a:ext uri="{FF2B5EF4-FFF2-40B4-BE49-F238E27FC236}">
                <a16:creationId xmlns="" xmlns:a16="http://schemas.microsoft.com/office/drawing/2014/main" id="{0409F9EA-8301-4959-9F74-07D33B797D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799" y="285750"/>
            <a:ext cx="11887201" cy="6286500"/>
          </a:xfrm>
          <a:custGeom>
            <a:avLst/>
            <a:gdLst>
              <a:gd name="connsiteX0" fmla="*/ 0 w 6089904"/>
              <a:gd name="connsiteY0" fmla="*/ 0 h 5138928"/>
              <a:gd name="connsiteX1" fmla="*/ 6089904 w 6089904"/>
              <a:gd name="connsiteY1" fmla="*/ 0 h 5138928"/>
              <a:gd name="connsiteX2" fmla="*/ 6089904 w 6089904"/>
              <a:gd name="connsiteY2" fmla="*/ 5138928 h 5138928"/>
              <a:gd name="connsiteX3" fmla="*/ 0 w 6089904"/>
              <a:gd name="connsiteY3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904" h="5138928">
                <a:moveTo>
                  <a:pt x="0" y="0"/>
                </a:moveTo>
                <a:lnTo>
                  <a:pt x="6089904" y="0"/>
                </a:lnTo>
                <a:lnTo>
                  <a:pt x="6089904" y="5138928"/>
                </a:lnTo>
                <a:lnTo>
                  <a:pt x="0" y="51389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 sz="1867">
                <a:latin typeface="Montserrat" panose="00000500000000000000" pitchFamily="50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141894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2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5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6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7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12B64-7C21-495A-9EC4-24E9288E95C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2E45F-034C-447C-B260-75C1EDA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3.png"/><Relationship Id="rId5" Type="http://schemas.openxmlformats.org/officeDocument/2006/relationships/image" Target="../media/image5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astasyaTyurina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em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FFEB55-7413-F546-8ACB-E67551A1B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2200B-C6C8-2D4E-AFCB-1CE47A6CF50A}"/>
              </a:ext>
            </a:extLst>
          </p:cNvPr>
          <p:cNvSpPr txBox="1"/>
          <p:nvPr/>
        </p:nvSpPr>
        <p:spPr>
          <a:xfrm>
            <a:off x="443345" y="1650671"/>
            <a:ext cx="114161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Helvetica" pitchFamily="2" charset="0"/>
              </a:rPr>
              <a:t>Инновационные технологии, </a:t>
            </a:r>
            <a:endParaRPr lang="ru-RU" sz="4400" b="1" dirty="0" smtClean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Helvetica" pitchFamily="2" charset="0"/>
              </a:rPr>
              <a:t>меняющие </a:t>
            </a:r>
            <a:r>
              <a:rPr lang="ru-RU" sz="4400" b="1" dirty="0">
                <a:solidFill>
                  <a:schemeClr val="bg1"/>
                </a:solidFill>
                <a:latin typeface="Helvetica" pitchFamily="2" charset="0"/>
              </a:rPr>
              <a:t>модель </a:t>
            </a:r>
            <a:r>
              <a:rPr lang="ru-RU" sz="4400" b="1" dirty="0" smtClean="0">
                <a:solidFill>
                  <a:schemeClr val="bg1"/>
                </a:solidFill>
                <a:latin typeface="Helvetica" pitchFamily="2" charset="0"/>
              </a:rPr>
              <a:t>управления школой</a:t>
            </a:r>
            <a:r>
              <a:rPr lang="ru-RU" sz="4400" b="1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r>
              <a:rPr lang="ru-RU" sz="4400" b="1" dirty="0">
                <a:solidFill>
                  <a:schemeClr val="bg1"/>
                </a:solidFill>
                <a:latin typeface="Helvetica" pitchFamily="2" charset="0"/>
              </a:rPr>
              <a:t>Лучшие кейсы 5 стран мира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8FEAFF-1D52-DD4D-B60B-97FFB3C33C74}"/>
              </a:ext>
            </a:extLst>
          </p:cNvPr>
          <p:cNvSpPr txBox="1"/>
          <p:nvPr/>
        </p:nvSpPr>
        <p:spPr>
          <a:xfrm>
            <a:off x="593763" y="4711287"/>
            <a:ext cx="518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Helvetica" pitchFamily="2" charset="0"/>
              </a:rPr>
              <a:t>Тюрина Анастасия </a:t>
            </a:r>
          </a:p>
          <a:p>
            <a:r>
              <a:rPr lang="ru-RU" sz="2400" dirty="0">
                <a:solidFill>
                  <a:schemeClr val="bg1"/>
                </a:solidFill>
                <a:latin typeface="Helvetica" pitchFamily="2" charset="0"/>
              </a:rPr>
              <a:t>управляющий директор Агентства «Цифровая весна» </a:t>
            </a:r>
            <a:r>
              <a:rPr lang="ru-RU" sz="2400" dirty="0" err="1">
                <a:solidFill>
                  <a:schemeClr val="bg1"/>
                </a:solidFill>
                <a:latin typeface="Helvetica" pitchFamily="2" charset="0"/>
              </a:rPr>
              <a:t>г.Ереван</a:t>
            </a:r>
            <a:endParaRPr lang="ru-RU" sz="24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8FEAFF-1D52-DD4D-B60B-97FFB3C33C74}"/>
              </a:ext>
            </a:extLst>
          </p:cNvPr>
          <p:cNvSpPr txBox="1"/>
          <p:nvPr/>
        </p:nvSpPr>
        <p:spPr>
          <a:xfrm>
            <a:off x="6525490" y="4711286"/>
            <a:ext cx="533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IV</a:t>
            </a:r>
            <a:r>
              <a:rPr lang="ru-RU" sz="24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Международная НПК Университетского округа НИУ </a:t>
            </a:r>
            <a:r>
              <a:rPr lang="ru-RU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ВШЭ</a:t>
            </a:r>
            <a:endParaRPr lang="en-US" sz="24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26-27 </a:t>
            </a:r>
            <a:r>
              <a:rPr lang="ru-RU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марта 2019 года, Пермь</a:t>
            </a:r>
            <a:endParaRPr lang="ru-RU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B9CF20-45E5-794C-A657-81E38ACFC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0"/>
            <a:ext cx="1224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773135" y="413712"/>
            <a:ext cx="10693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5. </a:t>
            </a:r>
            <a:r>
              <a:rPr lang="en-US" sz="3600" dirty="0" smtClean="0">
                <a:latin typeface="Helvetica" pitchFamily="2" charset="0"/>
              </a:rPr>
              <a:t>USER GENERATED CONTENT</a:t>
            </a:r>
            <a:r>
              <a:rPr lang="ru-RU" sz="3600" dirty="0" smtClean="0">
                <a:latin typeface="Helvetica" pitchFamily="2" charset="0"/>
              </a:rPr>
              <a:t>:</a:t>
            </a:r>
          </a:p>
          <a:p>
            <a:r>
              <a:rPr lang="ru-RU" sz="3600" dirty="0" smtClean="0">
                <a:latin typeface="Helvetica" pitchFamily="2" charset="0"/>
              </a:rPr>
              <a:t>Простое + сотворчество вместе с учениками</a:t>
            </a:r>
            <a:endParaRPr lang="ru-RU" sz="3600" dirty="0">
              <a:latin typeface="Helvetica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0" y="6241473"/>
            <a:ext cx="563681" cy="616527"/>
          </a:xfrm>
          <a:prstGeom prst="rect">
            <a:avLst/>
          </a:prstGeom>
        </p:spPr>
      </p:pic>
      <p:pic>
        <p:nvPicPr>
          <p:cNvPr id="6" name="Google Shape;7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8935" y="413712"/>
            <a:ext cx="1935138" cy="13438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7094" y="6359237"/>
            <a:ext cx="429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10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5935" b="7101"/>
          <a:stretch/>
        </p:blipFill>
        <p:spPr bwMode="auto">
          <a:xfrm>
            <a:off x="563681" y="1700628"/>
            <a:ext cx="5805054" cy="442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4037" y="2179309"/>
            <a:ext cx="53894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Создание интереса учеников/педагогов: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Актуальный / модный контент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Полезные знания и навыки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«Круче всех» / внешняя оценка</a:t>
            </a:r>
          </a:p>
          <a:p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Многовариантность результата: следовать своей идее и находить любые доступные и оптимальные решения</a:t>
            </a:r>
          </a:p>
          <a:p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Способы решений «под рукой»: скачать приложения, найти в каталоге аналогичные варианты, посмотреть видео-урок «как это сделать самим»…</a:t>
            </a:r>
          </a:p>
        </p:txBody>
      </p:sp>
    </p:spTree>
    <p:extLst>
      <p:ext uri="{BB962C8B-B14F-4D97-AF65-F5344CB8AC3E}">
        <p14:creationId xmlns:p14="http://schemas.microsoft.com/office/powerpoint/2010/main" val="37980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52799" cy="237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410690" y="397933"/>
            <a:ext cx="908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Образование как бизнес – модель:</a:t>
            </a:r>
          </a:p>
          <a:p>
            <a:r>
              <a:rPr lang="ru-RU" sz="3600" dirty="0" smtClean="0">
                <a:latin typeface="Helvetica" pitchFamily="2" charset="0"/>
              </a:rPr>
              <a:t>Новые возможности </a:t>
            </a:r>
            <a:r>
              <a:rPr lang="ru-RU" sz="3600" smtClean="0">
                <a:latin typeface="Helvetica" pitchFamily="2" charset="0"/>
              </a:rPr>
              <a:t>развития школы</a:t>
            </a:r>
            <a:endParaRPr lang="ru-RU" sz="3600" dirty="0" smtClean="0">
              <a:latin typeface="Helvetica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52" y="6374577"/>
            <a:ext cx="41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746" y="2377185"/>
            <a:ext cx="55141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Тренды бизнес-моделей школ:</a:t>
            </a:r>
            <a:endParaRPr lang="ru-RU" sz="2400" dirty="0" smtClean="0">
              <a:solidFill>
                <a:srgbClr val="FD659A"/>
              </a:solidFill>
              <a:latin typeface="Helvetica" pitchFamily="34" charset="0"/>
              <a:cs typeface="Helvetica" pitchFamily="34" charset="0"/>
            </a:endParaRPr>
          </a:p>
          <a:p>
            <a:endParaRPr lang="ru-RU" sz="14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Новые источники доходов: география, ДПО, специализация</a:t>
            </a:r>
          </a:p>
          <a:p>
            <a:pPr marL="457200" indent="-457200">
              <a:buAutoNum type="arabicPeriod"/>
            </a:pPr>
            <a:endParaRPr lang="ru-RU" sz="11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latin typeface="Helvetica" pitchFamily="34" charset="0"/>
                <a:cs typeface="Helvetica" pitchFamily="34" charset="0"/>
              </a:rPr>
              <a:t>Long Life Learning </a:t>
            </a: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– концепт</a:t>
            </a:r>
          </a:p>
          <a:p>
            <a:pPr marL="457200" indent="-457200">
              <a:buAutoNum type="arabicPeriod"/>
            </a:pPr>
            <a:endParaRPr lang="ru-RU" sz="11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Развитие навыков для экономики</a:t>
            </a:r>
          </a:p>
          <a:p>
            <a:pPr marL="457200" indent="-457200">
              <a:buAutoNum type="arabicPeriod"/>
            </a:pPr>
            <a:endParaRPr lang="ru-RU" sz="11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Нет «сезонности»</a:t>
            </a:r>
          </a:p>
          <a:p>
            <a:pPr marL="457200" indent="-457200">
              <a:buAutoNum type="arabicPeriod"/>
            </a:pPr>
            <a:endParaRPr lang="ru-RU" sz="11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Социальные инвестиции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7"/>
          <a:stretch/>
        </p:blipFill>
        <p:spPr bwMode="auto">
          <a:xfrm>
            <a:off x="6109854" y="1934195"/>
            <a:ext cx="5732318" cy="44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0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52799" cy="237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410690" y="397933"/>
            <a:ext cx="908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1. Сингапур: развитие частного сегмента для обеспечения конкурентоспособности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52" y="6374577"/>
            <a:ext cx="41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12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9668" y="2065706"/>
            <a:ext cx="3696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Рейтинг Сингапура в мире: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3-е место по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доходам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населения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6-е место по инновациям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1-е место по квалификации рабочей силы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«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Умная нация» - пятилетние программы развития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экономики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Комитет «Будущее Сингапура» </a:t>
            </a:r>
            <a:r>
              <a:rPr lang="ru-RU" sz="1600" dirty="0">
                <a:latin typeface="Helvetica" pitchFamily="34" charset="0"/>
                <a:cs typeface="Helvetica" pitchFamily="34" charset="0"/>
              </a:rPr>
              <a:t>рекомендует населению страны пройти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онлайн обучение и изучить цифровые платформы. 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Программа </a:t>
            </a:r>
            <a:r>
              <a:rPr lang="en-US" sz="1600" dirty="0" err="1" smtClean="0">
                <a:latin typeface="Helvetica" pitchFamily="34" charset="0"/>
                <a:cs typeface="Helvetica" pitchFamily="34" charset="0"/>
              </a:rPr>
              <a:t>SkillsFutures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Сети детских учебных центров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10354"/>
            <a:ext cx="74680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526" y="722629"/>
            <a:ext cx="16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Сингапур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5868" y="6103451"/>
            <a:ext cx="354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D659A"/>
                </a:solidFill>
                <a:latin typeface="Helvetica" pitchFamily="34" charset="0"/>
                <a:cs typeface="Helvetica" pitchFamily="34" charset="0"/>
              </a:rPr>
              <a:t>Выставка образовательных компаний в Сингапуре, 2015</a:t>
            </a:r>
          </a:p>
        </p:txBody>
      </p:sp>
    </p:spTree>
    <p:extLst>
      <p:ext uri="{BB962C8B-B14F-4D97-AF65-F5344CB8AC3E}">
        <p14:creationId xmlns:p14="http://schemas.microsoft.com/office/powerpoint/2010/main" val="5475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52799" cy="237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410690" y="256265"/>
            <a:ext cx="932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2. Италия: программы обучения адаптированы для трех поколений семьи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52" y="6374577"/>
            <a:ext cx="41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237" y="3009214"/>
            <a:ext cx="3785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Концепт </a:t>
            </a:r>
            <a:r>
              <a:rPr lang="en-US" sz="1600" b="1" dirty="0" smtClean="0">
                <a:latin typeface="Helvetica" pitchFamily="34" charset="0"/>
                <a:cs typeface="Helvetica" pitchFamily="34" charset="0"/>
              </a:rPr>
              <a:t>Long Life Learning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и семейный уклад экономики 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6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Вектор государственной политики на развитие предпринимательства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6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Программы развития навыков критического мышления и проектной деятельности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Рост численности людей зрелого возраста с ценностями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Dolce Vita 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8" y="2242987"/>
            <a:ext cx="7581814" cy="404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526" y="722629"/>
            <a:ext cx="16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Италия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53" y="1714386"/>
            <a:ext cx="1187726" cy="11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37905" y="1714386"/>
            <a:ext cx="1796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Ассоциация «Исследования без границ», Рим, Италия</a:t>
            </a:r>
            <a:endParaRPr lang="ru-RU" sz="1600" dirty="0">
              <a:solidFill>
                <a:srgbClr val="F85276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52799" cy="237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410690" y="384074"/>
            <a:ext cx="932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3. Испания: решение актуальных задач городских сообществ открыло новые ниши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52" y="6374577"/>
            <a:ext cx="41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032" y="1724141"/>
            <a:ext cx="44169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27% молодых людей 25-35 летнего возраста не имеют аттестата о среднем образовании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и проходят обучение и аттестацию онлайн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45% укомплектованность университетов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студентами – создаются партнерские программы по привлечению студентов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sz="16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35% студентов языковых курсов – жители ЕЭС: Германия, Латвия,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Голландия – растет экспорт образования 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sz="16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В 2 раза вырос поток школьников из России: 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- 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учебная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четверть в Испании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(дети – </a:t>
            </a:r>
          </a:p>
          <a:p>
            <a:r>
              <a:rPr lang="ru-RU" sz="16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 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аллергики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), </a:t>
            </a: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-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подготовка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в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университеты Европы, </a:t>
            </a:r>
          </a:p>
          <a:p>
            <a:r>
              <a:rPr lang="ru-RU" sz="16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-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сдача ЕГЭ и др.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26" y="722629"/>
            <a:ext cx="16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Испания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64666"/>
            <a:ext cx="6098632" cy="406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6" y="2511399"/>
            <a:ext cx="1060757" cy="10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6" y="3681634"/>
            <a:ext cx="156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Школа №1 </a:t>
            </a:r>
          </a:p>
          <a:p>
            <a:pPr algn="ctr"/>
            <a:r>
              <a:rPr lang="ru-RU" sz="1600" dirty="0" err="1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Терревьеха</a:t>
            </a:r>
            <a:r>
              <a:rPr lang="ru-RU" sz="1600" dirty="0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,</a:t>
            </a:r>
          </a:p>
          <a:p>
            <a:pPr algn="ctr"/>
            <a:r>
              <a:rPr lang="ru-RU" sz="1600" dirty="0" smtClean="0">
                <a:solidFill>
                  <a:srgbClr val="F85276"/>
                </a:solidFill>
                <a:latin typeface="Helvetica" pitchFamily="34" charset="0"/>
                <a:cs typeface="Helvetica" pitchFamily="34" charset="0"/>
              </a:rPr>
              <a:t>Испания</a:t>
            </a:r>
            <a:endParaRPr lang="ru-RU" sz="1600" dirty="0">
              <a:solidFill>
                <a:srgbClr val="F85276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2799" cy="237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159510" y="380230"/>
            <a:ext cx="976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Helvetica" pitchFamily="2" charset="0"/>
              </a:rPr>
              <a:t>4</a:t>
            </a:r>
            <a:r>
              <a:rPr lang="ru-RU" sz="3600" dirty="0" smtClean="0">
                <a:latin typeface="Helvetica" pitchFamily="2" charset="0"/>
              </a:rPr>
              <a:t>. Великобритания: экспорт образования. Использование ресурсов школы круглый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852" y="6374577"/>
            <a:ext cx="41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368" y="2204205"/>
            <a:ext cx="42013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Экспорт образования в Британии составляет 7% ВВП (для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сравнения: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финансы – 9%)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ТОП-10 языковых лагерей в мировом рейтинге программ –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UK</a:t>
            </a:r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Дополнение к бизнес-модели любой школы составляет в среднем 30% годовой выручки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Единая государственная программа поддержки экспорта образовательных услуг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25" y="721098"/>
            <a:ext cx="16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Британия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ÐÐ¾Ð»Ð»ÐµÐ´Ð¶Ð¸ Ð² ÐÐ½Ð³Ð»Ð¸Ð¸, Ð»ÑÑÑÐ¸Ðµ ÐºÐ¾Ð»Ð»ÐµÐ´Ð¶Ð¸ ÐÐµÐ»Ð¸ÐºÐ¾Ð±ÑÐ¸ÑÐ°Ð½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26" y="1885210"/>
            <a:ext cx="6866130" cy="45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4C3E89B-B9A3-2842-BDE5-23BA3A6F56E5}"/>
              </a:ext>
            </a:extLst>
          </p:cNvPr>
          <p:cNvSpPr txBox="1"/>
          <p:nvPr/>
        </p:nvSpPr>
        <p:spPr>
          <a:xfrm>
            <a:off x="2578101" y="2018755"/>
            <a:ext cx="6337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Главная причина оттока квалифицированных кадров </a:t>
            </a:r>
          </a:p>
          <a:p>
            <a:r>
              <a:rPr lang="ru-RU" dirty="0">
                <a:latin typeface="Helvetica" pitchFamily="2" charset="0"/>
              </a:rPr>
              <a:t>из регионов – отсутствие качественной социальной инфраструктуры, в </a:t>
            </a:r>
            <a:r>
              <a:rPr lang="ru-RU" dirty="0" err="1">
                <a:latin typeface="Helvetica" pitchFamily="2" charset="0"/>
              </a:rPr>
              <a:t>т.ч</a:t>
            </a:r>
            <a:r>
              <a:rPr lang="ru-RU" dirty="0">
                <a:latin typeface="Helvetica" pitchFamily="2" charset="0"/>
              </a:rPr>
              <a:t>. образования для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B8034B-F4F6-B349-8864-66002A5F9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3379"/>
            <a:ext cx="917548" cy="6860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5257E4-0046-2644-A800-9D0E7B1FD09E}"/>
              </a:ext>
            </a:extLst>
          </p:cNvPr>
          <p:cNvSpPr txBox="1"/>
          <p:nvPr/>
        </p:nvSpPr>
        <p:spPr>
          <a:xfrm>
            <a:off x="292498" y="626529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Helvetica" pitchFamily="2" charset="0"/>
              </a:rPr>
              <a:t>16</a:t>
            </a:r>
            <a:endParaRPr lang="ru-RU" sz="1050" dirty="0">
              <a:latin typeface="Helvetica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42FC4A0-7B74-E040-9B38-46DC7A67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4" y="2018755"/>
            <a:ext cx="1022376" cy="9685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B9645A8-C218-9047-9455-443DE8BBD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434" y="3378397"/>
            <a:ext cx="1037665" cy="10187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6AF998-EF60-2A4F-B30B-9A40BBDDB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35" y="4705845"/>
            <a:ext cx="1171566" cy="1020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4F8C76-A907-DF4D-A53D-5C6F5BC95579}"/>
              </a:ext>
            </a:extLst>
          </p:cNvPr>
          <p:cNvSpPr txBox="1"/>
          <p:nvPr/>
        </p:nvSpPr>
        <p:spPr>
          <a:xfrm>
            <a:off x="918945" y="450391"/>
            <a:ext cx="76966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latin typeface="Helvetica" pitchFamily="2" charset="0"/>
              </a:rPr>
              <a:t>5. Проекты социальных инвестиций в развитие образования</a:t>
            </a:r>
            <a:endParaRPr lang="ru-RU" sz="35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F5FF54-0E64-6045-BFFE-29B516C950DF}"/>
              </a:ext>
            </a:extLst>
          </p:cNvPr>
          <p:cNvSpPr txBox="1"/>
          <p:nvPr/>
        </p:nvSpPr>
        <p:spPr>
          <a:xfrm>
            <a:off x="2630394" y="3398391"/>
            <a:ext cx="589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2" charset="0"/>
              </a:rPr>
              <a:t>Качественное и доступное образование повышает стабильность территории и лояльность местных сообществ региональным властям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7E23ECE-0C61-F44D-BDA8-2FFCF93C60AB}"/>
              </a:ext>
            </a:extLst>
          </p:cNvPr>
          <p:cNvSpPr txBox="1"/>
          <p:nvPr/>
        </p:nvSpPr>
        <p:spPr>
          <a:xfrm>
            <a:off x="2741231" y="4756453"/>
            <a:ext cx="5668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2" charset="0"/>
              </a:rPr>
              <a:t>Инвестиции в образование сегодня – это способ обеспечить экономическую успешность </a:t>
            </a:r>
            <a:r>
              <a:rPr lang="ru-RU" dirty="0" smtClean="0">
                <a:latin typeface="Helvetica" pitchFamily="2" charset="0"/>
              </a:rPr>
              <a:t>компаний </a:t>
            </a:r>
            <a:r>
              <a:rPr lang="ru-RU" dirty="0" smtClean="0">
                <a:latin typeface="Helvetica" pitchFamily="2" charset="0"/>
              </a:rPr>
              <a:t>в ближайшие 10-15 лет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1026" name="Picture 2" descr="https://www.abbyy.com/media/19371/david_yang_19we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5"/>
          <a:stretch/>
        </p:blipFill>
        <p:spPr bwMode="auto">
          <a:xfrm>
            <a:off x="8615559" y="-17965"/>
            <a:ext cx="3576441" cy="6875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4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6819ED9-9F62-8841-916B-24337D54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843" y="0"/>
            <a:ext cx="7704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DE8FA24-CB7F-3147-ADE6-419F85A6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1" y="-1"/>
            <a:ext cx="918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FCDF32-0541-FC4B-87E7-83B657EDB858}"/>
              </a:ext>
            </a:extLst>
          </p:cNvPr>
          <p:cNvSpPr txBox="1"/>
          <p:nvPr/>
        </p:nvSpPr>
        <p:spPr>
          <a:xfrm>
            <a:off x="2841364" y="223679"/>
            <a:ext cx="7435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Helvetica" pitchFamily="2" charset="0"/>
              </a:rPr>
              <a:t>Социальные инвестиции бизнеса – </a:t>
            </a:r>
          </a:p>
          <a:p>
            <a:r>
              <a:rPr lang="ru-RU" sz="3200" dirty="0" smtClean="0">
                <a:latin typeface="Helvetica" pitchFamily="2" charset="0"/>
              </a:rPr>
              <a:t>Школа </a:t>
            </a:r>
            <a:r>
              <a:rPr lang="ru-RU" sz="3200" dirty="0" err="1">
                <a:latin typeface="Helvetica" pitchFamily="2" charset="0"/>
              </a:rPr>
              <a:t>Айб</a:t>
            </a:r>
            <a:r>
              <a:rPr lang="ru-RU" sz="3200" dirty="0">
                <a:latin typeface="Helvetica" pitchFamily="2" charset="0"/>
              </a:rPr>
              <a:t> (Армения)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0CF0A1B-7E08-0344-BDAD-6609CC2A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63" y="346678"/>
            <a:ext cx="1570356" cy="8587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6C5735-778E-CD4B-AED0-C0DB260D1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457" y="1996501"/>
            <a:ext cx="870685" cy="870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3AACF1-A18D-9B44-B000-D5B91D9B9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365" y="1996500"/>
            <a:ext cx="880821" cy="8808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A82DFA8-336B-DE45-B46B-E7A4ED13C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961" y="1996500"/>
            <a:ext cx="870525" cy="8705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6817BFB-1880-894D-A50D-1E7EA19C8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457" y="4485021"/>
            <a:ext cx="870685" cy="8706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277380-32BE-5349-B609-7B2999FFD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3192" y="4485021"/>
            <a:ext cx="870685" cy="870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FEB668-68BC-DD41-9850-BFE383CF1D70}"/>
              </a:ext>
            </a:extLst>
          </p:cNvPr>
          <p:cNvSpPr txBox="1"/>
          <p:nvPr/>
        </p:nvSpPr>
        <p:spPr>
          <a:xfrm>
            <a:off x="327985" y="626428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Helvetica" pitchFamily="2" charset="0"/>
              </a:rPr>
              <a:t>17</a:t>
            </a:r>
            <a:endParaRPr lang="ru-RU" sz="105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10B1CC-564F-D643-82AE-62F77A869064}"/>
              </a:ext>
            </a:extLst>
          </p:cNvPr>
          <p:cNvSpPr txBox="1"/>
          <p:nvPr/>
        </p:nvSpPr>
        <p:spPr>
          <a:xfrm>
            <a:off x="1036319" y="2836681"/>
            <a:ext cx="3813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34" charset="0"/>
                <a:cs typeface="Helvetica" pitchFamily="34" charset="0"/>
              </a:rPr>
              <a:t>Проект основан выпускниками Московского </a:t>
            </a:r>
            <a:r>
              <a:rPr lang="ru-RU" dirty="0" err="1">
                <a:latin typeface="Helvetica" pitchFamily="34" charset="0"/>
                <a:cs typeface="Helvetica" pitchFamily="34" charset="0"/>
              </a:rPr>
              <a:t>ФизТеха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(лидер - Давид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Ян, </a:t>
            </a:r>
            <a:r>
              <a:rPr lang="en" dirty="0">
                <a:latin typeface="Helvetica" pitchFamily="34" charset="0"/>
                <a:cs typeface="Helvetica" pitchFamily="34" charset="0"/>
              </a:rPr>
              <a:t>ABBYY</a:t>
            </a:r>
            <a:r>
              <a:rPr lang="en" dirty="0" smtClean="0">
                <a:latin typeface="Helvetica" pitchFamily="34" charset="0"/>
                <a:cs typeface="Helvetica" pitchFamily="34" charset="0"/>
              </a:rPr>
              <a:t>)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. </a:t>
            </a:r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Цель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– долгосрочные инвестиции в развитие системы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образования Армении.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C5BBDB-9EC1-364B-BA8A-85CB912FBB2A}"/>
              </a:ext>
            </a:extLst>
          </p:cNvPr>
          <p:cNvSpPr txBox="1"/>
          <p:nvPr/>
        </p:nvSpPr>
        <p:spPr>
          <a:xfrm>
            <a:off x="1036318" y="5325881"/>
            <a:ext cx="365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Helvetica" pitchFamily="34" charset="0"/>
                <a:cs typeface="Helvetica" pitchFamily="34" charset="0"/>
              </a:rPr>
              <a:t>Миссия школы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– вырастить поколение ребят, которые возьмут ответственность за судьбу страны.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F5C6FC-26A5-BE49-BC64-B3EB8DE3D642}"/>
              </a:ext>
            </a:extLst>
          </p:cNvPr>
          <p:cNvSpPr txBox="1"/>
          <p:nvPr/>
        </p:nvSpPr>
        <p:spPr>
          <a:xfrm>
            <a:off x="8918335" y="2895886"/>
            <a:ext cx="312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Helvetica" pitchFamily="34" charset="0"/>
                <a:cs typeface="Helvetica" pitchFamily="34" charset="0"/>
              </a:rPr>
              <a:t>ФабЛаб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, рок-группа, хор, ансамбль национального танца,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более 30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программ  международных конкурсов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0D8E54C-C23C-2240-AB08-3F1B6707D27E}"/>
              </a:ext>
            </a:extLst>
          </p:cNvPr>
          <p:cNvSpPr txBox="1"/>
          <p:nvPr/>
        </p:nvSpPr>
        <p:spPr>
          <a:xfrm>
            <a:off x="9129833" y="5384602"/>
            <a:ext cx="3062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34" charset="0"/>
                <a:cs typeface="Helvetica" pitchFamily="34" charset="0"/>
              </a:rPr>
              <a:t>400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детей, </a:t>
            </a:r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200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педагогов</a:t>
            </a: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6 потоков выпускников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Год основания - 2011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156BDC2-FC4F-764B-ABC9-11BA30777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237" y="3525431"/>
            <a:ext cx="123115" cy="1231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1EE1F1B-20E2-D14F-9864-F6A380584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783" y="4067128"/>
            <a:ext cx="123115" cy="1231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7DC7191-57FB-634C-A6C3-F68C698D2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5327" y="4599772"/>
            <a:ext cx="123115" cy="1231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0AF09D1-37F5-3340-9A89-5BE540FC803E}"/>
              </a:ext>
            </a:extLst>
          </p:cNvPr>
          <p:cNvSpPr txBox="1"/>
          <p:nvPr/>
        </p:nvSpPr>
        <p:spPr>
          <a:xfrm>
            <a:off x="4965427" y="2824885"/>
            <a:ext cx="37020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Helvetica" pitchFamily="34" charset="0"/>
                <a:cs typeface="Helvetica" pitchFamily="34" charset="0"/>
              </a:rPr>
              <a:t>Главные особенности школы: </a:t>
            </a: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 </a:t>
            </a:r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Развитие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здоровых ценностей у детей</a:t>
            </a: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Раскрытие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индивидуальных талантов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и способностей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Системное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и интересное образование по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всем базовым дисциплинам.</a:t>
            </a: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Аттестат </a:t>
            </a:r>
            <a:r>
              <a:rPr lang="en" dirty="0" err="1">
                <a:latin typeface="Helvetica" pitchFamily="34" charset="0"/>
                <a:cs typeface="Helvetica" pitchFamily="34" charset="0"/>
              </a:rPr>
              <a:t>Ayb</a:t>
            </a:r>
            <a:r>
              <a:rPr lang="en" dirty="0">
                <a:latin typeface="Helvetica" pitchFamily="34" charset="0"/>
                <a:cs typeface="Helvetica" pitchFamily="34" charset="0"/>
              </a:rPr>
              <a:t> School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признан всеми ведущими университетами мира.</a:t>
            </a:r>
          </a:p>
        </p:txBody>
      </p:sp>
      <p:pic>
        <p:nvPicPr>
          <p:cNvPr id="3074" name="Picture 2" descr="https://static.tildacdn.com/tild6439-6332-4833-b763-623365623535/tild6161-6562-4432-b036-353031366361_autothumb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535" y="346678"/>
            <a:ext cx="1488566" cy="8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42401" y="1300897"/>
            <a:ext cx="199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150+ попечителей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3302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F8B2A4-A331-8446-82C3-3F1D9A8D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1" y="-1"/>
            <a:ext cx="918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05B5A0-53AB-F146-82AB-23CECEA728C1}"/>
              </a:ext>
            </a:extLst>
          </p:cNvPr>
          <p:cNvSpPr txBox="1"/>
          <p:nvPr/>
        </p:nvSpPr>
        <p:spPr>
          <a:xfrm>
            <a:off x="290315" y="626529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Helvetica" pitchFamily="2" charset="0"/>
              </a:rPr>
              <a:t>18</a:t>
            </a:r>
            <a:endParaRPr lang="ru-RU" sz="105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DEC837-FF0E-D045-95E1-12A53CCE05C1}"/>
              </a:ext>
            </a:extLst>
          </p:cNvPr>
          <p:cNvSpPr txBox="1"/>
          <p:nvPr/>
        </p:nvSpPr>
        <p:spPr>
          <a:xfrm>
            <a:off x="1177848" y="428914"/>
            <a:ext cx="10661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Развитие инструментов финансирования проектов развития школ</a:t>
            </a:r>
            <a:endParaRPr lang="ru-RU" sz="3600" dirty="0">
              <a:latin typeface="Helvetica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DCA164E-DA5A-BB45-9576-B5420E23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118" y="1906911"/>
            <a:ext cx="434843" cy="968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3D0F112-575F-694A-9CFD-696350D4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515" y="3456810"/>
            <a:ext cx="882223" cy="939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3081FA-5BD6-E743-BC35-A7A6848ED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080" y="4989434"/>
            <a:ext cx="878664" cy="878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CFC905-CEAA-064D-8BC5-4AA1F87BF5E3}"/>
              </a:ext>
            </a:extLst>
          </p:cNvPr>
          <p:cNvSpPr txBox="1"/>
          <p:nvPr/>
        </p:nvSpPr>
        <p:spPr>
          <a:xfrm>
            <a:off x="3153926" y="2391168"/>
            <a:ext cx="8666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Пример: филиал школы </a:t>
            </a:r>
            <a:r>
              <a:rPr lang="en" dirty="0" err="1">
                <a:latin typeface="Helvetica" pitchFamily="2" charset="0"/>
              </a:rPr>
              <a:t>Ayb</a:t>
            </a:r>
            <a:r>
              <a:rPr lang="en" dirty="0">
                <a:latin typeface="Helvetica" pitchFamily="2" charset="0"/>
              </a:rPr>
              <a:t> </a:t>
            </a:r>
            <a:r>
              <a:rPr lang="ru-RU" dirty="0">
                <a:latin typeface="Helvetica" pitchFamily="2" charset="0"/>
              </a:rPr>
              <a:t>в Дилижане, где первоначальные инвестиции и текущее содержание зданий, а также ФОТ – финансирует Центральный банк Армении. Оперативное управление школой – Фонд </a:t>
            </a:r>
            <a:r>
              <a:rPr lang="en" dirty="0" err="1">
                <a:latin typeface="Helvetica" pitchFamily="2" charset="0"/>
              </a:rPr>
              <a:t>Ayb</a:t>
            </a:r>
            <a:r>
              <a:rPr lang="en" dirty="0"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CDCE3B-92A8-CB48-A6AE-74F71D1231FC}"/>
              </a:ext>
            </a:extLst>
          </p:cNvPr>
          <p:cNvSpPr txBox="1"/>
          <p:nvPr/>
        </p:nvSpPr>
        <p:spPr>
          <a:xfrm>
            <a:off x="3178512" y="3870950"/>
            <a:ext cx="8487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Пример: более 150 бизнесменов являются попечителями </a:t>
            </a:r>
            <a:r>
              <a:rPr lang="en" dirty="0" err="1">
                <a:latin typeface="Helvetica" pitchFamily="2" charset="0"/>
              </a:rPr>
              <a:t>Ayb</a:t>
            </a:r>
            <a:r>
              <a:rPr lang="en" dirty="0">
                <a:latin typeface="Helvetica" pitchFamily="2" charset="0"/>
              </a:rPr>
              <a:t>, </a:t>
            </a:r>
            <a:r>
              <a:rPr lang="ru-RU" dirty="0">
                <a:latin typeface="Helvetica" pitchFamily="2" charset="0"/>
              </a:rPr>
              <a:t>финансируют строительство и стратегическое развитие школы </a:t>
            </a:r>
            <a:r>
              <a:rPr lang="ru-RU" dirty="0" smtClean="0">
                <a:latin typeface="Helvetica" pitchFamily="2" charset="0"/>
              </a:rPr>
              <a:t>через </a:t>
            </a:r>
            <a:r>
              <a:rPr lang="ru-RU" dirty="0">
                <a:latin typeface="Helvetica" pitchFamily="2" charset="0"/>
              </a:rPr>
              <a:t>Фонд, который в течение 5 лет выйдет на самоокупаемость.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F473F6-5A87-3241-9FE5-939451C5C202}"/>
              </a:ext>
            </a:extLst>
          </p:cNvPr>
          <p:cNvSpPr txBox="1"/>
          <p:nvPr/>
        </p:nvSpPr>
        <p:spPr>
          <a:xfrm>
            <a:off x="3153926" y="5428766"/>
            <a:ext cx="851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Пример: Европейская гимназия в Москве, Сокольники. Базовые инвестиции </a:t>
            </a:r>
          </a:p>
          <a:p>
            <a:r>
              <a:rPr lang="ru-RU" dirty="0">
                <a:latin typeface="Helvetica" pitchFamily="2" charset="0"/>
              </a:rPr>
              <a:t>на строительство и реконструкцию собственных помещений окупились за </a:t>
            </a:r>
            <a:endParaRPr lang="ru-RU" dirty="0" smtClean="0">
              <a:latin typeface="Helvetica" pitchFamily="2" charset="0"/>
            </a:endParaRPr>
          </a:p>
          <a:p>
            <a:r>
              <a:rPr lang="ru-RU" dirty="0" smtClean="0">
                <a:latin typeface="Helvetica" pitchFamily="2" charset="0"/>
              </a:rPr>
              <a:t>10 </a:t>
            </a:r>
            <a:r>
              <a:rPr lang="ru-RU" dirty="0">
                <a:latin typeface="Helvetica" pitchFamily="2" charset="0"/>
              </a:rPr>
              <a:t>лет (средний срок окупаемости школ 8-10 лет)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7534319-EBED-4149-973F-AE8A165F0F94}"/>
              </a:ext>
            </a:extLst>
          </p:cNvPr>
          <p:cNvSpPr txBox="1"/>
          <p:nvPr/>
        </p:nvSpPr>
        <p:spPr>
          <a:xfrm>
            <a:off x="3185649" y="4968133"/>
            <a:ext cx="371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EA6C97"/>
                    </a:gs>
                    <a:gs pos="45000">
                      <a:srgbClr val="F5596A"/>
                    </a:gs>
                    <a:gs pos="86000">
                      <a:srgbClr val="FE7C55"/>
                    </a:gs>
                    <a:gs pos="100000">
                      <a:srgbClr val="FF7F55"/>
                    </a:gs>
                  </a:gsLst>
                  <a:lin ang="5400000" scaled="1"/>
                </a:gradFill>
                <a:latin typeface="Helvetica" pitchFamily="2" charset="0"/>
              </a:rPr>
              <a:t>Инвестиционная модель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2BA27D-049D-224F-9619-183C2027A41A}"/>
              </a:ext>
            </a:extLst>
          </p:cNvPr>
          <p:cNvSpPr txBox="1"/>
          <p:nvPr/>
        </p:nvSpPr>
        <p:spPr>
          <a:xfrm>
            <a:off x="3178512" y="3453296"/>
            <a:ext cx="3383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EA6C97"/>
                    </a:gs>
                    <a:gs pos="45000">
                      <a:srgbClr val="F5596A"/>
                    </a:gs>
                    <a:gs pos="86000">
                      <a:srgbClr val="FE7C55"/>
                    </a:gs>
                    <a:gs pos="100000">
                      <a:srgbClr val="FF7F55"/>
                    </a:gs>
                  </a:gsLst>
                  <a:lin ang="5400000" scaled="1"/>
                </a:gradFill>
                <a:latin typeface="Helvetica" pitchFamily="2" charset="0"/>
              </a:rPr>
              <a:t>Попечительский совет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B65D02-C1CD-0342-B435-09C6572A730E}"/>
              </a:ext>
            </a:extLst>
          </p:cNvPr>
          <p:cNvSpPr txBox="1"/>
          <p:nvPr/>
        </p:nvSpPr>
        <p:spPr>
          <a:xfrm>
            <a:off x="3153926" y="1929503"/>
            <a:ext cx="372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EA6C97"/>
                    </a:gs>
                    <a:gs pos="45000">
                      <a:srgbClr val="F5596A"/>
                    </a:gs>
                    <a:gs pos="86000">
                      <a:srgbClr val="FE7C55"/>
                    </a:gs>
                    <a:gs pos="100000">
                      <a:srgbClr val="FF7F55"/>
                    </a:gs>
                  </a:gsLst>
                  <a:lin ang="5400000" scaled="1"/>
                </a:gradFill>
                <a:latin typeface="Helvetica" pitchFamily="2" charset="0"/>
              </a:rPr>
              <a:t>Корпоративный </a:t>
            </a:r>
            <a:r>
              <a:rPr lang="ru-RU" sz="2400" dirty="0" smtClean="0">
                <a:gradFill>
                  <a:gsLst>
                    <a:gs pos="0">
                      <a:srgbClr val="EA6C97"/>
                    </a:gs>
                    <a:gs pos="45000">
                      <a:srgbClr val="F5596A"/>
                    </a:gs>
                    <a:gs pos="86000">
                      <a:srgbClr val="FE7C55"/>
                    </a:gs>
                    <a:gs pos="100000">
                      <a:srgbClr val="FF7F55"/>
                    </a:gs>
                  </a:gsLst>
                  <a:lin ang="5400000" scaled="1"/>
                </a:gradFill>
                <a:latin typeface="Helvetica" pitchFamily="2" charset="0"/>
              </a:rPr>
              <a:t>заказчик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15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227848-1716-B14E-850B-AE32F589EB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9" y="981801"/>
            <a:ext cx="3654850" cy="349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A847765-30DA-AB43-B33D-9F425AB7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1" y="-1"/>
            <a:ext cx="918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F0D30B-5D19-BB4E-A87D-01B0E361EDE5}"/>
              </a:ext>
            </a:extLst>
          </p:cNvPr>
          <p:cNvSpPr txBox="1"/>
          <p:nvPr/>
        </p:nvSpPr>
        <p:spPr>
          <a:xfrm>
            <a:off x="290315" y="625427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Helvetica" pitchFamily="2" charset="0"/>
              </a:rPr>
              <a:t>19</a:t>
            </a:r>
            <a:endParaRPr lang="ru-RU" sz="105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A72169-8ED7-2E43-A7D0-D03794496E23}"/>
              </a:ext>
            </a:extLst>
          </p:cNvPr>
          <p:cNvSpPr txBox="1"/>
          <p:nvPr/>
        </p:nvSpPr>
        <p:spPr>
          <a:xfrm>
            <a:off x="1371599" y="419844"/>
            <a:ext cx="1052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Инновационные технологии (лишь) дополняют процессы обучения и управления школой</a:t>
            </a:r>
            <a:endParaRPr lang="ru-RU" sz="3600" dirty="0">
              <a:latin typeface="Helvetica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36836AA-F727-394A-8C45-2913E90B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53" y="4337378"/>
            <a:ext cx="2511014" cy="21708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2319118-EB8D-FD49-8DC2-3FF3E6D48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98" y="2822831"/>
            <a:ext cx="2872453" cy="24706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7AB5D02-920B-A040-AFB7-B50D35C32EF9}"/>
              </a:ext>
            </a:extLst>
          </p:cNvPr>
          <p:cNvSpPr txBox="1"/>
          <p:nvPr/>
        </p:nvSpPr>
        <p:spPr>
          <a:xfrm>
            <a:off x="2979811" y="2042150"/>
            <a:ext cx="41937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2" charset="0"/>
              </a:rPr>
              <a:t>Развитие </a:t>
            </a:r>
            <a:r>
              <a:rPr lang="ru-RU" dirty="0" smtClean="0">
                <a:latin typeface="Helvetica" pitchFamily="2" charset="0"/>
              </a:rPr>
              <a:t>школ начнется с приходом профессионального менеджмента, стратегических программ развития, переподготовки </a:t>
            </a:r>
            <a:r>
              <a:rPr lang="ru-RU" dirty="0" smtClean="0">
                <a:latin typeface="Helvetica" pitchFamily="2" charset="0"/>
              </a:rPr>
              <a:t>коллектива.</a:t>
            </a:r>
          </a:p>
          <a:p>
            <a:endParaRPr lang="ru-RU" sz="800" dirty="0">
              <a:latin typeface="Helvetica" pitchFamily="2" charset="0"/>
            </a:endParaRPr>
          </a:p>
          <a:p>
            <a:r>
              <a:rPr lang="ru-RU" dirty="0" err="1" smtClean="0">
                <a:solidFill>
                  <a:srgbClr val="F85276"/>
                </a:solidFill>
                <a:latin typeface="Helvetica" pitchFamily="2" charset="0"/>
              </a:rPr>
              <a:t>Интенсив</a:t>
            </a:r>
            <a:r>
              <a:rPr lang="ru-RU" dirty="0" smtClean="0">
                <a:solidFill>
                  <a:srgbClr val="F85276"/>
                </a:solidFill>
                <a:latin typeface="Helvetica" pitchFamily="2" charset="0"/>
              </a:rPr>
              <a:t>-курсы для управленческих команд и педагогов - лидеров </a:t>
            </a:r>
            <a:endParaRPr lang="ru-RU" dirty="0" smtClean="0">
              <a:solidFill>
                <a:srgbClr val="F85276"/>
              </a:solidFill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82CE2B3-1D0C-704E-8B79-2BDF5FECE7B9}"/>
              </a:ext>
            </a:extLst>
          </p:cNvPr>
          <p:cNvSpPr txBox="1"/>
          <p:nvPr/>
        </p:nvSpPr>
        <p:spPr>
          <a:xfrm>
            <a:off x="4997256" y="4973281"/>
            <a:ext cx="60309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2" charset="0"/>
              </a:rPr>
              <a:t>Образование – </a:t>
            </a:r>
            <a:r>
              <a:rPr lang="ru-RU" dirty="0" smtClean="0">
                <a:latin typeface="Helvetica" pitchFamily="2" charset="0"/>
              </a:rPr>
              <a:t>ежегодно </a:t>
            </a:r>
            <a:r>
              <a:rPr lang="ru-RU" dirty="0" smtClean="0">
                <a:latin typeface="Helvetica" pitchFamily="2" charset="0"/>
              </a:rPr>
              <a:t>растущий </a:t>
            </a:r>
            <a:r>
              <a:rPr lang="ru-RU" dirty="0" smtClean="0">
                <a:latin typeface="Helvetica" pitchFamily="2" charset="0"/>
              </a:rPr>
              <a:t>на 30% </a:t>
            </a:r>
            <a:r>
              <a:rPr lang="ru-RU" dirty="0" smtClean="0">
                <a:latin typeface="Helvetica" pitchFamily="2" charset="0"/>
              </a:rPr>
              <a:t>сегмент </a:t>
            </a:r>
            <a:r>
              <a:rPr lang="ru-RU" dirty="0" smtClean="0">
                <a:latin typeface="Helvetica" pitchFamily="2" charset="0"/>
              </a:rPr>
              <a:t>экономики. Здесь каждый день создаются новые технологии, методики, инструменты управления.</a:t>
            </a:r>
          </a:p>
          <a:p>
            <a:endParaRPr lang="ru-RU" sz="800" dirty="0">
              <a:latin typeface="Helvetica" pitchFamily="2" charset="0"/>
            </a:endParaRPr>
          </a:p>
          <a:p>
            <a:r>
              <a:rPr lang="ru-RU" dirty="0" smtClean="0">
                <a:solidFill>
                  <a:srgbClr val="F85276"/>
                </a:solidFill>
                <a:latin typeface="Helvetica" pitchFamily="2" charset="0"/>
              </a:rPr>
              <a:t>Постоянно развивать устойчивость модели доходов.</a:t>
            </a:r>
          </a:p>
          <a:p>
            <a:r>
              <a:rPr lang="ru-RU" dirty="0" smtClean="0">
                <a:solidFill>
                  <a:srgbClr val="F85276"/>
                </a:solidFill>
                <a:latin typeface="Helvetica" pitchFamily="2" charset="0"/>
              </a:rPr>
              <a:t>Качественное образование должно быть доступным.</a:t>
            </a:r>
            <a:endParaRPr lang="ru-RU" dirty="0">
              <a:solidFill>
                <a:srgbClr val="F85276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68494E-6D8F-3148-8CE6-D3892209512E}"/>
              </a:ext>
            </a:extLst>
          </p:cNvPr>
          <p:cNvSpPr txBox="1"/>
          <p:nvPr/>
        </p:nvSpPr>
        <p:spPr>
          <a:xfrm>
            <a:off x="8690834" y="2385553"/>
            <a:ext cx="33626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2" charset="0"/>
              </a:rPr>
              <a:t>Мы </a:t>
            </a:r>
            <a:r>
              <a:rPr lang="ru-RU" dirty="0" smtClean="0">
                <a:latin typeface="Helvetica" pitchFamily="2" charset="0"/>
              </a:rPr>
              <a:t>готовим кадры на ближайшие 10-15 лет, когда предстоит смена поколений персонала</a:t>
            </a:r>
            <a:r>
              <a:rPr lang="ru-RU" dirty="0" smtClean="0">
                <a:latin typeface="Helvetica" pitchFamily="2" charset="0"/>
              </a:rPr>
              <a:t>.</a:t>
            </a:r>
          </a:p>
          <a:p>
            <a:endParaRPr lang="ru-RU" sz="800" dirty="0">
              <a:latin typeface="Helvetica" pitchFamily="2" charset="0"/>
            </a:endParaRPr>
          </a:p>
          <a:p>
            <a:r>
              <a:rPr lang="ru-RU" dirty="0">
                <a:solidFill>
                  <a:srgbClr val="F85276"/>
                </a:solidFill>
                <a:latin typeface="Helvetica" pitchFamily="2" charset="0"/>
              </a:rPr>
              <a:t>Развитие сотрудничества с предприятиями реального сектора экономики</a:t>
            </a:r>
            <a:r>
              <a:rPr lang="ru-RU" dirty="0" smtClean="0">
                <a:solidFill>
                  <a:srgbClr val="F85276"/>
                </a:solidFill>
                <a:latin typeface="Helvetica" pitchFamily="2" charset="0"/>
              </a:rPr>
              <a:t>.</a:t>
            </a:r>
            <a:endParaRPr lang="ru-RU" dirty="0">
              <a:solidFill>
                <a:srgbClr val="F8527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133E7EB-66F4-DC45-814D-B44B54BF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557" y="3034076"/>
            <a:ext cx="5202936" cy="20647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71115B-AF8F-A649-AA3C-A16FC01F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58" y="3153423"/>
            <a:ext cx="8632266" cy="18675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66A469-EF94-0C47-A0AA-6094BCB8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" y="3072"/>
            <a:ext cx="917589" cy="68549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BF5B94-06A8-4848-8E31-8F4BF5887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04" y="-1"/>
            <a:ext cx="3290596" cy="6888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80" y="413713"/>
            <a:ext cx="7435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Современное образование.</a:t>
            </a:r>
          </a:p>
          <a:p>
            <a:r>
              <a:rPr lang="ru-RU" sz="3600" dirty="0" smtClean="0">
                <a:latin typeface="Helvetica" pitchFamily="2" charset="0"/>
              </a:rPr>
              <a:t>Глобальные изменения концепта</a:t>
            </a:r>
            <a:endParaRPr lang="ru-RU" sz="3600" dirty="0">
              <a:latin typeface="Helvetica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FC64B9-479B-134E-A48A-2ADFF95D9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622" y="3496705"/>
            <a:ext cx="1139504" cy="1139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05DAD35-32D1-8349-9DC0-EBA1A6694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506" y="3422184"/>
            <a:ext cx="1154100" cy="1154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5B6266B-69B0-8844-BC3A-C6A66DBBA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3618" y="3496705"/>
            <a:ext cx="1154100" cy="1154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E667CC7-77CA-0244-98C3-0F74F808D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2941" y="3496705"/>
            <a:ext cx="1154100" cy="1154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061B88E-F374-0543-9869-B62133C06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4848" y="4615935"/>
            <a:ext cx="0" cy="381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27C39D4-177F-9249-A278-9472ABBF243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>
            <a:off x="2220569" y="4576284"/>
            <a:ext cx="0" cy="381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29882F7-FDAD-3949-BCAB-CD052BC5C3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4809" y="223213"/>
            <a:ext cx="0" cy="381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474F26E-E7E1-9C48-842B-DEAF14028C8A}"/>
              </a:ext>
            </a:extLst>
          </p:cNvPr>
          <p:cNvSpPr txBox="1"/>
          <p:nvPr/>
        </p:nvSpPr>
        <p:spPr>
          <a:xfrm>
            <a:off x="1006491" y="5114671"/>
            <a:ext cx="2362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Целостный подход к формированию личности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на основе здоровых ценностей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2EB29B-B4D2-E545-B7C4-E302DA684F54}"/>
              </a:ext>
            </a:extLst>
          </p:cNvPr>
          <p:cNvSpPr txBox="1"/>
          <p:nvPr/>
        </p:nvSpPr>
        <p:spPr>
          <a:xfrm>
            <a:off x="4365472" y="5114671"/>
            <a:ext cx="2944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Объединение сообщества родителей во имя достижения общего блага – лучшего будущего для детей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1C94C2-8F46-E144-A651-2DC0C0449AD9}"/>
              </a:ext>
            </a:extLst>
          </p:cNvPr>
          <p:cNvSpPr txBox="1"/>
          <p:nvPr/>
        </p:nvSpPr>
        <p:spPr>
          <a:xfrm>
            <a:off x="2500469" y="2040077"/>
            <a:ext cx="2875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Индивидуальный подход к образовательному процессу: выявление и развитие способностей каждого ребенка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33D9631-1A92-F44D-8821-90EB33FEF89D}"/>
              </a:ext>
            </a:extLst>
          </p:cNvPr>
          <p:cNvSpPr txBox="1"/>
          <p:nvPr/>
        </p:nvSpPr>
        <p:spPr>
          <a:xfrm>
            <a:off x="5857254" y="2040078"/>
            <a:ext cx="3066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Профессиональная команда педагогов 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менеджмента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школы. Фокус – интересы детей и долгосрочная эффективность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0ADE9FF-0CC8-D44C-8440-1F2CA2BAD82F}"/>
              </a:ext>
            </a:extLst>
          </p:cNvPr>
          <p:cNvSpPr txBox="1"/>
          <p:nvPr/>
        </p:nvSpPr>
        <p:spPr>
          <a:xfrm>
            <a:off x="338145" y="626529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Helvetica" pitchFamily="2" charset="0"/>
              </a:rPr>
              <a:t>2</a:t>
            </a:r>
            <a:endParaRPr lang="ru-RU" sz="105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3D98A6F-0361-134E-B576-A7B37B232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3730" y="5114697"/>
            <a:ext cx="476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  <a:hlinkClick r:id="rId3"/>
              </a:rPr>
              <a:t>https://www.facebook.com/AnastasyaTyurina</a:t>
            </a:r>
            <a:endParaRPr lang="ru-RU" dirty="0">
              <a:solidFill>
                <a:schemeClr val="bg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657E2E5-1A20-4D48-90D0-951F54693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79" y="275168"/>
            <a:ext cx="1083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Как прорывные технологии меняют образование</a:t>
            </a:r>
            <a:endParaRPr lang="ru-RU" sz="3600" dirty="0">
              <a:latin typeface="Helvetica" pitchFamily="2" charset="0"/>
            </a:endParaRPr>
          </a:p>
        </p:txBody>
      </p:sp>
      <p:grpSp>
        <p:nvGrpSpPr>
          <p:cNvPr id="5" name="Group 31"/>
          <p:cNvGrpSpPr/>
          <p:nvPr/>
        </p:nvGrpSpPr>
        <p:grpSpPr>
          <a:xfrm>
            <a:off x="1385455" y="1523402"/>
            <a:ext cx="8728363" cy="5223762"/>
            <a:chOff x="-1330697" y="-104431"/>
            <a:chExt cx="11319330" cy="6946684"/>
          </a:xfrm>
        </p:grpSpPr>
        <p:sp>
          <p:nvSpPr>
            <p:cNvPr id="6" name="Rectangle 32"/>
            <p:cNvSpPr/>
            <p:nvPr/>
          </p:nvSpPr>
          <p:spPr>
            <a:xfrm>
              <a:off x="1602736" y="635140"/>
              <a:ext cx="7734300" cy="575806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Arrow: Left-Right 221"/>
            <p:cNvSpPr/>
            <p:nvPr/>
          </p:nvSpPr>
          <p:spPr>
            <a:xfrm>
              <a:off x="4631377" y="1330036"/>
              <a:ext cx="1616075" cy="48450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Arrow: Left-Right 222"/>
            <p:cNvSpPr/>
            <p:nvPr/>
          </p:nvSpPr>
          <p:spPr>
            <a:xfrm>
              <a:off x="4621069" y="4684148"/>
              <a:ext cx="1616074" cy="48450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Arrow: Left-Right 223"/>
            <p:cNvSpPr/>
            <p:nvPr/>
          </p:nvSpPr>
          <p:spPr>
            <a:xfrm rot="16200000">
              <a:off x="2677444" y="3047659"/>
              <a:ext cx="1192721" cy="42704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Left-Right 224"/>
            <p:cNvSpPr/>
            <p:nvPr/>
          </p:nvSpPr>
          <p:spPr>
            <a:xfrm rot="16200000">
              <a:off x="7141399" y="3047629"/>
              <a:ext cx="1192780" cy="4270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37"/>
            <p:cNvSpPr/>
            <p:nvPr/>
          </p:nvSpPr>
          <p:spPr>
            <a:xfrm>
              <a:off x="2024497" y="925685"/>
              <a:ext cx="2370451" cy="1429259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sz="1600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Создание новых продуктов</a:t>
              </a:r>
              <a:endParaRPr lang="en-US" sz="1600" dirty="0">
                <a:solidFill>
                  <a:prstClr val="white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12" name="Rectangle 38"/>
            <p:cNvSpPr/>
            <p:nvPr/>
          </p:nvSpPr>
          <p:spPr>
            <a:xfrm>
              <a:off x="2004443" y="4312365"/>
              <a:ext cx="2390775" cy="149975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Расширение возможностей</a:t>
              </a:r>
              <a:endParaRPr lang="en-US" dirty="0">
                <a:solidFill>
                  <a:prstClr val="white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13" name="Rectangle 39"/>
            <p:cNvSpPr/>
            <p:nvPr/>
          </p:nvSpPr>
          <p:spPr>
            <a:xfrm>
              <a:off x="6483086" y="4153886"/>
              <a:ext cx="2390775" cy="153937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Новые форматы организации</a:t>
              </a:r>
              <a:endParaRPr lang="en-US" dirty="0">
                <a:solidFill>
                  <a:prstClr val="white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14" name="Rectangle 40"/>
            <p:cNvSpPr/>
            <p:nvPr/>
          </p:nvSpPr>
          <p:spPr>
            <a:xfrm>
              <a:off x="6442507" y="899269"/>
              <a:ext cx="2390775" cy="1426529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Изменение структуры издержек</a:t>
              </a:r>
              <a:endParaRPr lang="en-US" dirty="0">
                <a:solidFill>
                  <a:prstClr val="white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cxnSp>
          <p:nvCxnSpPr>
            <p:cNvPr id="15" name="Straight Connector 41"/>
            <p:cNvCxnSpPr/>
            <p:nvPr/>
          </p:nvCxnSpPr>
          <p:spPr>
            <a:xfrm flipV="1">
              <a:off x="273133" y="3158836"/>
              <a:ext cx="97155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2"/>
            <p:cNvCxnSpPr>
              <a:cxnSpLocks/>
            </p:cNvCxnSpPr>
            <p:nvPr/>
          </p:nvCxnSpPr>
          <p:spPr>
            <a:xfrm>
              <a:off x="5415149" y="71251"/>
              <a:ext cx="0" cy="6771002"/>
            </a:xfrm>
            <a:prstGeom prst="line">
              <a:avLst/>
            </a:prstGeom>
            <a:ln w="3175">
              <a:solidFill>
                <a:schemeClr val="accent1">
                  <a:alpha val="96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Rounded Corners 231"/>
            <p:cNvSpPr/>
            <p:nvPr/>
          </p:nvSpPr>
          <p:spPr>
            <a:xfrm>
              <a:off x="-477808" y="1136990"/>
              <a:ext cx="2030384" cy="186212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en-US" sz="923" b="1" dirty="0">
                  <a:solidFill>
                    <a:prstClr val="black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 </a:t>
              </a:r>
              <a:r>
                <a:rPr lang="ru-RU" b="1" dirty="0" smtClean="0">
                  <a:solidFill>
                    <a:prstClr val="black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Бизнес</a:t>
              </a:r>
              <a:endParaRPr lang="en-US" dirty="0">
                <a:solidFill>
                  <a:prstClr val="black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18" name="Rectangle 44"/>
            <p:cNvSpPr/>
            <p:nvPr/>
          </p:nvSpPr>
          <p:spPr>
            <a:xfrm>
              <a:off x="-1330697" y="4312365"/>
              <a:ext cx="2921992" cy="12647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Пользователи </a:t>
              </a:r>
              <a:endParaRPr lang="en-US" dirty="0">
                <a:solidFill>
                  <a:prstClr val="black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19" name="Rectangle 45"/>
            <p:cNvSpPr/>
            <p:nvPr/>
          </p:nvSpPr>
          <p:spPr>
            <a:xfrm>
              <a:off x="1591295" y="-104431"/>
              <a:ext cx="3467100" cy="6349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prstClr val="black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Новые ценности</a:t>
              </a:r>
              <a:endParaRPr lang="en-US" dirty="0">
                <a:solidFill>
                  <a:prstClr val="black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20" name="Rectangle 46"/>
            <p:cNvSpPr/>
            <p:nvPr/>
          </p:nvSpPr>
          <p:spPr>
            <a:xfrm>
              <a:off x="5572954" y="-101287"/>
              <a:ext cx="3876675" cy="6166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44083" eaLnBrk="0" fontAlgn="base" hangingPunct="0"/>
              <a:r>
                <a:rPr lang="ru-RU" b="1" dirty="0" smtClean="0">
                  <a:solidFill>
                    <a:srgbClr val="000000"/>
                  </a:solidFill>
                  <a:latin typeface="Helvetica" pitchFamily="34" charset="0"/>
                  <a:ea typeface="Calibri" panose="020F0502020204030204" pitchFamily="34" charset="0"/>
                  <a:cs typeface="Helvetica" pitchFamily="34" charset="0"/>
                </a:rPr>
                <a:t>Эффективность </a:t>
              </a:r>
              <a:endParaRPr lang="en-US" dirty="0">
                <a:solidFill>
                  <a:prstClr val="black"/>
                </a:solidFill>
                <a:latin typeface="Helvetica" pitchFamily="34" charset="0"/>
                <a:ea typeface="Calibri" panose="020F0502020204030204" pitchFamily="34" charset="0"/>
                <a:cs typeface="Helvetic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8655" y="6206836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</a:t>
            </a:r>
            <a:endParaRPr lang="ru-RU" sz="1400" dirty="0"/>
          </a:p>
        </p:txBody>
      </p:sp>
      <p:pic>
        <p:nvPicPr>
          <p:cNvPr id="21" name="Picture 4" descr="https://urlife.pro/wp-content/uploads/2017/07/Courser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02" y="2580774"/>
            <a:ext cx="2084052" cy="41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817002" y="3157066"/>
            <a:ext cx="2374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30 млн пользователей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$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65млн -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Корпоратив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. Программы для ТОП-3 компаний (2018)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$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2,12млрд инвестиций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B6A937-A5F1-0C41-805E-7314ECD7C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79" y="413713"/>
            <a:ext cx="1058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Технологические тренды в образовании</a:t>
            </a:r>
            <a:endParaRPr lang="ru-RU" sz="3600" dirty="0">
              <a:latin typeface="Helvetic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799" y="1657942"/>
            <a:ext cx="435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</a:t>
            </a: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Персонализация</a:t>
            </a:r>
            <a:r>
              <a:rPr lang="en-US" sz="2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обучения</a:t>
            </a:r>
            <a:endParaRPr lang="ru-RU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799" y="2581638"/>
            <a:ext cx="486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2. Доступность информации</a:t>
            </a:r>
            <a:endParaRPr lang="ru-RU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486" y="3429000"/>
            <a:ext cx="486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3. </a:t>
            </a:r>
            <a:r>
              <a:rPr lang="ru-RU" sz="2400" dirty="0" err="1" smtClean="0">
                <a:latin typeface="Helvetica" pitchFamily="34" charset="0"/>
                <a:cs typeface="Helvetica" pitchFamily="34" charset="0"/>
              </a:rPr>
              <a:t>Конвергентность</a:t>
            </a: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 </a:t>
            </a:r>
            <a:endParaRPr lang="ru-RU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6799" y="4465857"/>
            <a:ext cx="486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4. </a:t>
            </a:r>
            <a:r>
              <a:rPr lang="ru-RU" sz="2400" dirty="0" err="1" smtClean="0">
                <a:latin typeface="Helvetica" pitchFamily="34" charset="0"/>
                <a:cs typeface="Helvetica" pitchFamily="34" charset="0"/>
              </a:rPr>
              <a:t>Распределенность</a:t>
            </a:r>
            <a:endParaRPr lang="ru-RU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799" y="5456222"/>
            <a:ext cx="486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5. П</a:t>
            </a:r>
            <a:r>
              <a:rPr lang="ru-RU" sz="2400" dirty="0" smtClean="0">
                <a:latin typeface="Helvetica" pitchFamily="34" charset="0"/>
                <a:cs typeface="Helvetica" pitchFamily="34" charset="0"/>
              </a:rPr>
              <a:t>ростота создания контента</a:t>
            </a:r>
            <a:endParaRPr lang="ru-RU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xmlns="" xmlns:lc="http://schemas.openxmlformats.org/drawingml/2006/lockedCanvas" id="{BE6BB532-5F97-4AA2-AC1D-C0A5FD64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96" y="4226502"/>
            <a:ext cx="994390" cy="940373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C02272D7-452C-44ED-AADC-4F66A2082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83" y="1488234"/>
            <a:ext cx="1021016" cy="893414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xmlns="" xmlns:lc="http://schemas.openxmlformats.org/drawingml/2006/lockedCanvas" id="{C9427330-058E-4425-98DE-4C77F1AF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30" y="3221068"/>
            <a:ext cx="897356" cy="9187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xmlns="" xmlns:lc="http://schemas.openxmlformats.org/drawingml/2006/lockedCanvas" id="{13B8C260-3CC0-426E-977F-29113A639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66" y="2260481"/>
            <a:ext cx="850397" cy="8823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541A0F4-6624-4C3B-8659-0336A0610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088" y="1596792"/>
            <a:ext cx="1476605" cy="7431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8655" y="6206836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ru-RU" sz="1400" dirty="0"/>
          </a:p>
        </p:txBody>
      </p:sp>
      <p:pic>
        <p:nvPicPr>
          <p:cNvPr id="22" name="logosmall.png" descr="logosmall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64619" y="2230581"/>
            <a:ext cx="1293542" cy="1293542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AutoShape 2" descr="Cours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urlife.pro/wp-content/uploads/2017/07/Coursera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0" y="2614570"/>
            <a:ext cx="3021786" cy="6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5fde07b187076d1f99d4e886a4c9489c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0" y="1588905"/>
            <a:ext cx="2996191" cy="7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hyarmenia.am/images/default-source/companies/dasaran_logo_rgb.png?sfvrsn=d3f7a7fb_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40" y="3483721"/>
            <a:ext cx="1576353" cy="6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4d58b94943370488529f6575155d67eb-sr&amp;n=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1450" r="12536" b="54126"/>
          <a:stretch/>
        </p:blipFill>
        <p:spPr bwMode="auto">
          <a:xfrm>
            <a:off x="7230307" y="4333583"/>
            <a:ext cx="3189746" cy="7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ibrary.kissclipart.com/20180830/xve/kissclipart-logo-imovie-symbol-clipart-imovie-garageband-apple-34371730068638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6" t="2192" r="22119" b="4731"/>
          <a:stretch/>
        </p:blipFill>
        <p:spPr bwMode="auto">
          <a:xfrm>
            <a:off x="7225891" y="5305307"/>
            <a:ext cx="914400" cy="9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duluthnewstribune.com/sites/default/files/styles/16x9_1240/public/field/image/2000px-YouTube_Logo_2017.svg_.png?itok=moX0cKl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 b="24568"/>
          <a:stretch/>
        </p:blipFill>
        <p:spPr bwMode="auto">
          <a:xfrm>
            <a:off x="8458160" y="5301725"/>
            <a:ext cx="3290495" cy="9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yt3.ggpht.com/a-/AAuE7mBlGzTts55lvAqa29YhF-0sUYaJjiSJbg718w=s900-mo-c-c0xffffffff-rj-k-n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24" y="5221753"/>
            <a:ext cx="696134" cy="6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yourtrainingedge.com/wp-content/uploads/2014/02/Fotolia_101012346_Subscription_Monthly_M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3" b="6464"/>
          <a:stretch/>
        </p:blipFill>
        <p:spPr bwMode="auto">
          <a:xfrm>
            <a:off x="8856270" y="3407538"/>
            <a:ext cx="1667870" cy="70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mozaic.mataharimall.com/wp-content/uploads/2016/10/website-pintar-4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1" b="27782"/>
          <a:stretch/>
        </p:blipFill>
        <p:spPr bwMode="auto">
          <a:xfrm>
            <a:off x="10630578" y="3429000"/>
            <a:ext cx="1442472" cy="7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3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701119" cy="2618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673928" y="413712"/>
            <a:ext cx="937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1. Индивидуальные траектории учеников.</a:t>
            </a:r>
          </a:p>
          <a:p>
            <a:r>
              <a:rPr lang="ru-RU" sz="3600" dirty="0" smtClean="0">
                <a:latin typeface="Helvetica" pitchFamily="2" charset="0"/>
              </a:rPr>
              <a:t>Математические алгоритмы оценки курса</a:t>
            </a:r>
            <a:endParaRPr lang="ru-RU" sz="3600" dirty="0">
              <a:latin typeface="Helvetica" pitchFamily="2" charset="0"/>
            </a:endParaRPr>
          </a:p>
        </p:txBody>
      </p:sp>
      <p:pic>
        <p:nvPicPr>
          <p:cNvPr id="2050" name="Picture 2" descr="https://2018.edcrunch.ru/upload/resize_cache/iblock/c1f/1200_1500_2/c1fb09e9c59fcad82cb376e34633eb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848" y="2133602"/>
            <a:ext cx="3158834" cy="408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251" y="843487"/>
            <a:ext cx="1399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Россия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28687" y="6220691"/>
            <a:ext cx="563681" cy="6165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2368" y="2435039"/>
            <a:ext cx="78450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Helvetica" pitchFamily="34" charset="0"/>
                <a:cs typeface="Helvetica" pitchFamily="34" charset="0"/>
              </a:rPr>
              <a:t>«</a:t>
            </a:r>
            <a:r>
              <a:rPr lang="ru-RU" i="1" dirty="0">
                <a:latin typeface="Helvetica" pitchFamily="34" charset="0"/>
                <a:cs typeface="Helvetica" pitchFamily="34" charset="0"/>
              </a:rPr>
              <a:t>Современный математический аппарат в онлайн-образовании может отличить «гадающих» студентов от тех, кто решает задания осмысленно, учитывает не только итоги тестов, но и опыт студента, его активность просмотра видео, результаты практикумов. </a:t>
            </a:r>
            <a:endParaRPr lang="en-US" i="1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i="1" dirty="0" smtClean="0">
                <a:latin typeface="Helvetica" pitchFamily="34" charset="0"/>
                <a:cs typeface="Helvetica" pitchFamily="34" charset="0"/>
              </a:rPr>
              <a:t>Следующий </a:t>
            </a:r>
            <a:r>
              <a:rPr lang="ru-RU" i="1" dirty="0">
                <a:latin typeface="Helvetica" pitchFamily="34" charset="0"/>
                <a:cs typeface="Helvetica" pitchFamily="34" charset="0"/>
              </a:rPr>
              <a:t>шаг - развитие образовательных платформ, которые станут значительно удобнее по функционалу и доступнее по цене</a:t>
            </a:r>
            <a:r>
              <a:rPr lang="ru-RU" i="1" dirty="0" smtClean="0">
                <a:latin typeface="Helvetica" pitchFamily="34" charset="0"/>
                <a:cs typeface="Helvetica" pitchFamily="34" charset="0"/>
              </a:rPr>
              <a:t>».</a:t>
            </a:r>
            <a:endParaRPr lang="en-US" i="1" dirty="0" smtClean="0">
              <a:latin typeface="Helvetica" pitchFamily="34" charset="0"/>
              <a:cs typeface="Helvetica" pitchFamily="34" charset="0"/>
            </a:endParaRPr>
          </a:p>
          <a:p>
            <a:endParaRPr lang="en-US" i="1" dirty="0">
              <a:latin typeface="Helvetica" pitchFamily="34" charset="0"/>
              <a:cs typeface="Helvetica" pitchFamily="34" charset="0"/>
            </a:endParaRPr>
          </a:p>
          <a:p>
            <a:r>
              <a:rPr lang="ru-RU" b="1" dirty="0">
                <a:latin typeface="Helvetica" pitchFamily="34" charset="0"/>
                <a:cs typeface="Helvetica" pitchFamily="34" charset="0"/>
              </a:rPr>
              <a:t>Дмитрий </a:t>
            </a:r>
            <a:r>
              <a:rPr lang="ru-RU" b="1" dirty="0" err="1">
                <a:latin typeface="Helvetica" pitchFamily="34" charset="0"/>
                <a:cs typeface="Helvetica" pitchFamily="34" charset="0"/>
              </a:rPr>
              <a:t>Аббакумов</a:t>
            </a:r>
            <a:endParaRPr lang="ru-RU" b="1" dirty="0">
              <a:latin typeface="Helvetica" pitchFamily="34" charset="0"/>
              <a:cs typeface="Helvetica" pitchFamily="34" charset="0"/>
            </a:endParaRPr>
          </a:p>
          <a:p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Эксперт по цифровым методам оценки эффективности онлайн программ, входит в ТОП-5 мирового рейтинга ученых, изучающих эффективность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eLearning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. Преподаватель «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Full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House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School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», кандидат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PhD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и исследователь в «KU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Leuven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», Руководитель исследовательского центра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психометрики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в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eLearning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в «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Higher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School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of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500" dirty="0" err="1" smtClean="0">
                <a:latin typeface="Helvetica" pitchFamily="34" charset="0"/>
                <a:cs typeface="Helvetica" pitchFamily="34" charset="0"/>
              </a:rPr>
              <a:t>Economics</a:t>
            </a:r>
            <a:r>
              <a:rPr lang="ru-RU" sz="1500" dirty="0" smtClean="0">
                <a:latin typeface="Helvetica" pitchFamily="34" charset="0"/>
                <a:cs typeface="Helvetica" pitchFamily="34" charset="0"/>
              </a:rPr>
              <a:t>»</a:t>
            </a:r>
            <a:endParaRPr lang="en-US" sz="1500" dirty="0">
              <a:latin typeface="Helvetica" pitchFamily="34" charset="0"/>
              <a:cs typeface="Helvetica" pitchFamily="34" charset="0"/>
            </a:endParaRPr>
          </a:p>
          <a:p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691" y="6266857"/>
            <a:ext cx="27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3607" cy="2867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2688037" y="328662"/>
            <a:ext cx="900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latin typeface="Helvetica" pitchFamily="2" charset="0"/>
              </a:rPr>
              <a:t>Центр креативных технологий </a:t>
            </a:r>
            <a:r>
              <a:rPr lang="en-US" sz="3500" dirty="0" smtClean="0">
                <a:latin typeface="Helvetica" pitchFamily="2" charset="0"/>
              </a:rPr>
              <a:t>TUMO</a:t>
            </a:r>
            <a:r>
              <a:rPr lang="ru-RU" sz="3500" dirty="0" smtClean="0">
                <a:latin typeface="Helvetica" pitchFamily="2" charset="0"/>
              </a:rPr>
              <a:t>:</a:t>
            </a:r>
          </a:p>
          <a:p>
            <a:r>
              <a:rPr lang="en-US" sz="3500" dirty="0" smtClean="0">
                <a:latin typeface="Helvetica" pitchFamily="2" charset="0"/>
              </a:rPr>
              <a:t>AI</a:t>
            </a:r>
            <a:r>
              <a:rPr lang="ru-RU" sz="3500" dirty="0" smtClean="0">
                <a:latin typeface="Helvetica" pitchFamily="2" charset="0"/>
              </a:rPr>
              <a:t> управляет персональным расписанием </a:t>
            </a:r>
            <a:endParaRPr lang="ru-RU" sz="3500" dirty="0">
              <a:latin typeface="Helvetic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002542"/>
            <a:ext cx="188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Армения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541A0F4-6624-4C3B-8659-0336A061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669" y="1528991"/>
            <a:ext cx="2660326" cy="1338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3668" y="2867891"/>
            <a:ext cx="30483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Центр дополнительного образования 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14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дисциплин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800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человек одновременно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15 000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учеников / год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Возраст 12-18 лет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Обучение бесплатно</a:t>
            </a:r>
          </a:p>
          <a:p>
            <a:endParaRPr lang="ru-RU" sz="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Армения: Ереван +4 филиала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Франшиза: Париж, Бейрут</a:t>
            </a:r>
          </a:p>
          <a:p>
            <a:endParaRPr lang="ru-RU" sz="800" dirty="0">
              <a:latin typeface="Helvetica" pitchFamily="34" charset="0"/>
              <a:cs typeface="Helvetica" pitchFamily="34" charset="0"/>
            </a:endParaRPr>
          </a:p>
          <a:p>
            <a:r>
              <a:rPr lang="en-US" sz="1600" dirty="0">
                <a:latin typeface="Helvetica" pitchFamily="34" charset="0"/>
                <a:cs typeface="Helvetica" pitchFamily="34" charset="0"/>
              </a:rPr>
              <a:t>https://tumo.org/en/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4" b="19970"/>
          <a:stretch/>
        </p:blipFill>
        <p:spPr bwMode="auto">
          <a:xfrm>
            <a:off x="381000" y="2793750"/>
            <a:ext cx="8652164" cy="34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8037" y="1736776"/>
            <a:ext cx="634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Управление мотивацией студентов и преподавателей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Координация больших потоков студентов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Управление эффективность освоения материала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0" y="6241473"/>
            <a:ext cx="563681" cy="616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691" y="6365070"/>
            <a:ext cx="43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B6A937-A5F1-0C41-805E-7314ECD7C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0"/>
            <a:ext cx="1224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80" y="413713"/>
            <a:ext cx="1062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2. Доступность информации и широкий выбор способов обучения </a:t>
            </a:r>
            <a:endParaRPr lang="ru-RU" sz="3600" dirty="0">
              <a:latin typeface="Helvetic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6474" y="2135457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Образовательных онлайн платформ*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6945" y="3043257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Человек обучаются дистанционно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6945" y="3988892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Объем инвестиций в крупнейшие платформы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945" y="4876793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Объем годовой выручки платформ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610" y="6329947"/>
            <a:ext cx="65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D659A"/>
                </a:solidFill>
                <a:latin typeface="Helvetica" pitchFamily="34" charset="0"/>
                <a:cs typeface="Helvetica" pitchFamily="34" charset="0"/>
              </a:rPr>
              <a:t>*Здесь приведены аналитические данные за 2017-2018 </a:t>
            </a:r>
            <a:r>
              <a:rPr lang="ru-RU" dirty="0" err="1" smtClean="0">
                <a:solidFill>
                  <a:srgbClr val="FD659A"/>
                </a:solidFill>
                <a:latin typeface="Helvetica" pitchFamily="34" charset="0"/>
                <a:cs typeface="Helvetica" pitchFamily="34" charset="0"/>
              </a:rPr>
              <a:t>г.г</a:t>
            </a:r>
            <a:r>
              <a:rPr lang="ru-RU" dirty="0" smtClean="0">
                <a:solidFill>
                  <a:srgbClr val="FD659A"/>
                </a:solidFill>
                <a:latin typeface="Helvetica" pitchFamily="34" charset="0"/>
                <a:cs typeface="Helvetica" pitchFamily="34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2684" y="1970736"/>
            <a:ext cx="152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800+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919" y="2587822"/>
            <a:ext cx="11340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4,5</a:t>
            </a:r>
          </a:p>
          <a:p>
            <a:pPr algn="ctr"/>
            <a:r>
              <a:rPr lang="ru-RU" b="1" dirty="0" smtClean="0">
                <a:solidFill>
                  <a:srgbClr val="FC3E81"/>
                </a:solidFill>
                <a:latin typeface="Helvetica" pitchFamily="34" charset="0"/>
                <a:cs typeface="Helvetica" pitchFamily="34" charset="0"/>
              </a:rPr>
              <a:t>МЛРД.</a:t>
            </a:r>
            <a:endParaRPr lang="ru-RU" b="1" dirty="0">
              <a:solidFill>
                <a:srgbClr val="FC3E8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413" y="4569016"/>
            <a:ext cx="15101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$180</a:t>
            </a:r>
            <a:endParaRPr lang="ru-RU" sz="4000" b="1" dirty="0" smtClean="0">
              <a:solidFill>
                <a:srgbClr val="FC3E81"/>
              </a:solidFill>
              <a:latin typeface="Activist" pitchFamily="50" charset="-52"/>
              <a:cs typeface="Helvetica" pitchFamily="34" charset="0"/>
            </a:endParaRPr>
          </a:p>
          <a:p>
            <a:pPr algn="ctr"/>
            <a:r>
              <a:rPr lang="ru-RU" b="1" dirty="0" smtClean="0">
                <a:solidFill>
                  <a:srgbClr val="FC3E81"/>
                </a:solidFill>
                <a:latin typeface="Helvetica" pitchFamily="34" charset="0"/>
                <a:cs typeface="Helvetica" pitchFamily="34" charset="0"/>
              </a:rPr>
              <a:t>МЛРД.</a:t>
            </a:r>
            <a:endParaRPr lang="ru-RU" b="1" dirty="0">
              <a:solidFill>
                <a:srgbClr val="FC3E8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1802" y="3572707"/>
            <a:ext cx="12746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$</a:t>
            </a:r>
            <a:r>
              <a:rPr lang="ru-RU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15</a:t>
            </a:r>
          </a:p>
          <a:p>
            <a:pPr algn="ctr"/>
            <a:r>
              <a:rPr lang="ru-RU" b="1" dirty="0" smtClean="0">
                <a:solidFill>
                  <a:srgbClr val="FC3E81"/>
                </a:solidFill>
                <a:latin typeface="Helvetica" pitchFamily="34" charset="0"/>
                <a:cs typeface="Helvetica" pitchFamily="34" charset="0"/>
              </a:rPr>
              <a:t>МЛРД.</a:t>
            </a:r>
            <a:endParaRPr lang="ru-RU" b="1" dirty="0">
              <a:solidFill>
                <a:srgbClr val="FC3E8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logosmall.png" descr="logo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1156" y="841915"/>
            <a:ext cx="2587085" cy="2587085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3502" y="4022373"/>
            <a:ext cx="3482395" cy="2762915"/>
          </a:xfrm>
          <a:prstGeom prst="rect">
            <a:avLst/>
          </a:prstGeom>
          <a:ln w="3175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7441044" y="3080265"/>
            <a:ext cx="444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ctivist" pitchFamily="50" charset="-52"/>
              </a:rPr>
              <a:t>DREAM STUDY SAAS</a:t>
            </a:r>
            <a:endParaRPr lang="ru-RU" sz="3200" b="1" dirty="0">
              <a:latin typeface="Activist" pitchFamily="50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655" y="6206836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246909" y="5592582"/>
            <a:ext cx="127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C3E81"/>
                </a:solidFill>
                <a:latin typeface="Activist" pitchFamily="50" charset="-52"/>
                <a:cs typeface="Helvetica" pitchFamily="34" charset="0"/>
              </a:rPr>
              <a:t>30%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9344" y="5692443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Ежегодный рост отрасли онлайн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9778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B6A937-A5F1-0C41-805E-7314ECD7C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79" y="413713"/>
            <a:ext cx="1112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3. </a:t>
            </a:r>
            <a:r>
              <a:rPr lang="ru-RU" sz="3600" dirty="0" err="1" smtClean="0">
                <a:latin typeface="Helvetica" pitchFamily="2" charset="0"/>
              </a:rPr>
              <a:t>Конвергентность</a:t>
            </a:r>
            <a:r>
              <a:rPr lang="ru-RU" sz="3600" dirty="0" smtClean="0">
                <a:latin typeface="Helvetica" pitchFamily="2" charset="0"/>
              </a:rPr>
              <a:t>: сближение технологий, смыслов и функций</a:t>
            </a:r>
            <a:endParaRPr lang="ru-RU" sz="3600" dirty="0">
              <a:latin typeface="Helvetic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8779" y="1828801"/>
            <a:ext cx="37961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Data Base of everything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IoT</a:t>
            </a:r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Games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VR+AR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Languages’ adaptors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Tracker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Schedule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BigData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based prediction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AI for recommendation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Individual&amp;Group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’ planning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Behavior monitoring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E-Library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Portfolios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Diplomas’ Data base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Social Networks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Ranking of trainers, students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……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55" y="6206836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8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19830" r="4671"/>
          <a:stretch/>
        </p:blipFill>
        <p:spPr bwMode="auto">
          <a:xfrm>
            <a:off x="4184074" y="2161309"/>
            <a:ext cx="8055926" cy="404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62509" y="5818909"/>
            <a:ext cx="477491" cy="38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B9CF20-45E5-794C-A657-81E38ACFC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443FF8-92B5-894D-A7E6-EA56776F44D0}"/>
              </a:ext>
            </a:extLst>
          </p:cNvPr>
          <p:cNvSpPr txBox="1"/>
          <p:nvPr/>
        </p:nvSpPr>
        <p:spPr>
          <a:xfrm>
            <a:off x="1068779" y="397935"/>
            <a:ext cx="1058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Helvetica" pitchFamily="2" charset="0"/>
              </a:rPr>
              <a:t>4. </a:t>
            </a:r>
            <a:r>
              <a:rPr lang="en-US" sz="3600" dirty="0" smtClean="0">
                <a:latin typeface="Helvetica" pitchFamily="2" charset="0"/>
              </a:rPr>
              <a:t>BLOCKCHAIN</a:t>
            </a:r>
            <a:r>
              <a:rPr lang="ru-RU" sz="3600" dirty="0" smtClean="0">
                <a:latin typeface="Helvetica" pitchFamily="2" charset="0"/>
              </a:rPr>
              <a:t>: Распределенные технологии.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291382-A634-FF4A-8CB7-998435AB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233" r="41403" b="77249"/>
          <a:stretch/>
        </p:blipFill>
        <p:spPr>
          <a:xfrm>
            <a:off x="0" y="6241473"/>
            <a:ext cx="563681" cy="616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255" y="6373091"/>
            <a:ext cx="263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9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Picture 10" descr="https://im0-tub-ru.yandex.net/i?id=4d58b94943370488529f6575155d67eb-sr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6" y="1661550"/>
            <a:ext cx="7280275" cy="48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9491" y="1884217"/>
            <a:ext cx="32142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Helvetica" pitchFamily="2" charset="0"/>
              </a:rPr>
              <a:t>Цифровые следы невозможно </a:t>
            </a:r>
            <a:r>
              <a:rPr lang="ru-RU" dirty="0" smtClean="0">
                <a:latin typeface="Helvetica" pitchFamily="2" charset="0"/>
              </a:rPr>
              <a:t>стереть, а данные исправить/ заменить незаметно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Helvetica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2" charset="0"/>
              </a:rPr>
              <a:t>Прорывная технология, которая придет на смену текущим форматам работы с данными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Helvetica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Helvetica" pitchFamily="2" charset="0"/>
              </a:rPr>
              <a:t>Инвестиции крупных корпораций и университетов в 2017-2020 </a:t>
            </a:r>
            <a:r>
              <a:rPr lang="ru-RU" dirty="0" err="1" smtClean="0">
                <a:latin typeface="Helvetica" pitchFamily="2" charset="0"/>
              </a:rPr>
              <a:t>г.г</a:t>
            </a:r>
            <a:r>
              <a:rPr lang="ru-RU" dirty="0" smtClean="0">
                <a:latin typeface="Helvetica" pitchFamily="2" charset="0"/>
              </a:rPr>
              <a:t>. превысят 3 трлн. Долларов США </a:t>
            </a:r>
            <a:endParaRPr lang="ru-RU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1240</Words>
  <Application>Microsoft Office PowerPoint</Application>
  <PresentationFormat>Произвольный</PresentationFormat>
  <Paragraphs>241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Устькачкинцева</dc:creator>
  <cp:lastModifiedBy>Анастасия</cp:lastModifiedBy>
  <cp:revision>452</cp:revision>
  <cp:lastPrinted>2019-03-20T09:32:05Z</cp:lastPrinted>
  <dcterms:created xsi:type="dcterms:W3CDTF">2019-02-22T11:43:04Z</dcterms:created>
  <dcterms:modified xsi:type="dcterms:W3CDTF">2019-03-26T03:06:27Z</dcterms:modified>
</cp:coreProperties>
</file>