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335" r:id="rId3"/>
    <p:sldId id="336" r:id="rId4"/>
    <p:sldId id="337" r:id="rId5"/>
    <p:sldId id="338" r:id="rId6"/>
    <p:sldId id="340" r:id="rId7"/>
    <p:sldId id="339" r:id="rId8"/>
    <p:sldId id="331" r:id="rId9"/>
    <p:sldId id="346" r:id="rId10"/>
    <p:sldId id="347" r:id="rId11"/>
    <p:sldId id="348" r:id="rId12"/>
    <p:sldId id="349" r:id="rId13"/>
    <p:sldId id="350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431F1-66F6-4AC3-B287-854C16D496A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74880-7C32-4DDF-A08D-06146FAAF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5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v"/>
            </a:pPr>
            <a:r>
              <a:rPr lang="ru-RU" altLang="ru-RU" sz="1200" b="1" dirty="0" smtClean="0">
                <a:latin typeface="Verdana" pitchFamily="34" charset="0"/>
              </a:rPr>
              <a:t>расширить образовательные возможности обучающихся </a:t>
            </a:r>
            <a:r>
              <a:rPr lang="ru-RU" altLang="ru-RU" sz="1200" dirty="0" smtClean="0">
                <a:latin typeface="Verdana" pitchFamily="34" charset="0"/>
              </a:rPr>
              <a:t>за счет увеличения доступности и учета индивидуальных темпа освоения учебного материала и образовательных потребностей</a:t>
            </a:r>
            <a:r>
              <a:rPr lang="en-US" altLang="ru-RU" sz="1200" dirty="0" smtClean="0">
                <a:latin typeface="Verdana" pitchFamily="34" charset="0"/>
              </a:rPr>
              <a:t>;</a:t>
            </a:r>
            <a:endParaRPr lang="ru-RU" altLang="ru-RU" sz="1200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v"/>
            </a:pPr>
            <a:r>
              <a:rPr lang="ru-RU" altLang="ru-RU" sz="1200" b="1" dirty="0" smtClean="0">
                <a:latin typeface="Verdana" pitchFamily="34" charset="0"/>
              </a:rPr>
              <a:t>стимулировать формирование субъектной позиции обучающегося</a:t>
            </a:r>
            <a:r>
              <a:rPr lang="ru-RU" altLang="ru-RU" sz="1200" dirty="0" smtClean="0">
                <a:latin typeface="Verdana" pitchFamily="34" charset="0"/>
              </a:rPr>
              <a:t>: повышение его мотивации, самостоятельности, социальной активности, в том числе в освоении учебного материала, рефлексии и самоанализа и, как следствие, повышение эффективности образовательного процесса;</a:t>
            </a:r>
          </a:p>
          <a:p>
            <a:pPr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v"/>
            </a:pPr>
            <a:r>
              <a:rPr lang="ru-RU" altLang="ru-RU" sz="1200" b="1" dirty="0" smtClean="0">
                <a:latin typeface="Verdana" pitchFamily="34" charset="0"/>
              </a:rPr>
              <a:t>трансформировать стиль педагога</a:t>
            </a:r>
            <a:r>
              <a:rPr lang="ru-RU" altLang="ru-RU" sz="1200" dirty="0" smtClean="0">
                <a:latin typeface="Verdana" pitchFamily="34" charset="0"/>
              </a:rPr>
              <a:t>, перейти от трансляции знаний к интерактивному взаимодействию с обучающимся, способствующему  конструированию обучающимся собственных знаний;</a:t>
            </a:r>
          </a:p>
          <a:p>
            <a:pPr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v"/>
            </a:pPr>
            <a:r>
              <a:rPr lang="ru-RU" altLang="ru-RU" sz="1200" b="1" dirty="0" smtClean="0">
                <a:latin typeface="Verdana" pitchFamily="34" charset="0"/>
              </a:rPr>
              <a:t>персонализировать образовательный процесс</a:t>
            </a:r>
            <a:r>
              <a:rPr lang="ru-RU" altLang="ru-RU" sz="1200" dirty="0" smtClean="0">
                <a:latin typeface="Verdana" pitchFamily="34" charset="0"/>
              </a:rPr>
              <a:t>, когда учащийся самостоятельно определяет свои учебные цели, способы их достижения, учитывая свои образовательные потребности, интересы и способности, учитель же является помощником обучающегося</a:t>
            </a:r>
          </a:p>
          <a:p>
            <a:r>
              <a:rPr lang="ru-RU" altLang="ru-RU" dirty="0" err="1" smtClean="0">
                <a:latin typeface="Arial" pitchFamily="34" charset="0"/>
                <a:ea typeface="Noteworthy Bold"/>
                <a:cs typeface="Noteworthy Bold"/>
              </a:rPr>
              <a:t>Гуманизация</a:t>
            </a:r>
            <a:r>
              <a:rPr lang="ru-RU" altLang="ru-RU" dirty="0" smtClean="0">
                <a:latin typeface="Arial" pitchFamily="34" charset="0"/>
                <a:ea typeface="Noteworthy Bold"/>
                <a:cs typeface="Noteworthy Bold"/>
              </a:rPr>
              <a:t> образования. Теперь в классе они могут общаться друг с другом, с учителем. Учитель может больше внимания уделить тем детям, которые в этом больше нуждаются.</a:t>
            </a:r>
          </a:p>
          <a:p>
            <a:r>
              <a:rPr lang="ru-RU" altLang="ru-RU" dirty="0" smtClean="0">
                <a:latin typeface="Arial" pitchFamily="34" charset="0"/>
                <a:ea typeface="Noteworthy Bold"/>
                <a:cs typeface="Noteworthy Bold"/>
              </a:rPr>
              <a:t>Путь к повышению успешности, потому что у большинства неуспешных учеников пропуск в освоении какого-либо понятия, неотработанный навык, ведет к нарастанию негативных результатов как снежный ком.</a:t>
            </a:r>
          </a:p>
          <a:p>
            <a:pPr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4880-7C32-4DDF-A08D-06146FAAFA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4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Образовательный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Понимание учащимися поликультурного характера мира, ценности индивидуальных особенностей и уникальности.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Знание основных географических и геополитических концепций и парадигм.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оперировать основными особенностями населения и хозяйства стран и регионов мира, развитие общей географической эрудиции, кругозора.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определять объединяющие признаки объектов, формировать по ним группы, составлять классификации и типологии.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выделять сильные и слабые стороны объекта, освоение метода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-анализа.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определять причинно-следственные связи, понимание взаимосвязанности явлений и процессов в обществе.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работать с картами как источником информации.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E9BA-20F6-4DB4-AF5A-A773B1BB66F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0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основе курса лежит освоение основных тем по биологии (разделы: Научный метод, Основные науки в составе биологии и свойства живых систем, Химия жизни, Строение клетки, Обмен веществ и энергии, Размножение и развитие, Основы генетики и селекции, Современные методы в биологии: биотехнология и биоинженерия, теория эволюции, антропогенез, основы экологии, учение о биосфере) , заложенных в программу 10-11 классов профильного уровня.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E9BA-20F6-4DB4-AF5A-A773B1BB66F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5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 курса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Разбор "трудных вопросов" русской истории, в том числе тех, что были зафиксированы в Историко-культурном стандарте (20 трудных вопросов), но не ограничиваясь только ими.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Разбор ключевых текстов русской истории, относящихся к разным видам письменных источников (в том числе источники личного происхождения, нарративные источники и художественная литература, правовые источники и актовые источники).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Разбор наиболее трудных заданий ЕГЭ (задания №20-25).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E9BA-20F6-4DB4-AF5A-A773B1BB66F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задача – привить школьникам культуру решения экономических задач наиболее эффективным и надежным способом, показать взаимосвязь различных тем и объяснить смысл экономических понятий и формул.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E9BA-20F6-4DB4-AF5A-A773B1BB66F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8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хватает логического завершения. Может,</a:t>
            </a:r>
            <a:r>
              <a:rPr lang="ru-RU" baseline="0" dirty="0" smtClean="0"/>
              <a:t> слайд с упоминанием создающихся РМЦ? Или вскользь  упомянуть про 1 место среди московских школ?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 этот слайд в</a:t>
            </a:r>
            <a:r>
              <a:rPr lang="ru-RU" dirty="0" smtClean="0"/>
              <a:t>ставить</a:t>
            </a:r>
            <a:r>
              <a:rPr lang="ru-RU" baseline="0" dirty="0" smtClean="0"/>
              <a:t> контакты?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E9BA-20F6-4DB4-AF5A-A773B1BB66F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2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089" y="179710"/>
            <a:ext cx="7358063" cy="1714500"/>
          </a:xfrm>
        </p:spPr>
        <p:txBody>
          <a:bodyPr lIns="64291" tIns="32146" rIns="64291" bIns="321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4085" y="1946672"/>
            <a:ext cx="3625453" cy="4019476"/>
          </a:xfrm>
        </p:spPr>
        <p:txBody>
          <a:bodyPr lIns="64291" tIns="32146" rIns="64291" bIns="3214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6695" y="1946672"/>
            <a:ext cx="3625453" cy="4019476"/>
          </a:xfrm>
        </p:spPr>
        <p:txBody>
          <a:bodyPr lIns="64291" tIns="32146" rIns="64291" bIns="3214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D5897E-8590-471D-A5B7-3271B553A1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C39A42-D195-4C86-8FDC-5D3DF0A4D2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149080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Смешанное обучение</a:t>
            </a:r>
            <a:endParaRPr lang="ru-RU" sz="6000" dirty="0"/>
          </a:p>
        </p:txBody>
      </p:sp>
      <p:pic>
        <p:nvPicPr>
          <p:cNvPr id="1026" name="Picture 2" descr="http://ntpp.biz/upload/iblock/a97/%D0%A3%20%D0%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832648" cy="437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Наталия Вениаминовна </a:t>
            </a:r>
            <a:r>
              <a:rPr lang="ru-RU" dirty="0" err="1" smtClean="0"/>
              <a:t>Любомирская</a:t>
            </a:r>
            <a:endParaRPr lang="ru-RU" dirty="0"/>
          </a:p>
        </p:txBody>
      </p:sp>
      <p:pic>
        <p:nvPicPr>
          <p:cNvPr id="1028" name="Picture 4" descr="Image result for blended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64" y="45857"/>
            <a:ext cx="3046929" cy="43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208271"/>
            <a:ext cx="16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nvlubow@hse.ru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2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Смешанное обучение позволит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dirty="0"/>
              <a:t>расширить образовательные возможности обучающихся за счет учета индивидуальных </a:t>
            </a:r>
            <a:r>
              <a:rPr lang="ru-RU" altLang="ru-RU" dirty="0" smtClean="0"/>
              <a:t>образовательных </a:t>
            </a:r>
            <a:r>
              <a:rPr lang="ru-RU" altLang="ru-RU" dirty="0"/>
              <a:t>потребностей</a:t>
            </a:r>
            <a:r>
              <a:rPr lang="en-US" altLang="ru-RU" dirty="0"/>
              <a:t>;</a:t>
            </a:r>
            <a:endParaRPr lang="ru-RU" altLang="ru-R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dirty="0"/>
              <a:t>стимулировать формирование субъектной позиции </a:t>
            </a:r>
            <a:r>
              <a:rPr lang="ru-RU" altLang="ru-RU" dirty="0" smtClean="0"/>
              <a:t>обучающегося и</a:t>
            </a:r>
            <a:r>
              <a:rPr lang="ru-RU" altLang="ru-RU" dirty="0"/>
              <a:t>, как следствие, повышение эффективности образовательного процесса;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dirty="0"/>
              <a:t>трансформировать стиль педагога, перейти </a:t>
            </a:r>
            <a:r>
              <a:rPr lang="ru-RU" altLang="ru-RU" dirty="0" smtClean="0"/>
              <a:t>к </a:t>
            </a:r>
            <a:r>
              <a:rPr lang="ru-RU" altLang="ru-RU" dirty="0"/>
              <a:t>интерактивному взаимодействию с </a:t>
            </a:r>
            <a:r>
              <a:rPr lang="ru-RU" altLang="ru-RU" dirty="0" smtClean="0"/>
              <a:t>обучающимся;</a:t>
            </a:r>
            <a:endParaRPr lang="ru-RU" altLang="ru-R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dirty="0"/>
              <a:t>персонализировать образовательный </a:t>
            </a:r>
            <a:r>
              <a:rPr lang="ru-RU" altLang="ru-RU" dirty="0" smtClean="0"/>
              <a:t>процесс.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3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образовательного процесса при смешанном обучении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55000" lnSpcReduction="20000"/>
          </a:bodyPr>
          <a:lstStyle/>
          <a:p>
            <a:pPr>
              <a:buFont typeface="Helvetica Light"/>
              <a:buAutoNum type="arabicPeriod"/>
            </a:pPr>
            <a:r>
              <a:rPr lang="ru-RU" altLang="ru-RU" sz="3600" b="1" dirty="0">
                <a:latin typeface="Verdana" pitchFamily="34" charset="0"/>
              </a:rPr>
              <a:t>Определение особенностей контингента учащихся </a:t>
            </a:r>
            <a:r>
              <a:rPr lang="ru-RU" altLang="ru-RU" sz="3600" dirty="0">
                <a:latin typeface="Verdana" pitchFamily="34" charset="0"/>
              </a:rPr>
              <a:t>в целом и отдельных классов </a:t>
            </a:r>
          </a:p>
          <a:p>
            <a:pPr>
              <a:buFont typeface="Helvetica Light"/>
              <a:buAutoNum type="arabicPeriod"/>
            </a:pPr>
            <a:r>
              <a:rPr lang="ru-RU" altLang="ru-RU" sz="3600" b="1" dirty="0">
                <a:latin typeface="Verdana" pitchFamily="34" charset="0"/>
              </a:rPr>
              <a:t>Выбор подходящей модели </a:t>
            </a:r>
            <a:r>
              <a:rPr lang="ru-RU" altLang="ru-RU" sz="3600" dirty="0">
                <a:latin typeface="Verdana" pitchFamily="34" charset="0"/>
              </a:rPr>
              <a:t>для имеющегося контингента с учетом его особенностей</a:t>
            </a:r>
          </a:p>
          <a:p>
            <a:pPr>
              <a:buFont typeface="Helvetica Light"/>
              <a:buAutoNum type="arabicPeriod"/>
            </a:pPr>
            <a:r>
              <a:rPr lang="ru-RU" altLang="ru-RU" sz="3600" b="1" dirty="0">
                <a:latin typeface="Verdana" pitchFamily="34" charset="0"/>
              </a:rPr>
              <a:t>Планирование образовательного процесса</a:t>
            </a:r>
            <a:r>
              <a:rPr lang="ru-RU" altLang="ru-RU" sz="3600" dirty="0">
                <a:latin typeface="Verdana" pitchFamily="34" charset="0"/>
              </a:rPr>
              <a:t>:  составление учебного плана, определение долей трех компонентов смешанного обучения (очного, ИКТ-опосредованного и самообразования), времени и форм итогового контроля.</a:t>
            </a:r>
          </a:p>
          <a:p>
            <a:pPr>
              <a:buFont typeface="Helvetica Light"/>
              <a:buAutoNum type="arabicPeriod"/>
            </a:pPr>
            <a:r>
              <a:rPr lang="ru-RU" altLang="ru-RU" sz="3600" b="1" dirty="0">
                <a:latin typeface="Verdana" pitchFamily="34" charset="0"/>
              </a:rPr>
              <a:t>Обеспечение реализации </a:t>
            </a:r>
            <a:r>
              <a:rPr lang="ru-RU" altLang="ru-RU" sz="3600" dirty="0">
                <a:latin typeface="Verdana" pitchFamily="34" charset="0"/>
              </a:rPr>
              <a:t>компонентов</a:t>
            </a:r>
            <a:r>
              <a:rPr lang="ru-RU" altLang="ru-RU" sz="3600" b="1" dirty="0">
                <a:latin typeface="Verdana" pitchFamily="34" charset="0"/>
              </a:rPr>
              <a:t> </a:t>
            </a:r>
            <a:r>
              <a:rPr lang="ru-RU" altLang="ru-RU" sz="3600" dirty="0">
                <a:latin typeface="Verdana" pitchFamily="34" charset="0"/>
              </a:rPr>
              <a:t>очного (подбор кадров, предоставление школьного пространства и средств обучения), ИКТ-опосредованного (предоставление </a:t>
            </a:r>
            <a:r>
              <a:rPr lang="ru-RU" altLang="ru-RU" sz="3600" dirty="0" err="1">
                <a:latin typeface="Verdana" pitchFamily="34" charset="0"/>
              </a:rPr>
              <a:t>интернет-ресурсов</a:t>
            </a:r>
            <a:r>
              <a:rPr lang="ru-RU" altLang="ru-RU" sz="3600" dirty="0">
                <a:latin typeface="Verdana" pitchFamily="34" charset="0"/>
              </a:rPr>
              <a:t> на базе договоров с их владельцами), самообразования (организация установочного консультирования и контроля).</a:t>
            </a:r>
          </a:p>
          <a:p>
            <a:pPr>
              <a:buFont typeface="Helvetica Light"/>
              <a:buAutoNum type="arabicPeriod"/>
            </a:pPr>
            <a:r>
              <a:rPr lang="ru-RU" altLang="ru-RU" sz="3600" b="1" dirty="0">
                <a:latin typeface="Verdana" pitchFamily="34" charset="0"/>
              </a:rPr>
              <a:t>Оценивание и контроль результатов обучения</a:t>
            </a:r>
            <a:r>
              <a:rPr lang="ru-RU" altLang="ru-RU" sz="3200" b="1" dirty="0">
                <a:latin typeface="Verdana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88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модели смешанного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87544" cy="470912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3200" u="sng" dirty="0">
                <a:latin typeface="Verdana" pitchFamily="34" charset="0"/>
              </a:rPr>
              <a:t>возраст обучающихся  </a:t>
            </a:r>
            <a:r>
              <a:rPr lang="ru-RU" altLang="ru-RU" sz="3200" dirty="0">
                <a:latin typeface="Verdana" pitchFamily="34" charset="0"/>
              </a:rPr>
              <a:t>– </a:t>
            </a:r>
            <a:r>
              <a:rPr lang="ru-RU" altLang="ru-RU" sz="3200" i="1" dirty="0">
                <a:latin typeface="Verdana" pitchFamily="34" charset="0"/>
              </a:rPr>
              <a:t>ключевой</a:t>
            </a:r>
            <a:r>
              <a:rPr lang="ru-RU" altLang="ru-RU" sz="3200" dirty="0">
                <a:latin typeface="Verdana" pitchFamily="34" charset="0"/>
              </a:rPr>
              <a:t> фактор: связанные с ним уровень развития ИКТ-компетентности и регулятивных УУД;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u="sng" dirty="0">
                <a:latin typeface="Verdana" pitchFamily="34" charset="0"/>
              </a:rPr>
              <a:t>возможности пространственной организации </a:t>
            </a:r>
            <a:r>
              <a:rPr lang="ru-RU" altLang="ru-RU" sz="3200" dirty="0">
                <a:latin typeface="Verdana" pitchFamily="34" charset="0"/>
              </a:rPr>
              <a:t>учебного процесса (наличие больших помещений, позволяющих зонирование, либо наличие дополнительных помещений);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u="sng" dirty="0">
                <a:latin typeface="Verdana" pitchFamily="34" charset="0"/>
              </a:rPr>
              <a:t>уровень ИКТ-компетентности и готовности учителя </a:t>
            </a:r>
            <a:r>
              <a:rPr lang="ru-RU" altLang="ru-RU" sz="3200" dirty="0">
                <a:latin typeface="Verdana" pitchFamily="34" charset="0"/>
              </a:rPr>
              <a:t>к работе в экспериментальном режиме.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97" y="1704455"/>
            <a:ext cx="2076152" cy="148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57" y="4745013"/>
            <a:ext cx="1225600" cy="12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64" y="3199061"/>
            <a:ext cx="1830586" cy="137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5960" y="1613366"/>
            <a:ext cx="6750496" cy="189436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«Смешанное обучение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Л</a:t>
            </a:r>
            <a:r>
              <a:rPr lang="ru-RU" dirty="0" smtClean="0"/>
              <a:t>ицее НИУ ВШЭ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9269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создания ресурса для смешанного обучения в Лицее НИУ ВШЭ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Персонализация обучения </a:t>
            </a:r>
          </a:p>
          <a:p>
            <a:pPr marL="0" indent="0">
              <a:buNone/>
            </a:pPr>
            <a:r>
              <a:rPr lang="ru-RU" sz="2000" dirty="0" smtClean="0"/>
              <a:t>(индивидуальный план каждому из 1,5 тысяч учеников Лицея НИУ ВШЭ)</a:t>
            </a:r>
          </a:p>
          <a:p>
            <a:endParaRPr lang="ru-RU" dirty="0" smtClean="0"/>
          </a:p>
          <a:p>
            <a:r>
              <a:rPr lang="ru-RU" dirty="0" smtClean="0"/>
              <a:t>Сокращение аудиторных часов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Использование кадрового потенциала университета </a:t>
            </a:r>
          </a:p>
          <a:p>
            <a:endParaRPr lang="ru-RU" dirty="0"/>
          </a:p>
          <a:p>
            <a:r>
              <a:rPr lang="ru-RU" dirty="0" smtClean="0"/>
              <a:t>Возможность использования ресурса школами, желающими работать в формате смешанного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13 курсов по предметам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Rectangl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География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Биология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История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Экономика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Право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Словесность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Социология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Политология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История культур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Теория познания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Математика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Информатика и программирование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ea typeface="Verdana" pitchFamily="34" charset="0"/>
                <a:cs typeface="Verdana" pitchFamily="34" charset="0"/>
              </a:rPr>
              <a:t>Литература</a:t>
            </a:r>
          </a:p>
          <a:p>
            <a:pPr>
              <a:lnSpc>
                <a:spcPct val="90000"/>
              </a:lnSpc>
            </a:pPr>
            <a:endParaRPr lang="ru-RU" altLang="ru-RU" sz="22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ea typeface="Verdana" pitchFamily="34" charset="0"/>
                <a:cs typeface="Verdana" pitchFamily="34" charset="0"/>
              </a:rPr>
              <a:t>48 видеороликов (6-10 минут каждый) с вопросами на понимание 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dirty="0" smtClean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dirty="0" smtClean="0">
                <a:ea typeface="Verdana" pitchFamily="34" charset="0"/>
                <a:cs typeface="Verdana" pitchFamily="34" charset="0"/>
              </a:rPr>
              <a:t>Дидактические материалы </a:t>
            </a:r>
            <a:r>
              <a:rPr lang="ru-RU" altLang="ru-RU" dirty="0">
                <a:ea typeface="Verdana" pitchFamily="34" charset="0"/>
                <a:cs typeface="Verdana" pitchFamily="34" charset="0"/>
              </a:rPr>
              <a:t>для работы в </a:t>
            </a:r>
            <a:r>
              <a:rPr lang="ru-RU" altLang="ru-RU" dirty="0" smtClean="0">
                <a:ea typeface="Verdana" pitchFamily="34" charset="0"/>
                <a:cs typeface="Verdana" pitchFamily="34" charset="0"/>
              </a:rPr>
              <a:t>классе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dirty="0" smtClean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dirty="0" smtClean="0">
                <a:ea typeface="Verdana" pitchFamily="34" charset="0"/>
                <a:cs typeface="Verdana" pitchFamily="34" charset="0"/>
              </a:rPr>
              <a:t>Методические </a:t>
            </a:r>
            <a:r>
              <a:rPr lang="ru-RU" altLang="ru-RU" dirty="0">
                <a:ea typeface="Verdana" pitchFamily="34" charset="0"/>
                <a:cs typeface="Verdana" pitchFamily="34" charset="0"/>
              </a:rPr>
              <a:t>рекомендации для </a:t>
            </a:r>
            <a:r>
              <a:rPr lang="ru-RU" altLang="ru-RU" dirty="0" smtClean="0">
                <a:ea typeface="Verdana" pitchFamily="34" charset="0"/>
                <a:cs typeface="Verdana" pitchFamily="34" charset="0"/>
              </a:rPr>
              <a:t>учителя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dirty="0">
                <a:ea typeface="Verdana" pitchFamily="34" charset="0"/>
                <a:cs typeface="Verdana" pitchFamily="34" charset="0"/>
              </a:rPr>
              <a:t>В УМК по курсу входит также программа семинара для учителей по реализации смешанного обучения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 к курсам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Курсы расположены на закрытой платформе </a:t>
            </a:r>
            <a:r>
              <a:rPr lang="en-US" dirty="0" smtClean="0"/>
              <a:t>Moodle </a:t>
            </a:r>
            <a:r>
              <a:rPr lang="ru-RU" dirty="0" smtClean="0"/>
              <a:t>НИУ ВШЭ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ru-RU" dirty="0" smtClean="0"/>
              <a:t>Учителям и учащимся доступ </a:t>
            </a:r>
            <a:r>
              <a:rPr lang="ru-RU" dirty="0"/>
              <a:t>к материалам предоставляет сотрудник НИУ ВШЭ после обязательного участия </a:t>
            </a:r>
            <a:r>
              <a:rPr lang="ru-RU" dirty="0" smtClean="0"/>
              <a:t>учителя в </a:t>
            </a:r>
            <a:r>
              <a:rPr lang="ru-RU" dirty="0"/>
              <a:t>семинаре по реализации смешанного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2926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4" name="Rectangl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9296" cy="48737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Разработка первых 6 курсов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(2018)</a:t>
            </a:r>
            <a:endParaRPr lang="ru-RU" altLang="ru-RU" sz="2000" dirty="0" smtClean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Апробация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разработанных курсов,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внесение изменений, если необходимо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(2018 – 2019 уч. год)</a:t>
            </a:r>
            <a:endParaRPr lang="en-US" altLang="ru-RU" sz="20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ru-RU" sz="2000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Разработка оставшихся 7 </a:t>
            </a:r>
            <a:r>
              <a:rPr lang="ru-RU" altLang="ru-RU" sz="2000" dirty="0">
                <a:ea typeface="Verdana" pitchFamily="34" charset="0"/>
                <a:cs typeface="Verdana" pitchFamily="34" charset="0"/>
              </a:rPr>
              <a:t>курсов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(к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сентябрю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2019)</a:t>
            </a:r>
            <a:endParaRPr lang="ru-RU" altLang="ru-RU" sz="2000" dirty="0" smtClean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>
                <a:ea typeface="Verdana" pitchFamily="34" charset="0"/>
                <a:cs typeface="Verdana" pitchFamily="34" charset="0"/>
              </a:rPr>
              <a:t>Апробация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разработанных курсов, </a:t>
            </a:r>
            <a:r>
              <a:rPr lang="ru-RU" altLang="ru-RU" sz="2000" dirty="0">
                <a:ea typeface="Verdana" pitchFamily="34" charset="0"/>
                <a:cs typeface="Verdana" pitchFamily="34" charset="0"/>
              </a:rPr>
              <a:t>внесение изменений, если необходимо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(2019 – 2020 уч. год)</a:t>
            </a:r>
            <a:endParaRPr lang="en-US" altLang="ru-RU" sz="20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ru-RU" sz="2000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Разработка курса ПК по СО и использованию ресурса НИУ ВШЭ (2019)</a:t>
            </a: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Обучение </a:t>
            </a: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учителей использованию разработанных материалов (прежде всего из школ распределенного лицея, затем партнерских и базовых школ, далее везде)</a:t>
            </a:r>
            <a:endParaRPr lang="en-US" altLang="ru-RU" sz="20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ru-RU" sz="2000" dirty="0" smtClean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ea typeface="Verdana" pitchFamily="34" charset="0"/>
                <a:cs typeface="Verdana" pitchFamily="34" charset="0"/>
              </a:rPr>
              <a:t>Создание сетевого сообщества учителей, работающих по этим материалам, дополнение дидактических и методических материалов  </a:t>
            </a:r>
            <a:endParaRPr lang="ru-RU" altLang="ru-RU" sz="2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«География мирового населения и хозяйства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u="sng" dirty="0" smtClean="0"/>
              <a:t>Авторы</a:t>
            </a:r>
          </a:p>
          <a:p>
            <a:r>
              <a:rPr lang="ru-RU" dirty="0" smtClean="0"/>
              <a:t>Баринов Сергей Леонидович</a:t>
            </a:r>
          </a:p>
          <a:p>
            <a:pPr marL="0" indent="0">
              <a:buNone/>
            </a:pPr>
            <a:r>
              <a:rPr lang="ru-RU" sz="1800" dirty="0" err="1" smtClean="0"/>
              <a:t>К.г.н</a:t>
            </a:r>
            <a:r>
              <a:rPr lang="ru-RU" sz="1800" dirty="0" smtClean="0"/>
              <a:t>., преподаватель Лицея НИУ ВШЭ</a:t>
            </a:r>
          </a:p>
          <a:p>
            <a:r>
              <a:rPr lang="ru-RU" dirty="0" err="1" smtClean="0"/>
              <a:t>Боковикова</a:t>
            </a:r>
            <a:r>
              <a:rPr lang="ru-RU" dirty="0" smtClean="0"/>
              <a:t> Елена Сергеевна</a:t>
            </a:r>
          </a:p>
          <a:p>
            <a:pPr marL="0" indent="0">
              <a:buNone/>
            </a:pPr>
            <a:r>
              <a:rPr lang="ru-RU" sz="1800" dirty="0" err="1"/>
              <a:t>К</a:t>
            </a:r>
            <a:r>
              <a:rPr lang="ru-RU" sz="1800" dirty="0" err="1" smtClean="0"/>
              <a:t>.г.н</a:t>
            </a:r>
            <a:r>
              <a:rPr lang="ru-RU" sz="1800" dirty="0" smtClean="0"/>
              <a:t>., преподаватель Лицея 1553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 b="10074"/>
          <a:stretch/>
        </p:blipFill>
        <p:spPr bwMode="auto">
          <a:xfrm>
            <a:off x="4038036" y="4203086"/>
            <a:ext cx="341680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divanova\Desktop\Смешаное обучение лицей\IMG_1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19" y="4526834"/>
            <a:ext cx="2448272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755576" y="-99392"/>
            <a:ext cx="7358063" cy="1714500"/>
          </a:xfrm>
        </p:spPr>
        <p:txBody>
          <a:bodyPr>
            <a:normAutofit/>
          </a:bodyPr>
          <a:lstStyle/>
          <a:p>
            <a:r>
              <a:rPr lang="ru-RU" altLang="ru-RU" sz="3600" dirty="0"/>
              <a:t>Смешанное обучение </a:t>
            </a:r>
            <a:r>
              <a:rPr lang="en-US" altLang="ru-RU" sz="3600" dirty="0"/>
              <a:t/>
            </a:r>
            <a:br>
              <a:rPr lang="en-US" altLang="ru-RU" sz="3600" dirty="0"/>
            </a:br>
            <a:r>
              <a:rPr lang="ru-RU" altLang="ru-RU" sz="3600" dirty="0"/>
              <a:t>(</a:t>
            </a:r>
            <a:r>
              <a:rPr lang="en-US" altLang="ru-RU" sz="3600" dirty="0"/>
              <a:t>blended learning)</a:t>
            </a:r>
            <a:endParaRPr lang="ru-RU" altLang="ru-RU" sz="3600" dirty="0"/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260" y="2148157"/>
            <a:ext cx="2019226" cy="28351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9"/>
          <p:cNvSpPr>
            <a:spLocks noGrp="1"/>
          </p:cNvSpPr>
          <p:nvPr>
            <p:ph type="body" sz="half" idx="2"/>
          </p:nvPr>
        </p:nvSpPr>
        <p:spPr>
          <a:xfrm>
            <a:off x="3863209" y="1946672"/>
            <a:ext cx="4388941" cy="40194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dirty="0"/>
              <a:t>технология организации образовательного процесса, в основе которого лежит концепция объединения </a:t>
            </a:r>
            <a:r>
              <a:rPr lang="ru-RU" altLang="ru-RU" b="1" dirty="0"/>
              <a:t>традиционного </a:t>
            </a:r>
            <a:r>
              <a:rPr lang="ru-RU" altLang="ru-RU" dirty="0"/>
              <a:t>(</a:t>
            </a:r>
            <a:r>
              <a:rPr lang="en-US" altLang="ru-RU" dirty="0"/>
              <a:t>F2F) </a:t>
            </a:r>
            <a:r>
              <a:rPr lang="ru-RU" altLang="ru-RU" dirty="0"/>
              <a:t>и </a:t>
            </a:r>
            <a:r>
              <a:rPr lang="ru-RU" altLang="ru-RU" b="1" dirty="0"/>
              <a:t>электронного обучения</a:t>
            </a:r>
            <a:r>
              <a:rPr lang="ru-RU" altLang="ru-RU" dirty="0"/>
              <a:t>, базирующегося на новых дидактических возможностях, предоставляемых ИКТ и современными учебными средствами.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32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Изучение курса </a:t>
            </a:r>
            <a:r>
              <a:rPr lang="ru-RU" dirty="0"/>
              <a:t>на базовом уровне в удаленном формате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Изучение курса на углубленном уровне в формате смешанного обучения.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Первая половина курса построена в парадигме универсализма. Ее задачей является позиционирование общих закономерностей, которым подчинено развитие разных стран и регионов мира.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Вторая </a:t>
            </a:r>
            <a:r>
              <a:rPr lang="ru-RU" dirty="0"/>
              <a:t>половина курса построена в парадигме уникализма. Ее задачей является позиционирование уникальных особенностей разных стран и регионов мира, ценности этой уникальности.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Принципиальным </a:t>
            </a:r>
            <a:r>
              <a:rPr lang="ru-RU" dirty="0"/>
              <a:t>отличием данного курса </a:t>
            </a:r>
            <a:r>
              <a:rPr lang="ru-RU" dirty="0" smtClean="0"/>
              <a:t>от существующих онлайн-курсов по географии является </a:t>
            </a:r>
            <a:r>
              <a:rPr lang="ru-RU" dirty="0"/>
              <a:t>акцент не на факты, а на концептуальные рамки.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98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464636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«Общая </a:t>
            </a:r>
            <a:r>
              <a:rPr lang="ru-RU" dirty="0" smtClean="0"/>
              <a:t>биология </a:t>
            </a:r>
            <a:r>
              <a:rPr lang="ru-RU" dirty="0"/>
              <a:t>для 10-11х классов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u="sng" dirty="0" smtClean="0"/>
              <a:t>Авторы</a:t>
            </a:r>
          </a:p>
          <a:p>
            <a:r>
              <a:rPr lang="ru-RU" dirty="0" err="1" smtClean="0"/>
              <a:t>Моручков</a:t>
            </a:r>
            <a:r>
              <a:rPr lang="ru-RU" dirty="0" smtClean="0"/>
              <a:t> Антон Александрович</a:t>
            </a:r>
          </a:p>
          <a:p>
            <a:pPr marL="0" indent="0">
              <a:buNone/>
            </a:pPr>
            <a:r>
              <a:rPr lang="ru-RU" sz="1800" dirty="0" smtClean="0"/>
              <a:t>Заведующий кафедрой естественных наук,</a:t>
            </a:r>
          </a:p>
          <a:p>
            <a:pPr marL="0" indent="0">
              <a:buNone/>
            </a:pPr>
            <a:r>
              <a:rPr lang="ru-RU" sz="1800" dirty="0" smtClean="0"/>
              <a:t>преподаватель Лицея НИУ ВШЭ</a:t>
            </a:r>
            <a:endParaRPr lang="ru-RU" dirty="0" smtClean="0"/>
          </a:p>
          <a:p>
            <a:r>
              <a:rPr lang="ru-RU" dirty="0" smtClean="0"/>
              <a:t>Ясная Лидия Борисовна</a:t>
            </a:r>
          </a:p>
          <a:p>
            <a:pPr marL="0" indent="0">
              <a:buNone/>
            </a:pPr>
            <a:r>
              <a:rPr lang="ru-RU" sz="1800" dirty="0"/>
              <a:t>Преподаватель Лицея НИУ ВШЭ</a:t>
            </a:r>
          </a:p>
          <a:p>
            <a:r>
              <a:rPr lang="ru-RU" dirty="0" err="1" smtClean="0"/>
              <a:t>Любомирская</a:t>
            </a:r>
            <a:r>
              <a:rPr lang="ru-RU" dirty="0" smtClean="0"/>
              <a:t> Наталия Вениаминовна</a:t>
            </a:r>
          </a:p>
          <a:p>
            <a:pPr marL="0" indent="0">
              <a:buNone/>
            </a:pPr>
            <a:r>
              <a:rPr lang="ru-RU" sz="1800" dirty="0" smtClean="0"/>
              <a:t>Доктор биологических наук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divanova\Desktop\Смешаное обучение лицей\IMG_0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14" y="2362040"/>
            <a:ext cx="2160507" cy="16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r="3572" b="5653"/>
          <a:stretch/>
        </p:blipFill>
        <p:spPr bwMode="auto">
          <a:xfrm>
            <a:off x="3491880" y="5196254"/>
            <a:ext cx="2376264" cy="15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b="9875"/>
          <a:stretch/>
        </p:blipFill>
        <p:spPr bwMode="auto">
          <a:xfrm>
            <a:off x="6372200" y="5099687"/>
            <a:ext cx="2704728" cy="17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Изучение курса на базовом уровне в удаленном формате.</a:t>
            </a:r>
          </a:p>
          <a:p>
            <a:pPr marL="0" indent="0">
              <a:buNone/>
            </a:pPr>
            <a:r>
              <a:rPr lang="ru-RU" dirty="0" smtClean="0"/>
              <a:t>Изучение </a:t>
            </a:r>
            <a:r>
              <a:rPr lang="ru-RU" dirty="0"/>
              <a:t>курса на углубленном уровне в формате смешанного обучения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содержит ссылки на актуальные видео, статьи и прочие источники </a:t>
            </a:r>
            <a:r>
              <a:rPr lang="ru-RU" dirty="0" smtClean="0"/>
              <a:t>информации</a:t>
            </a:r>
            <a:endParaRPr lang="ru-RU" dirty="0"/>
          </a:p>
          <a:p>
            <a:pPr lvl="0"/>
            <a:r>
              <a:rPr lang="ru-RU" dirty="0"/>
              <a:t>тренирует логическое и критическое мышление, а не репродуктивные способности учеников</a:t>
            </a:r>
          </a:p>
          <a:p>
            <a:pPr lvl="0"/>
            <a:r>
              <a:rPr lang="ru-RU" dirty="0"/>
              <a:t>содержит задания </a:t>
            </a:r>
            <a:r>
              <a:rPr lang="ru-RU" dirty="0" smtClean="0"/>
              <a:t>на осмысление</a:t>
            </a:r>
            <a:endParaRPr lang="ru-RU" dirty="0"/>
          </a:p>
          <a:p>
            <a:pPr lvl="0"/>
            <a:r>
              <a:rPr lang="ru-RU" dirty="0"/>
              <a:t>развивает некоторые аспекты иследовательской компетентности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5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«Сложные вопросы истории России </a:t>
            </a:r>
            <a:r>
              <a:rPr lang="en-US" dirty="0"/>
              <a:t>IX</a:t>
            </a:r>
            <a:r>
              <a:rPr lang="ru-RU" dirty="0"/>
              <a:t>-</a:t>
            </a:r>
            <a:r>
              <a:rPr lang="en-US" dirty="0" smtClean="0"/>
              <a:t>XIX</a:t>
            </a:r>
            <a:r>
              <a:rPr lang="ru-RU" dirty="0" smtClean="0"/>
              <a:t>вв».</a:t>
            </a:r>
          </a:p>
          <a:p>
            <a:pPr marL="0" indent="0">
              <a:buNone/>
            </a:pPr>
            <a:r>
              <a:rPr lang="ru-RU" u="sng" dirty="0" smtClean="0"/>
              <a:t>Автор</a:t>
            </a:r>
          </a:p>
          <a:p>
            <a:pPr marL="0" indent="0">
              <a:buNone/>
            </a:pPr>
            <a:r>
              <a:rPr lang="ru-RU" dirty="0" smtClean="0"/>
              <a:t>Голицын Александр Михайлович</a:t>
            </a:r>
          </a:p>
          <a:p>
            <a:pPr marL="0" indent="0">
              <a:buNone/>
            </a:pPr>
            <a:r>
              <a:rPr lang="ru-RU" sz="1800" dirty="0" smtClean="0"/>
              <a:t>Заведующий кафедрой истории, преподаватель Лицея НИУ ВШЭ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146" name="Picture 2" descr="C:\Users\divanova\Desktop\Смешаное обучение лицей\G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2" y="386104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179" b="3778"/>
          <a:stretch/>
        </p:blipFill>
        <p:spPr>
          <a:xfrm>
            <a:off x="3628321" y="3754317"/>
            <a:ext cx="4355976" cy="22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10 класс углубленный уровень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Разбор трудных вопросов русской истории, </a:t>
            </a:r>
            <a:r>
              <a:rPr lang="ru-RU" dirty="0"/>
              <a:t>в том числе тех, что были зафиксированы в Историко-культурном стандарте</a:t>
            </a:r>
            <a:endParaRPr lang="ru-RU" dirty="0" smtClean="0"/>
          </a:p>
          <a:p>
            <a:r>
              <a:rPr lang="ru-RU" dirty="0"/>
              <a:t>Разбор ключевых текстов русской истории</a:t>
            </a:r>
            <a:endParaRPr lang="ru-RU" dirty="0" smtClean="0"/>
          </a:p>
          <a:p>
            <a:r>
              <a:rPr lang="ru-RU" dirty="0" smtClean="0"/>
              <a:t>Разбор наиболее трудных заданий ЕГЭ (№20-25)</a:t>
            </a:r>
          </a:p>
          <a:p>
            <a:pPr marL="0" indent="0">
              <a:buNone/>
            </a:pPr>
            <a:r>
              <a:rPr lang="ru-RU" dirty="0" smtClean="0"/>
              <a:t>Развитие аналитических навыков и компетенций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1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«Микроэкономика. Профильный уровень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u="sng" dirty="0" smtClean="0"/>
              <a:t>Автор</a:t>
            </a:r>
          </a:p>
          <a:p>
            <a:pPr marL="0" indent="0">
              <a:buNone/>
            </a:pPr>
            <a:r>
              <a:rPr lang="ru-RU" dirty="0" smtClean="0"/>
              <a:t>Лебедева Виктория Евгеньевна</a:t>
            </a:r>
          </a:p>
          <a:p>
            <a:pPr marL="0" indent="0">
              <a:buNone/>
            </a:pPr>
            <a:r>
              <a:rPr lang="ru-RU" sz="1800" dirty="0"/>
              <a:t>Руководитель направления "Экономика и математика", </a:t>
            </a:r>
            <a:r>
              <a:rPr lang="ru-RU" sz="1800" dirty="0" smtClean="0"/>
              <a:t>преподаватель Лицея НИУ ВШЭ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3" r="1650" b="10674"/>
          <a:stretch/>
        </p:blipFill>
        <p:spPr bwMode="auto">
          <a:xfrm>
            <a:off x="3707904" y="3768932"/>
            <a:ext cx="4189500" cy="27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divanova\Desktop\Смешаное обучение лицей\IMG_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2121"/>
            <a:ext cx="2800118" cy="21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Раздел «Микроэкономика</a:t>
            </a:r>
            <a:r>
              <a:rPr lang="ru-RU" dirty="0"/>
              <a:t>» </a:t>
            </a:r>
            <a:r>
              <a:rPr lang="ru-RU" dirty="0" smtClean="0"/>
              <a:t>углубленного курса экономики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Обилие ресурсов по макроэкономике и отсутствие ресурсов по микроэкономике надлежащего качества, учитывающего </a:t>
            </a:r>
            <a:r>
              <a:rPr lang="ru-RU" dirty="0"/>
              <a:t>возрастные особенности и специфику аудитории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Теория </a:t>
            </a:r>
            <a:r>
              <a:rPr lang="ru-RU" dirty="0"/>
              <a:t>сопровождается подробной демонстрацией ключевых методов при решении задач</a:t>
            </a:r>
          </a:p>
          <a:p>
            <a:r>
              <a:rPr lang="ru-RU" dirty="0" smtClean="0"/>
              <a:t>Акцент </a:t>
            </a:r>
            <a:r>
              <a:rPr lang="ru-RU" dirty="0"/>
              <a:t>на качестве и глубине </a:t>
            </a:r>
            <a:r>
              <a:rPr lang="ru-RU" dirty="0" smtClean="0"/>
              <a:t>проработки </a:t>
            </a:r>
            <a:r>
              <a:rPr lang="ru-RU" dirty="0"/>
              <a:t>решений задач</a:t>
            </a:r>
          </a:p>
        </p:txBody>
      </p:sp>
    </p:spTree>
    <p:extLst>
      <p:ext uri="{BB962C8B-B14F-4D97-AF65-F5344CB8AC3E}">
        <p14:creationId xmlns:p14="http://schemas.microsoft.com/office/powerpoint/2010/main" val="13149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«Основы права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u="sng" dirty="0" smtClean="0"/>
              <a:t>Автор</a:t>
            </a:r>
          </a:p>
          <a:p>
            <a:pPr marL="0" indent="0">
              <a:buNone/>
            </a:pPr>
            <a:r>
              <a:rPr lang="ru-RU" dirty="0" err="1" smtClean="0"/>
              <a:t>Бешта</a:t>
            </a:r>
            <a:r>
              <a:rPr lang="ru-RU" dirty="0" smtClean="0"/>
              <a:t> Никита Владимирович</a:t>
            </a:r>
          </a:p>
          <a:p>
            <a:pPr marL="0" indent="0">
              <a:buNone/>
            </a:pPr>
            <a:r>
              <a:rPr lang="ru-RU" sz="1800" dirty="0" smtClean="0"/>
              <a:t>Преподаватель Лицея НИУ ВШЭ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592288" cy="194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 b="9979"/>
          <a:stretch/>
        </p:blipFill>
        <p:spPr bwMode="auto">
          <a:xfrm>
            <a:off x="3563888" y="3628682"/>
            <a:ext cx="4435389" cy="27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Курс для учащихся </a:t>
            </a:r>
            <a:r>
              <a:rPr lang="ru-RU" dirty="0"/>
              <a:t>10-11 класса, </a:t>
            </a:r>
            <a:r>
              <a:rPr lang="ru-RU" dirty="0" smtClean="0"/>
              <a:t>изучающих </a:t>
            </a:r>
            <a:r>
              <a:rPr lang="ru-RU" dirty="0"/>
              <a:t>право в качестве отдельного предмета, а так </a:t>
            </a:r>
            <a:r>
              <a:rPr lang="ru-RU" dirty="0" smtClean="0"/>
              <a:t>же для </a:t>
            </a:r>
            <a:r>
              <a:rPr lang="ru-RU" dirty="0"/>
              <a:t> </a:t>
            </a:r>
            <a:r>
              <a:rPr lang="ru-RU" dirty="0" smtClean="0"/>
              <a:t>учащихся</a:t>
            </a:r>
            <a:r>
              <a:rPr lang="ru-RU" dirty="0"/>
              <a:t>, </a:t>
            </a:r>
            <a:r>
              <a:rPr lang="ru-RU" dirty="0" smtClean="0"/>
              <a:t> участвующих </a:t>
            </a:r>
            <a:r>
              <a:rPr lang="ru-RU" dirty="0"/>
              <a:t>в олимпиадах по праву и </a:t>
            </a:r>
            <a:r>
              <a:rPr lang="ru-RU" dirty="0" smtClean="0"/>
              <a:t>обществознанию</a:t>
            </a:r>
          </a:p>
          <a:p>
            <a:r>
              <a:rPr lang="ru-RU" dirty="0" smtClean="0"/>
              <a:t>Основы правовой теории - возможность использовать как самостоятельный курс</a:t>
            </a:r>
          </a:p>
          <a:p>
            <a:r>
              <a:rPr lang="ru-RU" dirty="0" smtClean="0"/>
              <a:t>Разбор нормативно-правовой базы – только в формате смешанного обучения, актуализация при необходимости</a:t>
            </a:r>
          </a:p>
          <a:p>
            <a:pPr marL="0" indent="0">
              <a:buNone/>
            </a:pPr>
            <a:r>
              <a:rPr lang="ru-RU" dirty="0" smtClean="0"/>
              <a:t>Формирование навыка </a:t>
            </a:r>
            <a:r>
              <a:rPr lang="ru-RU" dirty="0"/>
              <a:t>применения теоретических знаний к конкретным положениям законодательства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«Словесность: работа с текстом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u="sng" dirty="0" smtClean="0"/>
              <a:t>Автор</a:t>
            </a: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Шаповал Светлана Анатольевна</a:t>
            </a:r>
          </a:p>
          <a:p>
            <a:pPr marL="0" indent="0">
              <a:buNone/>
            </a:pPr>
            <a:r>
              <a:rPr lang="ru-RU" sz="2000" dirty="0" err="1" smtClean="0"/>
              <a:t>К.псих.н</a:t>
            </a:r>
            <a:r>
              <a:rPr lang="ru-RU" sz="2000" dirty="0" smtClean="0"/>
              <a:t>., преподаватель Лицея НИУ ВШЭ</a:t>
            </a:r>
            <a:endParaRPr lang="ru-RU" dirty="0"/>
          </a:p>
        </p:txBody>
      </p:sp>
      <p:pic>
        <p:nvPicPr>
          <p:cNvPr id="9218" name="Picture 2" descr="C:\Users\divanova\Desktop\Смешаное обучение лицей\IMG_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b="11686"/>
          <a:stretch/>
        </p:blipFill>
        <p:spPr bwMode="auto">
          <a:xfrm>
            <a:off x="3923928" y="3789040"/>
            <a:ext cx="4176464" cy="25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5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dirty="0"/>
              <a:t>Сравнение </a:t>
            </a:r>
            <a:r>
              <a:rPr lang="ru-RU" altLang="ru-RU" sz="3200" dirty="0" smtClean="0"/>
              <a:t>форм </a:t>
            </a:r>
            <a:r>
              <a:rPr lang="ru-RU" altLang="ru-RU" sz="3200" dirty="0"/>
              <a:t>обучения </a:t>
            </a:r>
            <a:r>
              <a:rPr lang="ru-RU" altLang="ru-RU" sz="3200" dirty="0" smtClean="0"/>
              <a:t>(</a:t>
            </a:r>
            <a:r>
              <a:rPr lang="ru-RU" altLang="ru-RU" sz="3200" dirty="0"/>
              <a:t>сильные стороны)</a:t>
            </a:r>
            <a:endParaRPr lang="ru-RU" sz="3200" dirty="0"/>
          </a:p>
        </p:txBody>
      </p:sp>
      <p:sp>
        <p:nvSpPr>
          <p:cNvPr id="9" name="Rectangle 4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4034408" cy="2790800"/>
          </a:xfrm>
        </p:spPr>
        <p:txBody>
          <a:bodyPr lIns="64291" tIns="32146" rIns="64291" bIns="32146"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/>
              <a:t>Гибкость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Адаптивность 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Индивидуализация 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Интерактивность 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Глубина рефлексии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/>
              <a:t>Личные (человеческие) связи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Спонтанность</a:t>
            </a:r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Электронное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Традиционное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65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Универсальный курс для учащихся 10-11 классов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Понимание текста</a:t>
            </a:r>
          </a:p>
          <a:p>
            <a:r>
              <a:rPr lang="ru-RU" dirty="0" smtClean="0"/>
              <a:t>Работа с текстовой информацией</a:t>
            </a:r>
          </a:p>
          <a:p>
            <a:r>
              <a:rPr lang="ru-RU" dirty="0" smtClean="0"/>
              <a:t>Разбор типичных ошибок</a:t>
            </a:r>
          </a:p>
          <a:p>
            <a:r>
              <a:rPr lang="ru-RU" dirty="0" smtClean="0"/>
              <a:t>Практическое формирование читательской грамотности</a:t>
            </a:r>
          </a:p>
          <a:p>
            <a:pPr marL="0" indent="0">
              <a:buNone/>
            </a:pPr>
            <a:r>
              <a:rPr lang="ru-RU" dirty="0"/>
              <a:t>Итоговая оценка за курс может входить в оценку, выставляемую преподавателем по предметам «Русский язык», «Литература», «Словесность». </a:t>
            </a:r>
          </a:p>
        </p:txBody>
      </p:sp>
    </p:spTree>
    <p:extLst>
      <p:ext uri="{BB962C8B-B14F-4D97-AF65-F5344CB8AC3E}">
        <p14:creationId xmlns:p14="http://schemas.microsoft.com/office/powerpoint/2010/main" val="19227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6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4034408" cy="2790800"/>
          </a:xfrm>
        </p:spPr>
        <p:txBody>
          <a:bodyPr lIns="64291" tIns="32146" rIns="64291" bIns="32146"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 smtClean="0"/>
              <a:t>Спонтанность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Отсрочка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Личные (человеческие) связи</a:t>
            </a:r>
          </a:p>
          <a:p>
            <a:pPr>
              <a:lnSpc>
                <a:spcPct val="90000"/>
              </a:lnSpc>
            </a:pPr>
            <a:endParaRPr lang="ru-RU" altLang="ru-RU" sz="2800" dirty="0"/>
          </a:p>
          <a:p>
            <a:pPr>
              <a:lnSpc>
                <a:spcPct val="90000"/>
              </a:lnSpc>
            </a:pPr>
            <a:endParaRPr lang="ru-RU" alt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 smtClean="0"/>
              <a:t>Гибкость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Участие</a:t>
            </a:r>
            <a:endParaRPr lang="ru-RU" altLang="ru-RU" sz="2800" dirty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Электронное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Традиционное</a:t>
            </a:r>
            <a:endParaRPr lang="ru-RU" sz="2800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83568" y="0"/>
            <a:ext cx="75438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 smtClean="0"/>
              <a:t>Сравнение форм обучения (слабые стороны)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49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Смешанное обучение = очное + электронное</a:t>
            </a:r>
            <a:endParaRPr lang="ru-RU" dirty="0"/>
          </a:p>
        </p:txBody>
      </p:sp>
      <p:sp>
        <p:nvSpPr>
          <p:cNvPr id="39" name="Rectangle 2"/>
          <p:cNvSpPr>
            <a:spLocks/>
          </p:cNvSpPr>
          <p:nvPr/>
        </p:nvSpPr>
        <p:spPr bwMode="auto">
          <a:xfrm>
            <a:off x="1745753" y="1707489"/>
            <a:ext cx="5564311" cy="4455914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FF"/>
              </a:gs>
            </a:gsLst>
            <a:lin ang="2700000"/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 altLang="ru-RU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1457771" y="1606228"/>
            <a:ext cx="0" cy="44559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ru-RU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1894211" y="6365751"/>
            <a:ext cx="5591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ru-RU"/>
          </a:p>
        </p:txBody>
      </p:sp>
      <p:sp>
        <p:nvSpPr>
          <p:cNvPr id="42" name="Rectangle 7"/>
          <p:cNvSpPr>
            <a:spLocks/>
          </p:cNvSpPr>
          <p:nvPr/>
        </p:nvSpPr>
        <p:spPr bwMode="auto">
          <a:xfrm>
            <a:off x="3424015" y="6117691"/>
            <a:ext cx="270569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7" tIns="35711" rIns="62497" bIns="35711"/>
          <a:lstStyle/>
          <a:p>
            <a:pPr defTabSz="641799" hangingPunct="0"/>
            <a:r>
              <a:rPr lang="ru-RU" altLang="ru-RU" sz="1400" dirty="0"/>
              <a:t>Место получения образования</a:t>
            </a:r>
            <a:endParaRPr lang="ru-RU" altLang="ru-RU" dirty="0"/>
          </a:p>
        </p:txBody>
      </p:sp>
      <p:sp>
        <p:nvSpPr>
          <p:cNvPr id="43" name="Rectangle 8"/>
          <p:cNvSpPr>
            <a:spLocks/>
          </p:cNvSpPr>
          <p:nvPr/>
        </p:nvSpPr>
        <p:spPr bwMode="auto">
          <a:xfrm>
            <a:off x="1745753" y="6400354"/>
            <a:ext cx="91529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7" tIns="35711" rIns="62497" bIns="35711"/>
          <a:lstStyle/>
          <a:p>
            <a:pPr defTabSz="641799" hangingPunct="0"/>
            <a:r>
              <a:rPr lang="ru-RU" altLang="ru-RU" sz="1400" dirty="0"/>
              <a:t>Школа</a:t>
            </a:r>
            <a:endParaRPr lang="ru-RU" altLang="ru-RU" dirty="0"/>
          </a:p>
        </p:txBody>
      </p:sp>
      <p:sp>
        <p:nvSpPr>
          <p:cNvPr id="44" name="Rectangle 9"/>
          <p:cNvSpPr>
            <a:spLocks/>
          </p:cNvSpPr>
          <p:nvPr/>
        </p:nvSpPr>
        <p:spPr bwMode="auto">
          <a:xfrm>
            <a:off x="6125766" y="6349919"/>
            <a:ext cx="224358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7" tIns="35711" rIns="62497" bIns="35711"/>
          <a:lstStyle/>
          <a:p>
            <a:pPr defTabSz="641799" hangingPunct="0"/>
            <a:r>
              <a:rPr lang="ru-RU" altLang="ru-RU" sz="1400" dirty="0"/>
              <a:t>Везде, где есть Интернет</a:t>
            </a:r>
            <a:endParaRPr lang="ru-RU" altLang="ru-RU" dirty="0"/>
          </a:p>
        </p:txBody>
      </p:sp>
      <p:pic>
        <p:nvPicPr>
          <p:cNvPr id="45" name="Picture 10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5" y="2010296"/>
            <a:ext cx="604986" cy="339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6" name="Rectangle 11"/>
          <p:cNvSpPr>
            <a:spLocks/>
          </p:cNvSpPr>
          <p:nvPr/>
        </p:nvSpPr>
        <p:spPr bwMode="auto">
          <a:xfrm>
            <a:off x="275705" y="5779740"/>
            <a:ext cx="131378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7" tIns="35711" rIns="62497" bIns="35711"/>
          <a:lstStyle/>
          <a:p>
            <a:pPr defTabSz="641799" hangingPunct="0"/>
            <a:r>
              <a:rPr lang="ru-RU" altLang="ru-RU" sz="1400" dirty="0"/>
              <a:t>На бумажных </a:t>
            </a:r>
          </a:p>
          <a:p>
            <a:pPr defTabSz="641799" hangingPunct="0"/>
            <a:r>
              <a:rPr lang="ru-RU" altLang="ru-RU" sz="1400" dirty="0"/>
              <a:t>носителях</a:t>
            </a:r>
            <a:endParaRPr lang="ru-RU" altLang="ru-RU" dirty="0"/>
          </a:p>
        </p:txBody>
      </p:sp>
      <p:sp>
        <p:nvSpPr>
          <p:cNvPr id="47" name="Rectangle 12"/>
          <p:cNvSpPr>
            <a:spLocks/>
          </p:cNvSpPr>
          <p:nvPr/>
        </p:nvSpPr>
        <p:spPr bwMode="auto">
          <a:xfrm>
            <a:off x="395536" y="1606228"/>
            <a:ext cx="92382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7" tIns="35711" rIns="62497" bIns="35711"/>
          <a:lstStyle/>
          <a:p>
            <a:pPr defTabSz="641799" hangingPunct="0"/>
            <a:r>
              <a:rPr lang="ru-RU" altLang="ru-RU" sz="1400" dirty="0"/>
              <a:t>Онлайн</a:t>
            </a:r>
            <a:endParaRPr lang="ru-RU" altLang="ru-RU" dirty="0"/>
          </a:p>
        </p:txBody>
      </p:sp>
      <p:pic>
        <p:nvPicPr>
          <p:cNvPr id="48" name="Picture 13" descr="pasted-im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85" y="2587377"/>
            <a:ext cx="1823889" cy="11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9" name="Picture 14" descr="8sp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34" y="5092154"/>
            <a:ext cx="1406426" cy="93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0" name="Picture 15" descr="z_b2e2450d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b="8340"/>
          <a:stretch>
            <a:fillRect/>
          </a:stretch>
        </p:blipFill>
        <p:spPr bwMode="auto">
          <a:xfrm>
            <a:off x="5868144" y="1725743"/>
            <a:ext cx="1439912" cy="12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1905372" y="2466826"/>
            <a:ext cx="4557489" cy="3595316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ru-RU"/>
          </a:p>
        </p:txBody>
      </p:sp>
      <p:sp>
        <p:nvSpPr>
          <p:cNvPr id="52" name="Rectangle 17"/>
          <p:cNvSpPr>
            <a:spLocks/>
          </p:cNvSpPr>
          <p:nvPr/>
        </p:nvSpPr>
        <p:spPr bwMode="auto">
          <a:xfrm rot="-2293195">
            <a:off x="3016189" y="3296858"/>
            <a:ext cx="3412257" cy="65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7" tIns="35711" rIns="62497" bIns="35711"/>
          <a:lstStyle/>
          <a:p>
            <a:pPr defTabSz="641799" hangingPunct="0"/>
            <a:r>
              <a:rPr lang="ru-RU" altLang="ru-RU" sz="1300" dirty="0" smtClean="0"/>
              <a:t>Степень </a:t>
            </a:r>
            <a:r>
              <a:rPr lang="ru-RU" altLang="ru-RU" sz="1300" dirty="0" smtClean="0">
                <a:sym typeface="Helvetica Light Oblique"/>
              </a:rPr>
              <a:t>свободы</a:t>
            </a:r>
            <a:r>
              <a:rPr lang="ru-RU" altLang="ru-RU" sz="1300" dirty="0" smtClean="0"/>
              <a:t> </a:t>
            </a:r>
            <a:r>
              <a:rPr lang="ru-RU" altLang="ru-RU" sz="1300" dirty="0"/>
              <a:t>и </a:t>
            </a:r>
            <a:r>
              <a:rPr lang="ru-RU" altLang="ru-RU" sz="1300" dirty="0">
                <a:sym typeface="Helvetica Light Oblique"/>
              </a:rPr>
              <a:t>ответственности</a:t>
            </a:r>
            <a:r>
              <a:rPr lang="ru-RU" altLang="ru-RU" sz="1300" dirty="0"/>
              <a:t> обучающегося</a:t>
            </a:r>
            <a:endParaRPr lang="ru-RU" altLang="ru-RU" dirty="0"/>
          </a:p>
        </p:txBody>
      </p:sp>
      <p:pic>
        <p:nvPicPr>
          <p:cNvPr id="53" name="Picture 18" descr="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7808"/>
            <a:ext cx="1304850" cy="160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4702597" y="1606228"/>
            <a:ext cx="0" cy="445591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ru-RU"/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921000" y="3834185"/>
            <a:ext cx="556431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смешанного обучения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Смена рабочих зон (чередование электронного и традиционного обучения в рамках классно-урочной системы)</a:t>
            </a:r>
          </a:p>
          <a:p>
            <a:r>
              <a:rPr lang="ru-RU" dirty="0" smtClean="0"/>
              <a:t>Перевернутый класс (чередование электронного и традиционного обучения в «перевернутом» виде: объяснение нового материала дома на электронном носителе, закрепление – в классе, на уроке)</a:t>
            </a:r>
          </a:p>
          <a:p>
            <a:r>
              <a:rPr lang="ru-RU" dirty="0" smtClean="0"/>
              <a:t>Гибкая модель: ряд предметов изучается заочно, очно только консультации и аттестация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80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образовательного контента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788551"/>
            <a:ext cx="8520462" cy="4784115"/>
            <a:chOff x="358487" y="1788551"/>
            <a:chExt cx="8520462" cy="4784115"/>
          </a:xfrm>
        </p:grpSpPr>
        <p:sp>
          <p:nvSpPr>
            <p:cNvPr id="7" name="TextBox 6"/>
            <p:cNvSpPr txBox="1"/>
            <p:nvPr/>
          </p:nvSpPr>
          <p:spPr>
            <a:xfrm>
              <a:off x="2749300" y="1788551"/>
              <a:ext cx="5166459" cy="588132"/>
            </a:xfrm>
            <a:prstGeom prst="rect">
              <a:avLst/>
            </a:prstGeom>
            <a:noFill/>
          </p:spPr>
          <p:txBody>
            <a:bodyPr wrap="none" lIns="64284" tIns="32142" rIns="64284" bIns="32142" rtlCol="0">
              <a:spAutoFit/>
            </a:bodyPr>
            <a:lstStyle/>
            <a:p>
              <a:r>
                <a:rPr lang="ru-RU" sz="3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Тип знания (контент)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125" y="3074588"/>
              <a:ext cx="1791352" cy="5573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64284" tIns="32142" rIns="64284" bIns="32142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70C0"/>
                  </a:solidFill>
                </a:rPr>
                <a:t>Декларативное</a:t>
              </a:r>
            </a:p>
            <a:p>
              <a:pPr algn="ctr"/>
              <a:r>
                <a:rPr lang="ru-RU" sz="1600" dirty="0" smtClean="0">
                  <a:solidFill>
                    <a:srgbClr val="0070C0"/>
                  </a:solidFill>
                </a:rPr>
                <a:t>(знаю, что)</a:t>
              </a:r>
              <a:endParaRPr lang="ru-RU" sz="1600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1315" y="3074588"/>
              <a:ext cx="1897732" cy="5573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64284" tIns="32142" rIns="64284" bIns="32142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70C0"/>
                  </a:solidFill>
                </a:rPr>
                <a:t>Процессуальное</a:t>
              </a:r>
            </a:p>
            <a:p>
              <a:pPr algn="ctr"/>
              <a:r>
                <a:rPr lang="ru-RU" sz="1600" dirty="0">
                  <a:solidFill>
                    <a:srgbClr val="0070C0"/>
                  </a:solidFill>
                </a:rPr>
                <a:t>(знаю как)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9127" y="3062383"/>
              <a:ext cx="2431704" cy="618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64284" tIns="32142" rIns="64284" bIns="32142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70C0"/>
                  </a:solidFill>
                </a:rPr>
                <a:t>Ситуативное</a:t>
              </a:r>
            </a:p>
            <a:p>
              <a:pPr algn="ctr"/>
              <a:r>
                <a:rPr lang="ru-RU" dirty="0">
                  <a:solidFill>
                    <a:srgbClr val="0070C0"/>
                  </a:solidFill>
                </a:rPr>
                <a:t>(с учетом контекста)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704" y="4644138"/>
              <a:ext cx="3037838" cy="618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64284" tIns="32142" rIns="64284" bIns="32142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70C0"/>
                  </a:solidFill>
                </a:rPr>
                <a:t>Самостоятельное</a:t>
              </a:r>
            </a:p>
            <a:p>
              <a:pPr algn="ctr"/>
              <a:r>
                <a:rPr lang="ru-RU" dirty="0">
                  <a:solidFill>
                    <a:srgbClr val="0070C0"/>
                  </a:solidFill>
                </a:rPr>
                <a:t>электронное</a:t>
              </a:r>
            </a:p>
          </p:txBody>
        </p:sp>
        <p:sp>
          <p:nvSpPr>
            <p:cNvPr id="12" name="Плюс 11"/>
            <p:cNvSpPr/>
            <p:nvPr/>
          </p:nvSpPr>
          <p:spPr bwMode="auto">
            <a:xfrm>
              <a:off x="3920429" y="4573301"/>
              <a:ext cx="1063243" cy="894406"/>
            </a:xfrm>
            <a:prstGeom prst="mathPlus">
              <a:avLst/>
            </a:prstGeom>
            <a:solidFill>
              <a:srgbClr val="095CC4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64284" tIns="32142" rIns="64284" bIns="3214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0709" hangingPunct="0"/>
              <a:endParaRPr lang="ru-RU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848" y="4659801"/>
              <a:ext cx="3872101" cy="618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64284" tIns="32142" rIns="64284" bIns="32142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70C0"/>
                  </a:solidFill>
                </a:rPr>
                <a:t>Очное в аудитории;</a:t>
              </a:r>
            </a:p>
            <a:p>
              <a:pPr algn="ctr"/>
              <a:r>
                <a:rPr lang="ru-RU" dirty="0">
                  <a:solidFill>
                    <a:srgbClr val="0070C0"/>
                  </a:solidFill>
                </a:rPr>
                <a:t>Взаимодействие в сетях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50477" y="5984534"/>
              <a:ext cx="5139208" cy="588132"/>
            </a:xfrm>
            <a:prstGeom prst="rect">
              <a:avLst/>
            </a:prstGeom>
          </p:spPr>
          <p:txBody>
            <a:bodyPr wrap="none" lIns="64284" tIns="32142" rIns="64284" bIns="32142">
              <a:spAutoFit/>
            </a:bodyPr>
            <a:lstStyle/>
            <a:p>
              <a:r>
                <a:rPr lang="ru-RU" sz="3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Смешанное обучение</a:t>
              </a:r>
            </a:p>
          </p:txBody>
        </p:sp>
        <p:sp>
          <p:nvSpPr>
            <p:cNvPr id="15" name="Правая фигурная скобка 14"/>
            <p:cNvSpPr/>
            <p:nvPr/>
          </p:nvSpPr>
          <p:spPr bwMode="auto">
            <a:xfrm rot="16200000">
              <a:off x="4412880" y="-1654293"/>
              <a:ext cx="370702" cy="8479488"/>
            </a:xfrm>
            <a:prstGeom prst="rightBrac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64284" tIns="32142" rIns="64284" bIns="3214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0709" hangingPunct="0"/>
              <a:endParaRPr lang="ru-RU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 bwMode="auto">
            <a:xfrm>
              <a:off x="1179750" y="3918569"/>
              <a:ext cx="1012613" cy="691883"/>
            </a:xfrm>
            <a:prstGeom prst="straightConnector1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/>
          </p:spPr>
        </p:cxnSp>
        <p:cxnSp>
          <p:nvCxnSpPr>
            <p:cNvPr id="17" name="Прямая со стрелкой 16"/>
            <p:cNvCxnSpPr/>
            <p:nvPr/>
          </p:nvCxnSpPr>
          <p:spPr bwMode="auto">
            <a:xfrm flipH="1">
              <a:off x="2787802" y="4004927"/>
              <a:ext cx="1230709" cy="556937"/>
            </a:xfrm>
            <a:prstGeom prst="straightConnector1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/>
          </p:spPr>
        </p:cxnSp>
        <p:cxnSp>
          <p:nvCxnSpPr>
            <p:cNvPr id="18" name="Прямая со стрелкой 17"/>
            <p:cNvCxnSpPr/>
            <p:nvPr/>
          </p:nvCxnSpPr>
          <p:spPr bwMode="auto">
            <a:xfrm>
              <a:off x="4842110" y="4005934"/>
              <a:ext cx="1113874" cy="517151"/>
            </a:xfrm>
            <a:prstGeom prst="straightConnector1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/>
          </p:spPr>
        </p:cxnSp>
        <p:cxnSp>
          <p:nvCxnSpPr>
            <p:cNvPr id="19" name="Прямая со стрелкой 18"/>
            <p:cNvCxnSpPr/>
            <p:nvPr/>
          </p:nvCxnSpPr>
          <p:spPr bwMode="auto">
            <a:xfrm flipH="1">
              <a:off x="6685050" y="3968598"/>
              <a:ext cx="1230709" cy="556937"/>
            </a:xfrm>
            <a:prstGeom prst="straightConnector1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994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Users\Мама\Pictures\blended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79"/>
            <a:ext cx="7596336" cy="53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2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423848" cy="990600"/>
          </a:xfrm>
        </p:spPr>
        <p:txBody>
          <a:bodyPr>
            <a:noAutofit/>
          </a:bodyPr>
          <a:lstStyle/>
          <a:p>
            <a:r>
              <a:rPr lang="ru-RU" sz="3800" dirty="0" smtClean="0"/>
              <a:t>Электронный образовательный ресурс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Verdana" pitchFamily="34" charset="0"/>
              </a:rPr>
              <a:t>избыточность и вариативность содержания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Verdana" pitchFamily="34" charset="0"/>
              </a:rPr>
              <a:t>интерактивность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 err="1">
                <a:latin typeface="Verdana" pitchFamily="34" charset="0"/>
              </a:rPr>
              <a:t>мультимедийность</a:t>
            </a:r>
            <a:endParaRPr lang="ru-RU" altLang="ru-RU" sz="3200" dirty="0">
              <a:latin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Verdana" pitchFamily="34" charset="0"/>
              </a:rPr>
              <a:t>разнообразие форм представления учебной информации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Verdana" pitchFamily="34" charset="0"/>
              </a:rPr>
              <a:t>разнообразие контрольно-измерительных материалов, в т.</a:t>
            </a:r>
            <a:r>
              <a:rPr lang="en-US" altLang="ru-RU" sz="3200" dirty="0">
                <a:latin typeface="Verdana" pitchFamily="34" charset="0"/>
              </a:rPr>
              <a:t> </a:t>
            </a:r>
            <a:r>
              <a:rPr lang="ru-RU" altLang="ru-RU" sz="3200" dirty="0">
                <a:latin typeface="Verdana" pitchFamily="34" charset="0"/>
              </a:rPr>
              <a:t>ч. с автоматической проверкой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Verdana" pitchFamily="34" charset="0"/>
              </a:rPr>
              <a:t>интуитивно понятный интерфейс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Verdana" pitchFamily="34" charset="0"/>
              </a:rPr>
              <a:t>наличие дополнительных инструментов и сервисов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47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5999</TotalTime>
  <Words>1453</Words>
  <Application>Microsoft Office PowerPoint</Application>
  <PresentationFormat>Экран (4:3)</PresentationFormat>
  <Paragraphs>232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Обычная</vt:lpstr>
      <vt:lpstr>Смешанное обучение</vt:lpstr>
      <vt:lpstr>Смешанное обучение  (blended learning)</vt:lpstr>
      <vt:lpstr>Сравнение форм обучения (сильные стороны)</vt:lpstr>
      <vt:lpstr>Презентация PowerPoint</vt:lpstr>
      <vt:lpstr>Смешанное обучение = очное + электронное</vt:lpstr>
      <vt:lpstr>Модели смешанного обучения</vt:lpstr>
      <vt:lpstr>Распределение образовательного контента</vt:lpstr>
      <vt:lpstr>Презентация PowerPoint</vt:lpstr>
      <vt:lpstr>Электронный образовательный ресурс</vt:lpstr>
      <vt:lpstr>Смешанное обучение позволит</vt:lpstr>
      <vt:lpstr>Организация образовательного процесса при смешанном обучении</vt:lpstr>
      <vt:lpstr>Выбор модели смешанного обучения</vt:lpstr>
      <vt:lpstr>Проект «Смешанное обучение»  в Лицее НИУ ВШЭ</vt:lpstr>
      <vt:lpstr>Цели создания ресурса для смешанного обучения в Лицее НИУ ВШЭ</vt:lpstr>
      <vt:lpstr>13 курсов по предметам</vt:lpstr>
      <vt:lpstr>Содержание курса</vt:lpstr>
      <vt:lpstr>Доступ к курсам</vt:lpstr>
      <vt:lpstr>Этапы работы над проектом</vt:lpstr>
      <vt:lpstr>География</vt:lpstr>
      <vt:lpstr>География</vt:lpstr>
      <vt:lpstr>Биология</vt:lpstr>
      <vt:lpstr>Биология</vt:lpstr>
      <vt:lpstr>История</vt:lpstr>
      <vt:lpstr>История</vt:lpstr>
      <vt:lpstr>Экономика</vt:lpstr>
      <vt:lpstr>Экономика</vt:lpstr>
      <vt:lpstr>Право</vt:lpstr>
      <vt:lpstr>Право</vt:lpstr>
      <vt:lpstr>Словесность</vt:lpstr>
      <vt:lpstr>Словесность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 НИУ ВШЭ</dc:creator>
  <cp:lastModifiedBy>Мама</cp:lastModifiedBy>
  <cp:revision>98</cp:revision>
  <dcterms:created xsi:type="dcterms:W3CDTF">2016-09-28T06:47:19Z</dcterms:created>
  <dcterms:modified xsi:type="dcterms:W3CDTF">2019-03-22T09:35:42Z</dcterms:modified>
</cp:coreProperties>
</file>