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6"/>
  </p:notesMasterIdLst>
  <p:sldIdLst>
    <p:sldId id="512" r:id="rId2"/>
    <p:sldId id="483" r:id="rId3"/>
    <p:sldId id="484" r:id="rId4"/>
    <p:sldId id="485" r:id="rId5"/>
    <p:sldId id="486" r:id="rId6"/>
    <p:sldId id="487" r:id="rId7"/>
    <p:sldId id="489" r:id="rId8"/>
    <p:sldId id="490" r:id="rId9"/>
    <p:sldId id="491" r:id="rId10"/>
    <p:sldId id="504" r:id="rId11"/>
    <p:sldId id="505" r:id="rId12"/>
    <p:sldId id="506" r:id="rId13"/>
    <p:sldId id="493" r:id="rId14"/>
    <p:sldId id="262" r:id="rId15"/>
    <p:sldId id="514" r:id="rId16"/>
    <p:sldId id="515" r:id="rId17"/>
    <p:sldId id="513" r:id="rId18"/>
    <p:sldId id="462" r:id="rId19"/>
    <p:sldId id="465" r:id="rId20"/>
    <p:sldId id="464" r:id="rId21"/>
    <p:sldId id="479" r:id="rId22"/>
    <p:sldId id="509" r:id="rId23"/>
    <p:sldId id="475" r:id="rId24"/>
    <p:sldId id="47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4457"/>
    <a:srgbClr val="FF3F4D"/>
    <a:srgbClr val="ECECEC"/>
    <a:srgbClr val="99AEB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83" autoAdjust="0"/>
    <p:restoredTop sz="94590"/>
  </p:normalViewPr>
  <p:slideViewPr>
    <p:cSldViewPr snapToGrid="0" snapToObjects="1">
      <p:cViewPr varScale="1">
        <p:scale>
          <a:sx n="110" d="100"/>
          <a:sy n="110" d="100"/>
        </p:scale>
        <p:origin x="-78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4" Type="http://schemas.openxmlformats.org/officeDocument/2006/relationships/image" Target="../media/image2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4" Type="http://schemas.openxmlformats.org/officeDocument/2006/relationships/image" Target="../media/image2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BFB0D4-1AE1-CE4A-9DDA-24322F80699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2545A2-441F-F645-AED5-EBCCD1ADCBE6}">
      <dgm:prSet/>
      <dgm:spPr>
        <a:solidFill>
          <a:srgbClr val="9CAEB4"/>
        </a:solidFill>
      </dgm:spPr>
      <dgm:t>
        <a:bodyPr/>
        <a:lstStyle/>
        <a:p>
          <a:r>
            <a:rPr lang="ru-RU" dirty="0"/>
            <a:t>Изменяется картина мира, роль и возможности личности в разных видах деятельности</a:t>
          </a:r>
        </a:p>
      </dgm:t>
    </dgm:pt>
    <dgm:pt modelId="{CA7F3476-5BFE-4C41-BFEE-43FD66665202}" type="parTrans" cxnId="{CFD6EF66-E107-B94E-AD3F-31D127A0A647}">
      <dgm:prSet/>
      <dgm:spPr/>
      <dgm:t>
        <a:bodyPr/>
        <a:lstStyle/>
        <a:p>
          <a:endParaRPr lang="ru-RU"/>
        </a:p>
      </dgm:t>
    </dgm:pt>
    <dgm:pt modelId="{E38A5D0E-65F1-4045-A43B-0A03493C265D}" type="sibTrans" cxnId="{CFD6EF66-E107-B94E-AD3F-31D127A0A647}">
      <dgm:prSet/>
      <dgm:spPr/>
      <dgm:t>
        <a:bodyPr/>
        <a:lstStyle/>
        <a:p>
          <a:endParaRPr lang="ru-RU"/>
        </a:p>
      </dgm:t>
    </dgm:pt>
    <dgm:pt modelId="{976467DE-0BDE-D34E-AB07-462DE60064D6}">
      <dgm:prSet/>
      <dgm:spPr>
        <a:solidFill>
          <a:srgbClr val="9CAEB4"/>
        </a:solidFill>
      </dgm:spPr>
      <dgm:t>
        <a:bodyPr/>
        <a:lstStyle/>
        <a:p>
          <a:r>
            <a:rPr lang="ru-RU" dirty="0"/>
            <a:t>Появляются новые предметы деятельности  </a:t>
          </a:r>
        </a:p>
      </dgm:t>
    </dgm:pt>
    <dgm:pt modelId="{42ED1F5A-E333-904D-BB27-CA7F7833DF07}" type="parTrans" cxnId="{42F803CA-15FD-954A-BD92-7AECA70FF72B}">
      <dgm:prSet/>
      <dgm:spPr/>
      <dgm:t>
        <a:bodyPr/>
        <a:lstStyle/>
        <a:p>
          <a:endParaRPr lang="ru-RU"/>
        </a:p>
      </dgm:t>
    </dgm:pt>
    <dgm:pt modelId="{0E012FBD-2135-2D49-8AD6-5E7D737A031E}" type="sibTrans" cxnId="{42F803CA-15FD-954A-BD92-7AECA70FF72B}">
      <dgm:prSet/>
      <dgm:spPr/>
      <dgm:t>
        <a:bodyPr/>
        <a:lstStyle/>
        <a:p>
          <a:endParaRPr lang="ru-RU"/>
        </a:p>
      </dgm:t>
    </dgm:pt>
    <dgm:pt modelId="{84EA16F1-034B-E14B-8CE8-2143991CC548}">
      <dgm:prSet/>
      <dgm:spPr>
        <a:solidFill>
          <a:srgbClr val="9CAEB4"/>
        </a:solidFill>
      </dgm:spPr>
      <dgm:t>
        <a:bodyPr/>
        <a:lstStyle/>
        <a:p>
          <a:r>
            <a:rPr lang="ru-RU" dirty="0"/>
            <a:t>Новые технологии изменяют инструментальные возможности субъекта деятельности</a:t>
          </a:r>
        </a:p>
      </dgm:t>
    </dgm:pt>
    <dgm:pt modelId="{B5B0D0C0-211D-B74F-8EA6-5B7CC4C7A073}" type="parTrans" cxnId="{20F1AB8D-CFA5-4B47-BD82-36474C3DA68F}">
      <dgm:prSet/>
      <dgm:spPr/>
      <dgm:t>
        <a:bodyPr/>
        <a:lstStyle/>
        <a:p>
          <a:endParaRPr lang="ru-RU"/>
        </a:p>
      </dgm:t>
    </dgm:pt>
    <dgm:pt modelId="{DDD2676A-8870-E54F-AF3A-CAE19C15F8A7}" type="sibTrans" cxnId="{20F1AB8D-CFA5-4B47-BD82-36474C3DA68F}">
      <dgm:prSet/>
      <dgm:spPr/>
      <dgm:t>
        <a:bodyPr/>
        <a:lstStyle/>
        <a:p>
          <a:endParaRPr lang="ru-RU"/>
        </a:p>
      </dgm:t>
    </dgm:pt>
    <dgm:pt modelId="{BBAF0EC9-4A36-7C45-91A7-FC047546390A}">
      <dgm:prSet/>
      <dgm:spPr>
        <a:solidFill>
          <a:srgbClr val="9CAEB4"/>
        </a:solidFill>
      </dgm:spPr>
      <dgm:t>
        <a:bodyPr/>
        <a:lstStyle/>
        <a:p>
          <a:r>
            <a:rPr lang="ru-RU" dirty="0"/>
            <a:t>Возрастает роль мотивационно-ценностных установок и морально-этических качеств личности</a:t>
          </a:r>
        </a:p>
      </dgm:t>
    </dgm:pt>
    <dgm:pt modelId="{F9D350E6-FF7A-E146-B014-92447A987D19}" type="parTrans" cxnId="{FEC00E50-7707-CF49-ADC9-8943EA6CD423}">
      <dgm:prSet/>
      <dgm:spPr/>
      <dgm:t>
        <a:bodyPr/>
        <a:lstStyle/>
        <a:p>
          <a:endParaRPr lang="ru-RU"/>
        </a:p>
      </dgm:t>
    </dgm:pt>
    <dgm:pt modelId="{D2679979-2E05-744B-A2BF-4B1C55D1A428}" type="sibTrans" cxnId="{FEC00E50-7707-CF49-ADC9-8943EA6CD423}">
      <dgm:prSet/>
      <dgm:spPr/>
      <dgm:t>
        <a:bodyPr/>
        <a:lstStyle/>
        <a:p>
          <a:endParaRPr lang="ru-RU"/>
        </a:p>
      </dgm:t>
    </dgm:pt>
    <dgm:pt modelId="{32EB3AE1-F61C-6341-B186-B278D4738F67}" type="pres">
      <dgm:prSet presAssocID="{EBBFB0D4-1AE1-CE4A-9DDA-24322F80699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58F2FC-EA45-A842-82F6-FD6AF81D154D}" type="pres">
      <dgm:prSet presAssocID="{962545A2-441F-F645-AED5-EBCCD1ADCBE6}" presName="composite" presStyleCnt="0"/>
      <dgm:spPr/>
    </dgm:pt>
    <dgm:pt modelId="{FADE0627-1DA6-E843-95D3-7E027FF75FFC}" type="pres">
      <dgm:prSet presAssocID="{962545A2-441F-F645-AED5-EBCCD1ADCBE6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A0D36178-E66C-4943-9638-7261F48CA6B8}" type="pres">
      <dgm:prSet presAssocID="{962545A2-441F-F645-AED5-EBCCD1ADCBE6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38A17-4D87-5B47-9C4B-23229B5D2F50}" type="pres">
      <dgm:prSet presAssocID="{E38A5D0E-65F1-4045-A43B-0A03493C265D}" presName="spacing" presStyleCnt="0"/>
      <dgm:spPr/>
    </dgm:pt>
    <dgm:pt modelId="{A65C4B46-972E-8847-A298-F0BD49791D33}" type="pres">
      <dgm:prSet presAssocID="{976467DE-0BDE-D34E-AB07-462DE60064D6}" presName="composite" presStyleCnt="0"/>
      <dgm:spPr/>
    </dgm:pt>
    <dgm:pt modelId="{418556E3-0212-4446-8885-AD0C127B6811}" type="pres">
      <dgm:prSet presAssocID="{976467DE-0BDE-D34E-AB07-462DE60064D6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D3DC1D2-320B-764F-9799-0BB68DCD2D76}" type="pres">
      <dgm:prSet presAssocID="{976467DE-0BDE-D34E-AB07-462DE60064D6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04C8D6-9088-574A-9C8D-FC5CB93B3984}" type="pres">
      <dgm:prSet presAssocID="{0E012FBD-2135-2D49-8AD6-5E7D737A031E}" presName="spacing" presStyleCnt="0"/>
      <dgm:spPr/>
    </dgm:pt>
    <dgm:pt modelId="{2662BDFA-2A67-674F-94EF-628238D9C184}" type="pres">
      <dgm:prSet presAssocID="{84EA16F1-034B-E14B-8CE8-2143991CC548}" presName="composite" presStyleCnt="0"/>
      <dgm:spPr/>
    </dgm:pt>
    <dgm:pt modelId="{DDFBAA82-EB0B-2F44-83B7-FB4C4E2464DF}" type="pres">
      <dgm:prSet presAssocID="{84EA16F1-034B-E14B-8CE8-2143991CC548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0369EA8E-FF5E-3C4C-96BD-1DB7518D8B38}" type="pres">
      <dgm:prSet presAssocID="{84EA16F1-034B-E14B-8CE8-2143991CC548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B8C38-DB8A-8D47-85B3-A3A9206EEF8C}" type="pres">
      <dgm:prSet presAssocID="{DDD2676A-8870-E54F-AF3A-CAE19C15F8A7}" presName="spacing" presStyleCnt="0"/>
      <dgm:spPr/>
    </dgm:pt>
    <dgm:pt modelId="{F2CD3D3A-6E11-AA48-9E9A-2243F561566E}" type="pres">
      <dgm:prSet presAssocID="{BBAF0EC9-4A36-7C45-91A7-FC047546390A}" presName="composite" presStyleCnt="0"/>
      <dgm:spPr/>
    </dgm:pt>
    <dgm:pt modelId="{37EEA4CF-C9EA-C042-BD2E-4B1F9358F311}" type="pres">
      <dgm:prSet presAssocID="{BBAF0EC9-4A36-7C45-91A7-FC047546390A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4695CA34-E1E4-7D4E-897B-FED30346CF57}" type="pres">
      <dgm:prSet presAssocID="{BBAF0EC9-4A36-7C45-91A7-FC047546390A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0013E7-7A06-4A47-B86E-C06804D1B927}" type="presOf" srcId="{EBBFB0D4-1AE1-CE4A-9DDA-24322F80699D}" destId="{32EB3AE1-F61C-6341-B186-B278D4738F67}" srcOrd="0" destOrd="0" presId="urn:microsoft.com/office/officeart/2005/8/layout/vList3"/>
    <dgm:cxn modelId="{D386226B-0386-7E46-99D4-C4140D510828}" type="presOf" srcId="{BBAF0EC9-4A36-7C45-91A7-FC047546390A}" destId="{4695CA34-E1E4-7D4E-897B-FED30346CF57}" srcOrd="0" destOrd="0" presId="urn:microsoft.com/office/officeart/2005/8/layout/vList3"/>
    <dgm:cxn modelId="{42F803CA-15FD-954A-BD92-7AECA70FF72B}" srcId="{EBBFB0D4-1AE1-CE4A-9DDA-24322F80699D}" destId="{976467DE-0BDE-D34E-AB07-462DE60064D6}" srcOrd="1" destOrd="0" parTransId="{42ED1F5A-E333-904D-BB27-CA7F7833DF07}" sibTransId="{0E012FBD-2135-2D49-8AD6-5E7D737A031E}"/>
    <dgm:cxn modelId="{3D1E20C8-2E08-3843-A681-5194475CE500}" type="presOf" srcId="{962545A2-441F-F645-AED5-EBCCD1ADCBE6}" destId="{A0D36178-E66C-4943-9638-7261F48CA6B8}" srcOrd="0" destOrd="0" presId="urn:microsoft.com/office/officeart/2005/8/layout/vList3"/>
    <dgm:cxn modelId="{CFD6EF66-E107-B94E-AD3F-31D127A0A647}" srcId="{EBBFB0D4-1AE1-CE4A-9DDA-24322F80699D}" destId="{962545A2-441F-F645-AED5-EBCCD1ADCBE6}" srcOrd="0" destOrd="0" parTransId="{CA7F3476-5BFE-4C41-BFEE-43FD66665202}" sibTransId="{E38A5D0E-65F1-4045-A43B-0A03493C265D}"/>
    <dgm:cxn modelId="{20F1AB8D-CFA5-4B47-BD82-36474C3DA68F}" srcId="{EBBFB0D4-1AE1-CE4A-9DDA-24322F80699D}" destId="{84EA16F1-034B-E14B-8CE8-2143991CC548}" srcOrd="2" destOrd="0" parTransId="{B5B0D0C0-211D-B74F-8EA6-5B7CC4C7A073}" sibTransId="{DDD2676A-8870-E54F-AF3A-CAE19C15F8A7}"/>
    <dgm:cxn modelId="{FEC00E50-7707-CF49-ADC9-8943EA6CD423}" srcId="{EBBFB0D4-1AE1-CE4A-9DDA-24322F80699D}" destId="{BBAF0EC9-4A36-7C45-91A7-FC047546390A}" srcOrd="3" destOrd="0" parTransId="{F9D350E6-FF7A-E146-B014-92447A987D19}" sibTransId="{D2679979-2E05-744B-A2BF-4B1C55D1A428}"/>
    <dgm:cxn modelId="{35BF269F-5611-374F-95FB-2760380E3D59}" type="presOf" srcId="{84EA16F1-034B-E14B-8CE8-2143991CC548}" destId="{0369EA8E-FF5E-3C4C-96BD-1DB7518D8B38}" srcOrd="0" destOrd="0" presId="urn:microsoft.com/office/officeart/2005/8/layout/vList3"/>
    <dgm:cxn modelId="{0F189BC6-8393-3A4B-A1A1-8540AD31BDDC}" type="presOf" srcId="{976467DE-0BDE-D34E-AB07-462DE60064D6}" destId="{0D3DC1D2-320B-764F-9799-0BB68DCD2D76}" srcOrd="0" destOrd="0" presId="urn:microsoft.com/office/officeart/2005/8/layout/vList3"/>
    <dgm:cxn modelId="{327E3A89-5559-4F4B-A65C-DFB782064733}" type="presParOf" srcId="{32EB3AE1-F61C-6341-B186-B278D4738F67}" destId="{5A58F2FC-EA45-A842-82F6-FD6AF81D154D}" srcOrd="0" destOrd="0" presId="urn:microsoft.com/office/officeart/2005/8/layout/vList3"/>
    <dgm:cxn modelId="{D8D2E81F-3CC8-E440-86F1-69ED79C82DCA}" type="presParOf" srcId="{5A58F2FC-EA45-A842-82F6-FD6AF81D154D}" destId="{FADE0627-1DA6-E843-95D3-7E027FF75FFC}" srcOrd="0" destOrd="0" presId="urn:microsoft.com/office/officeart/2005/8/layout/vList3"/>
    <dgm:cxn modelId="{A29C1D95-B957-9A4A-AFAD-973B82016299}" type="presParOf" srcId="{5A58F2FC-EA45-A842-82F6-FD6AF81D154D}" destId="{A0D36178-E66C-4943-9638-7261F48CA6B8}" srcOrd="1" destOrd="0" presId="urn:microsoft.com/office/officeart/2005/8/layout/vList3"/>
    <dgm:cxn modelId="{63D94AD1-BD04-2B43-A88E-942EEAD6D159}" type="presParOf" srcId="{32EB3AE1-F61C-6341-B186-B278D4738F67}" destId="{09038A17-4D87-5B47-9C4B-23229B5D2F50}" srcOrd="1" destOrd="0" presId="urn:microsoft.com/office/officeart/2005/8/layout/vList3"/>
    <dgm:cxn modelId="{FD8C76FE-37E9-6347-B942-FB8A1A7EA8CA}" type="presParOf" srcId="{32EB3AE1-F61C-6341-B186-B278D4738F67}" destId="{A65C4B46-972E-8847-A298-F0BD49791D33}" srcOrd="2" destOrd="0" presId="urn:microsoft.com/office/officeart/2005/8/layout/vList3"/>
    <dgm:cxn modelId="{DF9526CF-3EF9-FE4B-B7BF-DCB9FC820E13}" type="presParOf" srcId="{A65C4B46-972E-8847-A298-F0BD49791D33}" destId="{418556E3-0212-4446-8885-AD0C127B6811}" srcOrd="0" destOrd="0" presId="urn:microsoft.com/office/officeart/2005/8/layout/vList3"/>
    <dgm:cxn modelId="{18169F0F-3C07-F840-BD24-C8E4E518CD67}" type="presParOf" srcId="{A65C4B46-972E-8847-A298-F0BD49791D33}" destId="{0D3DC1D2-320B-764F-9799-0BB68DCD2D76}" srcOrd="1" destOrd="0" presId="urn:microsoft.com/office/officeart/2005/8/layout/vList3"/>
    <dgm:cxn modelId="{44222260-256C-2741-8A2E-4578037D944C}" type="presParOf" srcId="{32EB3AE1-F61C-6341-B186-B278D4738F67}" destId="{E404C8D6-9088-574A-9C8D-FC5CB93B3984}" srcOrd="3" destOrd="0" presId="urn:microsoft.com/office/officeart/2005/8/layout/vList3"/>
    <dgm:cxn modelId="{00569D03-8900-C94B-AD19-6BAB2E592CB1}" type="presParOf" srcId="{32EB3AE1-F61C-6341-B186-B278D4738F67}" destId="{2662BDFA-2A67-674F-94EF-628238D9C184}" srcOrd="4" destOrd="0" presId="urn:microsoft.com/office/officeart/2005/8/layout/vList3"/>
    <dgm:cxn modelId="{41D77E25-EDA3-8A4D-98C5-DC3A9D56EF7E}" type="presParOf" srcId="{2662BDFA-2A67-674F-94EF-628238D9C184}" destId="{DDFBAA82-EB0B-2F44-83B7-FB4C4E2464DF}" srcOrd="0" destOrd="0" presId="urn:microsoft.com/office/officeart/2005/8/layout/vList3"/>
    <dgm:cxn modelId="{EDD7EA94-0CFE-4C4A-8FC1-84F691F92334}" type="presParOf" srcId="{2662BDFA-2A67-674F-94EF-628238D9C184}" destId="{0369EA8E-FF5E-3C4C-96BD-1DB7518D8B38}" srcOrd="1" destOrd="0" presId="urn:microsoft.com/office/officeart/2005/8/layout/vList3"/>
    <dgm:cxn modelId="{DBC60F9F-7F1F-DB4C-B14B-858FBCEA1946}" type="presParOf" srcId="{32EB3AE1-F61C-6341-B186-B278D4738F67}" destId="{5C5B8C38-DB8A-8D47-85B3-A3A9206EEF8C}" srcOrd="5" destOrd="0" presId="urn:microsoft.com/office/officeart/2005/8/layout/vList3"/>
    <dgm:cxn modelId="{8AD6CB7D-1225-6548-9A9B-EE2306BE4AEE}" type="presParOf" srcId="{32EB3AE1-F61C-6341-B186-B278D4738F67}" destId="{F2CD3D3A-6E11-AA48-9E9A-2243F561566E}" srcOrd="6" destOrd="0" presId="urn:microsoft.com/office/officeart/2005/8/layout/vList3"/>
    <dgm:cxn modelId="{0072DCCC-AC5F-C143-B41C-8D3238A819EB}" type="presParOf" srcId="{F2CD3D3A-6E11-AA48-9E9A-2243F561566E}" destId="{37EEA4CF-C9EA-C042-BD2E-4B1F9358F311}" srcOrd="0" destOrd="0" presId="urn:microsoft.com/office/officeart/2005/8/layout/vList3"/>
    <dgm:cxn modelId="{A17253FB-ACC4-354C-A4A2-72807725D117}" type="presParOf" srcId="{F2CD3D3A-6E11-AA48-9E9A-2243F561566E}" destId="{4695CA34-E1E4-7D4E-897B-FED30346CF5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36178-E66C-4943-9638-7261F48CA6B8}">
      <dsp:nvSpPr>
        <dsp:cNvPr id="0" name=""/>
        <dsp:cNvSpPr/>
      </dsp:nvSpPr>
      <dsp:spPr>
        <a:xfrm rot="10800000">
          <a:off x="2012365" y="492"/>
          <a:ext cx="7114806" cy="881162"/>
        </a:xfrm>
        <a:prstGeom prst="homePlate">
          <a:avLst/>
        </a:prstGeom>
        <a:solidFill>
          <a:srgbClr val="9CAEB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6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Изменяется картина мира, роль и возможности личности в разных видах деятельности</a:t>
          </a:r>
        </a:p>
      </dsp:txBody>
      <dsp:txXfrm rot="10800000">
        <a:off x="2232655" y="492"/>
        <a:ext cx="6894516" cy="881162"/>
      </dsp:txXfrm>
    </dsp:sp>
    <dsp:sp modelId="{FADE0627-1DA6-E843-95D3-7E027FF75FFC}">
      <dsp:nvSpPr>
        <dsp:cNvPr id="0" name=""/>
        <dsp:cNvSpPr/>
      </dsp:nvSpPr>
      <dsp:spPr>
        <a:xfrm>
          <a:off x="1571784" y="492"/>
          <a:ext cx="881162" cy="88116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DC1D2-320B-764F-9799-0BB68DCD2D76}">
      <dsp:nvSpPr>
        <dsp:cNvPr id="0" name=""/>
        <dsp:cNvSpPr/>
      </dsp:nvSpPr>
      <dsp:spPr>
        <a:xfrm rot="10800000">
          <a:off x="2012365" y="1144687"/>
          <a:ext cx="7114806" cy="881162"/>
        </a:xfrm>
        <a:prstGeom prst="homePlate">
          <a:avLst/>
        </a:prstGeom>
        <a:solidFill>
          <a:srgbClr val="9CAEB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6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Появляются новые предметы деятельности  </a:t>
          </a:r>
        </a:p>
      </dsp:txBody>
      <dsp:txXfrm rot="10800000">
        <a:off x="2232655" y="1144687"/>
        <a:ext cx="6894516" cy="881162"/>
      </dsp:txXfrm>
    </dsp:sp>
    <dsp:sp modelId="{418556E3-0212-4446-8885-AD0C127B6811}">
      <dsp:nvSpPr>
        <dsp:cNvPr id="0" name=""/>
        <dsp:cNvSpPr/>
      </dsp:nvSpPr>
      <dsp:spPr>
        <a:xfrm>
          <a:off x="1571784" y="1144687"/>
          <a:ext cx="881162" cy="88116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9EA8E-FF5E-3C4C-96BD-1DB7518D8B38}">
      <dsp:nvSpPr>
        <dsp:cNvPr id="0" name=""/>
        <dsp:cNvSpPr/>
      </dsp:nvSpPr>
      <dsp:spPr>
        <a:xfrm rot="10800000">
          <a:off x="2012365" y="2288883"/>
          <a:ext cx="7114806" cy="881162"/>
        </a:xfrm>
        <a:prstGeom prst="homePlate">
          <a:avLst/>
        </a:prstGeom>
        <a:solidFill>
          <a:srgbClr val="9CAEB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6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Новые технологии изменяют инструментальные возможности субъекта деятельности</a:t>
          </a:r>
        </a:p>
      </dsp:txBody>
      <dsp:txXfrm rot="10800000">
        <a:off x="2232655" y="2288883"/>
        <a:ext cx="6894516" cy="881162"/>
      </dsp:txXfrm>
    </dsp:sp>
    <dsp:sp modelId="{DDFBAA82-EB0B-2F44-83B7-FB4C4E2464DF}">
      <dsp:nvSpPr>
        <dsp:cNvPr id="0" name=""/>
        <dsp:cNvSpPr/>
      </dsp:nvSpPr>
      <dsp:spPr>
        <a:xfrm>
          <a:off x="1571784" y="2288883"/>
          <a:ext cx="881162" cy="88116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95CA34-E1E4-7D4E-897B-FED30346CF57}">
      <dsp:nvSpPr>
        <dsp:cNvPr id="0" name=""/>
        <dsp:cNvSpPr/>
      </dsp:nvSpPr>
      <dsp:spPr>
        <a:xfrm rot="10800000">
          <a:off x="2012365" y="3433078"/>
          <a:ext cx="7114806" cy="881162"/>
        </a:xfrm>
        <a:prstGeom prst="homePlate">
          <a:avLst/>
        </a:prstGeom>
        <a:solidFill>
          <a:srgbClr val="9CAEB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6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Возрастает роль мотивационно-ценностных установок и морально-этических качеств личности</a:t>
          </a:r>
        </a:p>
      </dsp:txBody>
      <dsp:txXfrm rot="10800000">
        <a:off x="2232655" y="3433078"/>
        <a:ext cx="6894516" cy="881162"/>
      </dsp:txXfrm>
    </dsp:sp>
    <dsp:sp modelId="{37EEA4CF-C9EA-C042-BD2E-4B1F9358F311}">
      <dsp:nvSpPr>
        <dsp:cNvPr id="0" name=""/>
        <dsp:cNvSpPr/>
      </dsp:nvSpPr>
      <dsp:spPr>
        <a:xfrm>
          <a:off x="1571784" y="3433078"/>
          <a:ext cx="881162" cy="88116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4A50C-B23F-F04F-BA76-F82BEB1B4BFC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029DD-BABF-7245-9D7F-44770D14F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16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A045A-F386-5A49-B454-DE383FA08CB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046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Образовательная экосистема - интегративная среда взаимодействия на основе обмена информацией всех участников образовательных отношений между собой, с разнообразным адаптивным и вариативным образовательным контентом, инновационными продуктами, технологиями и другими элементами экосистемы, обеспечивающая безопасность, реализацию требований ФГОС, формирование навыков ХХ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 века, ценностей российского гражданского общества, личностную, социальную и профессиональную самореализацию человека  в условиях сетевого общества, многонационального государства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A4092-2F9F-4AA7-9444-15319E4C8F8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64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6634AB02-730A-F44B-BF73-EA27D4710D55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28F9DAE-493C-174F-B518-3627250543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128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634AB02-730A-F44B-BF73-EA27D4710D55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28F9DAE-493C-174F-B518-362725054328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6634AB02-730A-F44B-BF73-EA27D4710D55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328F9DAE-493C-174F-B518-3627250543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6634AB02-730A-F44B-BF73-EA27D4710D55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28F9DAE-493C-174F-B518-36272505432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ru/url?sa=i&amp;rct=j&amp;q=&amp;esrc=s&amp;source=images&amp;cd=&amp;cad=rja&amp;uact=8&amp;ved=0ahUKEwjck_T10tfPAhWLVywKHW9KDCsQjRwIBw&amp;url=http://persons-info.com/persons/FOR_Edgar&amp;bvm=bv.135475266,d.bGg&amp;psig=AFQjCNETte2OGT4cRh1_AQ8vqLxPJK49vA&amp;ust=1476443525479632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2167109"/>
            <a:ext cx="11277600" cy="1470025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Цифровизация</a:t>
            </a:r>
            <a:r>
              <a:rPr lang="ru-RU" b="1" dirty="0"/>
              <a:t> школы – будущее или настоящее? Чего нам ждать и стоит ли этого опасаться?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8962" y="4282998"/>
            <a:ext cx="6604000" cy="17526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Наталия Вениаминовна </a:t>
            </a:r>
            <a:r>
              <a:rPr lang="ru-RU" dirty="0" err="1" smtClean="0"/>
              <a:t>Любомирская</a:t>
            </a:r>
            <a:r>
              <a:rPr lang="ru-RU" dirty="0" smtClean="0"/>
              <a:t>,</a:t>
            </a:r>
          </a:p>
          <a:p>
            <a:r>
              <a:rPr lang="ru-RU" dirty="0" smtClean="0"/>
              <a:t>научный руководитель по лицейским программам,</a:t>
            </a:r>
          </a:p>
          <a:p>
            <a:r>
              <a:rPr lang="ru-RU" dirty="0" smtClean="0"/>
              <a:t>доктор биол. наук, </a:t>
            </a:r>
          </a:p>
          <a:p>
            <a:r>
              <a:rPr lang="ru-RU" dirty="0" smtClean="0"/>
              <a:t>ординарный профессор НИУ ВШЭ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414054" y="4473146"/>
            <a:ext cx="3744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nvlubow@hse.ru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3001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83531"/>
            <a:ext cx="11582400" cy="934107"/>
          </a:xfrm>
        </p:spPr>
        <p:txBody>
          <a:bodyPr>
            <a:normAutofit/>
          </a:bodyPr>
          <a:lstStyle/>
          <a:p>
            <a:r>
              <a:rPr lang="ru-RU" dirty="0" smtClean="0"/>
              <a:t>Этапы внедрения ИКТ в</a:t>
            </a:r>
            <a:r>
              <a:rPr lang="en-US" dirty="0" smtClean="0"/>
              <a:t> </a:t>
            </a:r>
            <a:r>
              <a:rPr lang="ru-RU" dirty="0" smtClean="0"/>
              <a:t>образование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0300" y="2555538"/>
            <a:ext cx="8763000" cy="3753412"/>
          </a:xfrm>
        </p:spPr>
        <p:txBody>
          <a:bodyPr>
            <a:normAutofit/>
          </a:bodyPr>
          <a:lstStyle/>
          <a:p>
            <a:pPr algn="just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</a:pPr>
            <a:r>
              <a:rPr lang="ru-RU" dirty="0" smtClean="0"/>
              <a:t> Появление</a:t>
            </a:r>
          </a:p>
          <a:p>
            <a:pPr algn="just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</a:pPr>
            <a:r>
              <a:rPr lang="ru-RU" dirty="0" smtClean="0"/>
              <a:t> Использование</a:t>
            </a:r>
          </a:p>
          <a:p>
            <a:pPr algn="just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</a:pPr>
            <a:r>
              <a:rPr lang="ru-RU" dirty="0" smtClean="0"/>
              <a:t> Интеграция</a:t>
            </a:r>
          </a:p>
          <a:p>
            <a:pPr algn="just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</a:pPr>
            <a:r>
              <a:rPr lang="ru-RU" dirty="0" smtClean="0"/>
              <a:t> Трансформация </a:t>
            </a:r>
            <a:endParaRPr lang="ru-RU" dirty="0"/>
          </a:p>
          <a:p>
            <a:pPr algn="just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47775" y="1755319"/>
            <a:ext cx="674575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По формулировке </a:t>
            </a:r>
            <a:r>
              <a:rPr lang="en-US" sz="2800" dirty="0"/>
              <a:t>UNESCO (2005 </a:t>
            </a:r>
            <a:r>
              <a:rPr lang="ru-RU" sz="2800" dirty="0"/>
              <a:t>год):</a:t>
            </a:r>
          </a:p>
          <a:p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D39E9AFD-8F83-45CF-8B0A-227F362FEB28}"/>
              </a:ext>
            </a:extLst>
          </p:cNvPr>
          <p:cNvSpPr txBox="1">
            <a:spLocks/>
          </p:cNvSpPr>
          <p:nvPr/>
        </p:nvSpPr>
        <p:spPr>
          <a:xfrm>
            <a:off x="0" y="476672"/>
            <a:ext cx="12192000" cy="1044631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ЭТАПЫ ВНЕДРЕНИЯ ИКТ В ОБРАЗОВАНИЕ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47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827" y="1700808"/>
            <a:ext cx="4684835" cy="502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" y="1700808"/>
            <a:ext cx="5616575" cy="4922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трелка вправо 13"/>
          <p:cNvSpPr/>
          <p:nvPr/>
        </p:nvSpPr>
        <p:spPr>
          <a:xfrm>
            <a:off x="6096000" y="3861048"/>
            <a:ext cx="105611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999990" y="349171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180 лет</a:t>
            </a:r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D39E9AFD-8F83-45CF-8B0A-227F362FEB28}"/>
              </a:ext>
            </a:extLst>
          </p:cNvPr>
          <p:cNvSpPr txBox="1">
            <a:spLocks/>
          </p:cNvSpPr>
          <p:nvPr/>
        </p:nvSpPr>
        <p:spPr>
          <a:xfrm>
            <a:off x="0" y="328391"/>
            <a:ext cx="12192000" cy="1044631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I </a:t>
            </a:r>
            <a:r>
              <a:rPr lang="ru-RU" sz="2800" dirty="0"/>
              <a:t>технологическая революция</a:t>
            </a:r>
            <a:r>
              <a:rPr lang="ru-RU" sz="2800" dirty="0" smtClean="0"/>
              <a:t>:</a:t>
            </a:r>
          </a:p>
          <a:p>
            <a:r>
              <a:rPr lang="ru-RU" sz="2800" b="1" dirty="0" smtClean="0"/>
              <a:t>ОБРАЗОВАНИЕ ДЛЯ ВСЕХ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86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1" y="1268044"/>
            <a:ext cx="5817096" cy="2451906"/>
          </a:xfrm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D39E9AFD-8F83-45CF-8B0A-227F362FEB28}"/>
              </a:ext>
            </a:extLst>
          </p:cNvPr>
          <p:cNvSpPr txBox="1">
            <a:spLocks/>
          </p:cNvSpPr>
          <p:nvPr/>
        </p:nvSpPr>
        <p:spPr>
          <a:xfrm>
            <a:off x="0" y="476672"/>
            <a:ext cx="12192000" cy="1044631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II </a:t>
            </a:r>
            <a:r>
              <a:rPr lang="ru-RU" sz="2800" dirty="0"/>
              <a:t>технологическая революция</a:t>
            </a:r>
            <a:r>
              <a:rPr lang="ru-RU" sz="2800" dirty="0" smtClean="0"/>
              <a:t>:</a:t>
            </a:r>
          </a:p>
          <a:p>
            <a:r>
              <a:rPr lang="ru-RU" sz="2800" b="1" dirty="0" smtClean="0"/>
              <a:t>ОБРАЗОВАНИЕ ДЛЯ КАЖДОГО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7" b="27407"/>
          <a:stretch>
            <a:fillRect/>
          </a:stretch>
        </p:blipFill>
        <p:spPr>
          <a:xfrm>
            <a:off x="4596713" y="2607276"/>
            <a:ext cx="7228719" cy="4139772"/>
          </a:xfrm>
          <a:prstGeom prst="rect">
            <a:avLst/>
          </a:prstGeom>
        </p:spPr>
      </p:pic>
      <p:sp>
        <p:nvSpPr>
          <p:cNvPr id="17" name="Выгнутая влево стрелка 16"/>
          <p:cNvSpPr/>
          <p:nvPr/>
        </p:nvSpPr>
        <p:spPr>
          <a:xfrm rot="19841441">
            <a:off x="2534988" y="3717032"/>
            <a:ext cx="1344149" cy="201622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5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760795" y="1297513"/>
            <a:ext cx="10162976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Цифровая экономика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35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690153"/>
            <a:ext cx="12048661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28 </a:t>
            </a:r>
            <a:r>
              <a:rPr lang="ru-RU" sz="2400" b="1" dirty="0">
                <a:solidFill>
                  <a:schemeClr val="bg1"/>
                </a:solidFill>
              </a:rPr>
              <a:t>июля 2017 г. № 1632-р </a:t>
            </a:r>
            <a:r>
              <a:rPr lang="ru-RU" sz="2400" b="1" dirty="0" smtClean="0">
                <a:solidFill>
                  <a:schemeClr val="bg1"/>
                </a:solidFill>
              </a:rPr>
              <a:t>вышло </a:t>
            </a:r>
            <a:r>
              <a:rPr lang="ru-RU" sz="2400" b="1" dirty="0">
                <a:solidFill>
                  <a:schemeClr val="bg1"/>
                </a:solidFill>
              </a:rPr>
              <a:t>Распоряжение Правительства Российской Федерации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Об </a:t>
            </a:r>
            <a:r>
              <a:rPr lang="ru-RU" sz="2400" b="1" dirty="0">
                <a:solidFill>
                  <a:schemeClr val="bg1"/>
                </a:solidFill>
              </a:rPr>
              <a:t>утверждении Программы  «Цифровая экономика Российской Федерации» </a:t>
            </a:r>
          </a:p>
        </p:txBody>
      </p:sp>
    </p:spTree>
    <p:extLst>
      <p:ext uri="{BB962C8B-B14F-4D97-AF65-F5344CB8AC3E}">
        <p14:creationId xmlns:p14="http://schemas.microsoft.com/office/powerpoint/2010/main" val="17732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9020E4-9AC2-134B-A4EA-AC7A1D1895B4}"/>
              </a:ext>
            </a:extLst>
          </p:cNvPr>
          <p:cNvSpPr txBox="1"/>
          <p:nvPr/>
        </p:nvSpPr>
        <p:spPr>
          <a:xfrm>
            <a:off x="1179671" y="336803"/>
            <a:ext cx="10587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+mj-lt"/>
              </a:rPr>
              <a:t>Цифровая экономика меняет характеристики деятельности 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58D9EA88-1149-7B45-B546-E86A39198E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760382"/>
              </p:ext>
            </p:extLst>
          </p:nvPr>
        </p:nvGraphicFramePr>
        <p:xfrm>
          <a:off x="802481" y="1356930"/>
          <a:ext cx="10698957" cy="4314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A9E67C-9C6C-4F43-B06A-2186FD6309CF}"/>
              </a:ext>
            </a:extLst>
          </p:cNvPr>
          <p:cNvSpPr txBox="1"/>
          <p:nvPr/>
        </p:nvSpPr>
        <p:spPr>
          <a:xfrm>
            <a:off x="442913" y="5671663"/>
            <a:ext cx="11472862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tx1"/>
                </a:solidFill>
              </a:rPr>
              <a:t>Ключевые компетенции</a:t>
            </a:r>
            <a:r>
              <a:rPr lang="ru-RU" sz="2400" dirty="0">
                <a:solidFill>
                  <a:schemeClr val="tx1"/>
                </a:solidFill>
              </a:rPr>
              <a:t> личности как субъекта деятельности </a:t>
            </a:r>
            <a:r>
              <a:rPr lang="ru-RU" sz="2400" b="1" dirty="0">
                <a:solidFill>
                  <a:schemeClr val="tx1"/>
                </a:solidFill>
              </a:rPr>
              <a:t>все более «сдвигаются» в сторону коммуникативных</a:t>
            </a:r>
            <a:r>
              <a:rPr lang="ru-RU" sz="2400" dirty="0">
                <a:solidFill>
                  <a:schemeClr val="tx1"/>
                </a:solidFill>
              </a:rPr>
              <a:t> (управленческих и операторских) </a:t>
            </a:r>
            <a:r>
              <a:rPr lang="ru-RU" sz="2400" b="1" dirty="0">
                <a:solidFill>
                  <a:schemeClr val="tx1"/>
                </a:solidFill>
              </a:rPr>
              <a:t>и креативных</a:t>
            </a:r>
            <a:r>
              <a:rPr lang="ru-RU" sz="2400" dirty="0">
                <a:solidFill>
                  <a:schemeClr val="tx1"/>
                </a:solidFill>
              </a:rPr>
              <a:t> (исследовательских и </a:t>
            </a:r>
            <a:r>
              <a:rPr lang="ru-RU" sz="2400" dirty="0" err="1">
                <a:solidFill>
                  <a:schemeClr val="tx1"/>
                </a:solidFill>
              </a:rPr>
              <a:t>разработческих</a:t>
            </a:r>
            <a:r>
              <a:rPr lang="ru-RU" sz="2400" dirty="0">
                <a:solidFill>
                  <a:schemeClr val="tx1"/>
                </a:solidFill>
              </a:rPr>
              <a:t>)</a:t>
            </a:r>
            <a:r>
              <a:rPr lang="ru-RU" sz="2400" dirty="0">
                <a:solidFill>
                  <a:schemeClr val="tx1"/>
                </a:solidFill>
                <a:effectLst/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2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8001" y="608076"/>
            <a:ext cx="11176000" cy="10698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Грамотность – основа социальной практики, фундамент коммуникации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08000" y="1812475"/>
            <a:ext cx="5388864" cy="457200"/>
          </a:xfrm>
        </p:spPr>
        <p:txBody>
          <a:bodyPr/>
          <a:lstStyle/>
          <a:p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Традиционная 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6294968" y="1812475"/>
            <a:ext cx="5389033" cy="457200"/>
          </a:xfrm>
        </p:spPr>
        <p:txBody>
          <a:bodyPr/>
          <a:lstStyle/>
          <a:p>
            <a:r>
              <a:rPr lang="ru-RU" sz="1800" dirty="0">
                <a:solidFill>
                  <a:schemeClr val="accent4">
                    <a:lumMod val="75000"/>
                  </a:schemeClr>
                </a:solidFill>
              </a:rPr>
              <a:t>Цифровая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>
          <a:xfrm>
            <a:off x="508000" y="2276024"/>
            <a:ext cx="5388864" cy="1949987"/>
          </a:xfrm>
        </p:spPr>
        <p:txBody>
          <a:bodyPr/>
          <a:lstStyle/>
          <a:p>
            <a:r>
              <a:rPr lang="ru-RU" dirty="0" smtClean="0"/>
              <a:t>Линейная</a:t>
            </a:r>
          </a:p>
          <a:p>
            <a:r>
              <a:rPr lang="ru-RU" dirty="0" smtClean="0"/>
              <a:t>Временная (последовательность)</a:t>
            </a:r>
          </a:p>
          <a:p>
            <a:r>
              <a:rPr lang="ru-RU" dirty="0" smtClean="0"/>
              <a:t>Однозадачная</a:t>
            </a:r>
          </a:p>
          <a:p>
            <a:r>
              <a:rPr lang="ru-RU" dirty="0" smtClean="0"/>
              <a:t>Поиск необходимой информации</a:t>
            </a:r>
          </a:p>
          <a:p>
            <a:r>
              <a:rPr lang="ru-RU" dirty="0" smtClean="0"/>
              <a:t>Креативность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6291073" y="2276024"/>
            <a:ext cx="5389033" cy="1863490"/>
          </a:xfrm>
        </p:spPr>
        <p:txBody>
          <a:bodyPr/>
          <a:lstStyle/>
          <a:p>
            <a:r>
              <a:rPr lang="ru-RU" dirty="0" err="1" smtClean="0"/>
              <a:t>Гиперссылочная</a:t>
            </a:r>
            <a:endParaRPr lang="ru-RU" dirty="0" smtClean="0"/>
          </a:p>
          <a:p>
            <a:r>
              <a:rPr lang="ru-RU" dirty="0" smtClean="0"/>
              <a:t>Пространственная (связи)</a:t>
            </a:r>
          </a:p>
          <a:p>
            <a:r>
              <a:rPr lang="ru-RU" dirty="0" err="1" smtClean="0"/>
              <a:t>Мультизадачная</a:t>
            </a:r>
            <a:endParaRPr lang="ru-RU" dirty="0" smtClean="0"/>
          </a:p>
          <a:p>
            <a:r>
              <a:rPr lang="ru-RU" dirty="0" smtClean="0"/>
              <a:t>Отсечение ненужной информации</a:t>
            </a:r>
          </a:p>
          <a:p>
            <a:r>
              <a:rPr lang="ru-RU" dirty="0" smtClean="0"/>
              <a:t>Креативность + эффективность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371587" y="4670855"/>
            <a:ext cx="359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Читательская грамотность 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859793" y="4772802"/>
            <a:ext cx="519067" cy="18466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697366" y="4676004"/>
            <a:ext cx="415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Информационная грамотность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5703" y="5082752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Математическая грамотность 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5863909" y="5184699"/>
            <a:ext cx="519067" cy="18466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701482" y="5087901"/>
            <a:ext cx="411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Грамотность в области данных 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2570213" y="6288898"/>
            <a:ext cx="248370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843068" y="5845426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интерпретация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433391" y="6104232"/>
            <a:ext cx="1037463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Данные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370416" y="6104232"/>
            <a:ext cx="1633781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Информация</a:t>
            </a:r>
            <a:endParaRPr lang="ru-RU" dirty="0"/>
          </a:p>
        </p:txBody>
      </p:sp>
      <p:sp>
        <p:nvSpPr>
          <p:cNvPr id="20" name="Стрелка вправо 19"/>
          <p:cNvSpPr/>
          <p:nvPr/>
        </p:nvSpPr>
        <p:spPr>
          <a:xfrm>
            <a:off x="7109263" y="6266038"/>
            <a:ext cx="248370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970117" y="5896706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анализ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9860700" y="6030092"/>
            <a:ext cx="11336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решение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73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073" y="704335"/>
            <a:ext cx="11176000" cy="56939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Грамотность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454122"/>
            <a:ext cx="5388864" cy="457200"/>
          </a:xfrm>
        </p:spPr>
        <p:txBody>
          <a:bodyPr/>
          <a:lstStyle/>
          <a:p>
            <a:r>
              <a:rPr lang="ru-RU" dirty="0" smtClean="0"/>
              <a:t>Инструментальная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1454122"/>
            <a:ext cx="5389033" cy="457200"/>
          </a:xfrm>
        </p:spPr>
        <p:txBody>
          <a:bodyPr/>
          <a:lstStyle/>
          <a:p>
            <a:r>
              <a:rPr lang="ru-RU" dirty="0" smtClean="0"/>
              <a:t>Контекстуальная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1917670"/>
            <a:ext cx="5388864" cy="4717907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Читательская </a:t>
            </a:r>
            <a:r>
              <a:rPr lang="ru-RU" b="1" dirty="0" smtClean="0"/>
              <a:t>грамотность</a:t>
            </a:r>
            <a:r>
              <a:rPr lang="ru-RU" dirty="0" smtClean="0"/>
              <a:t>– </a:t>
            </a:r>
            <a:r>
              <a:rPr lang="ru-RU" dirty="0"/>
              <a:t>это способность создавать смысл и информацию на естественных языках в разных текстовых и визуальных форматах, в том числе в цифровой среде </a:t>
            </a:r>
            <a:r>
              <a:rPr lang="ru-RU" i="1" dirty="0"/>
              <a:t>(читательская грамотность + цифровая грамотность)</a:t>
            </a:r>
            <a:r>
              <a:rPr lang="ru-RU" dirty="0"/>
              <a:t>;</a:t>
            </a:r>
          </a:p>
          <a:p>
            <a:r>
              <a:rPr lang="ru-RU" b="1" dirty="0" smtClean="0"/>
              <a:t>Математическая </a:t>
            </a:r>
            <a:r>
              <a:rPr lang="ru-RU" b="1" dirty="0"/>
              <a:t>грамотность </a:t>
            </a:r>
            <a:r>
              <a:rPr lang="ru-RU" dirty="0"/>
              <a:t>(включая грамотность в области данных) – способность использовать математические инструменты, рассуждение и моделирование в повседневной жизни, в том числе в цифровой среде </a:t>
            </a:r>
            <a:r>
              <a:rPr lang="ru-RU" i="1" dirty="0"/>
              <a:t>(математическая грамотность + грамотность в области данных + цифровая грамотность)</a:t>
            </a:r>
            <a:r>
              <a:rPr lang="ru-RU" dirty="0"/>
              <a:t>;</a:t>
            </a:r>
          </a:p>
          <a:p>
            <a:r>
              <a:rPr lang="ru-RU" b="1" dirty="0" smtClean="0"/>
              <a:t>Вычислительная </a:t>
            </a:r>
            <a:r>
              <a:rPr lang="ru-RU" b="1" dirty="0"/>
              <a:t>грамотность </a:t>
            </a:r>
            <a:r>
              <a:rPr lang="ru-RU" dirty="0"/>
              <a:t>– способность понимать, переформулировать и генерировать информацию на формальных языках с целью создания алгоритмов и кодирования информации.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3" y="1917671"/>
            <a:ext cx="5389033" cy="3886200"/>
          </a:xfrm>
        </p:spPr>
        <p:txBody>
          <a:bodyPr/>
          <a:lstStyle/>
          <a:p>
            <a:r>
              <a:rPr lang="ru-RU" sz="3200" dirty="0" smtClean="0"/>
              <a:t>гражданская;</a:t>
            </a:r>
            <a:endParaRPr lang="ru-RU" sz="3200" dirty="0"/>
          </a:p>
          <a:p>
            <a:r>
              <a:rPr lang="ru-RU" sz="3200" dirty="0" smtClean="0"/>
              <a:t>финансовая ;</a:t>
            </a:r>
            <a:endParaRPr lang="ru-RU" sz="3200" dirty="0"/>
          </a:p>
          <a:p>
            <a:r>
              <a:rPr lang="ru-RU" sz="3200" dirty="0" smtClean="0"/>
              <a:t>правовая ;</a:t>
            </a:r>
            <a:endParaRPr lang="ru-RU" sz="3200" dirty="0"/>
          </a:p>
          <a:p>
            <a:r>
              <a:rPr lang="ru-RU" sz="3200" dirty="0" smtClean="0"/>
              <a:t>экологическая ;</a:t>
            </a:r>
            <a:endParaRPr lang="ru-RU" sz="3200" dirty="0"/>
          </a:p>
          <a:p>
            <a:r>
              <a:rPr lang="ru-RU" sz="3200" dirty="0" smtClean="0"/>
              <a:t>научная </a:t>
            </a:r>
            <a:r>
              <a:rPr lang="ru-RU" sz="3200" dirty="0"/>
              <a:t>и </a:t>
            </a:r>
            <a:r>
              <a:rPr lang="ru-RU" sz="3200" dirty="0" smtClean="0"/>
              <a:t>технологическая;</a:t>
            </a:r>
            <a:endParaRPr lang="ru-RU" sz="3200" dirty="0"/>
          </a:p>
          <a:p>
            <a:r>
              <a:rPr lang="ru-RU" sz="3200" dirty="0" smtClean="0"/>
              <a:t>в </a:t>
            </a:r>
            <a:r>
              <a:rPr lang="ru-RU" sz="3200" dirty="0"/>
              <a:t>области здоровья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89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39E9AFD-8F83-45CF-8B0A-227F362FEB28}"/>
              </a:ext>
            </a:extLst>
          </p:cNvPr>
          <p:cNvSpPr txBox="1">
            <a:spLocks/>
          </p:cNvSpPr>
          <p:nvPr/>
        </p:nvSpPr>
        <p:spPr>
          <a:xfrm>
            <a:off x="-26448" y="259508"/>
            <a:ext cx="12192000" cy="1044631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mtClean="0"/>
              <a:t>ОТ МЕЛОВОГО ПЕРИОДА К ЦИФРОВОМУ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73" y="3062508"/>
            <a:ext cx="7187286" cy="3795494"/>
          </a:xfrm>
          <a:prstGeom prst="rect">
            <a:avLst/>
          </a:prstGeom>
        </p:spPr>
      </p:pic>
      <p:pic>
        <p:nvPicPr>
          <p:cNvPr id="6" name="Picture 2" descr="Image result for ÑÐ¾Ð²ÑÐµÐ¼ÐµÐ½Ð½Ð¾Ðµ Ð¾Ð±ÑÐ°Ð·Ð¾Ð²Ð°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r="5041"/>
          <a:stretch>
            <a:fillRect/>
          </a:stretch>
        </p:blipFill>
        <p:spPr bwMode="auto">
          <a:xfrm>
            <a:off x="0" y="1283741"/>
            <a:ext cx="6069552" cy="355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9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4946A0-E835-9749-8297-AFA027879ED2}"/>
              </a:ext>
            </a:extLst>
          </p:cNvPr>
          <p:cNvSpPr txBox="1"/>
          <p:nvPr/>
        </p:nvSpPr>
        <p:spPr>
          <a:xfrm>
            <a:off x="1581768" y="784385"/>
            <a:ext cx="832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+mj-lt"/>
              </a:rPr>
              <a:t>Современные дети: какие они?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2586A2-A37F-2F48-89A7-068C92A6CC23}"/>
              </a:ext>
            </a:extLst>
          </p:cNvPr>
          <p:cNvSpPr txBox="1"/>
          <p:nvPr/>
        </p:nvSpPr>
        <p:spPr>
          <a:xfrm>
            <a:off x="6244590" y="1492271"/>
            <a:ext cx="52842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 err="1"/>
              <a:t>Технологики</a:t>
            </a:r>
            <a:endParaRPr lang="ru-RU" sz="28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/>
              <a:t>Прагматики и реалисты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/>
              <a:t>Независимы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 err="1"/>
              <a:t>Многозадачны</a:t>
            </a:r>
            <a:endParaRPr lang="ru-RU" sz="28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/>
              <a:t>Предприимчивы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/>
              <a:t>Социально открыты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 smtClean="0"/>
              <a:t>Требовательны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 smtClean="0"/>
              <a:t>Нетерпеливы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59A5378-68FA-F747-84D8-049614BAEF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87" y="1663258"/>
            <a:ext cx="3550097" cy="517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15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F51B17B-6328-424D-AE2D-97FD8E12BCAE}"/>
              </a:ext>
            </a:extLst>
          </p:cNvPr>
          <p:cNvSpPr/>
          <p:nvPr/>
        </p:nvSpPr>
        <p:spPr>
          <a:xfrm>
            <a:off x="6617970" y="1600200"/>
            <a:ext cx="446237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b="1" dirty="0"/>
              <a:t>Цифровая социализация</a:t>
            </a:r>
            <a:r>
              <a:rPr lang="ru-RU" sz="2000" dirty="0"/>
              <a:t> – процесс интеграции личности в высокотехнологичную социальную цифровую экосистему общества, овладение и воспроизводство его ценностей, норм и правил поведения, знаний, навыков и компетенций в смешанной </a:t>
            </a:r>
            <a:r>
              <a:rPr lang="ru-RU" sz="2000" dirty="0" smtClean="0"/>
              <a:t>(конвергентной</a:t>
            </a:r>
            <a:r>
              <a:rPr lang="ru-RU" sz="2000" dirty="0"/>
              <a:t>) онлайн и офлайн реальности, формирующей идентичность личности, обеспечивающей ее становление  и непрерывное развитие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EFC9717-3AC9-B149-925E-4516B936A60D}"/>
              </a:ext>
            </a:extLst>
          </p:cNvPr>
          <p:cNvSpPr/>
          <p:nvPr/>
        </p:nvSpPr>
        <p:spPr>
          <a:xfrm>
            <a:off x="2523798" y="6120050"/>
            <a:ext cx="87006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/>
              <a:t>РИСК — стихийное формирование идентичности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CF8E8E-A957-0E4A-B4B4-F9A3B52CCA85}"/>
              </a:ext>
            </a:extLst>
          </p:cNvPr>
          <p:cNvSpPr txBox="1"/>
          <p:nvPr/>
        </p:nvSpPr>
        <p:spPr>
          <a:xfrm>
            <a:off x="1840229" y="422910"/>
            <a:ext cx="9384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+mj-lt"/>
              </a:rPr>
              <a:t>Что такое цифровая социализация?</a:t>
            </a:r>
          </a:p>
        </p:txBody>
      </p:sp>
      <p:pic>
        <p:nvPicPr>
          <p:cNvPr id="6" name="Рисунок 5" descr="Изображение выглядит как человек, ребенок, внутренний, молод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AFA1A6BE-D808-274A-81D8-9A00BF1DA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72" y="1575159"/>
            <a:ext cx="5617258" cy="37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038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193" y="294073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Что такое современное образование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46" y="1200358"/>
            <a:ext cx="9178113" cy="5558788"/>
          </a:xfrm>
        </p:spPr>
      </p:pic>
    </p:spTree>
    <p:extLst>
      <p:ext uri="{BB962C8B-B14F-4D97-AF65-F5344CB8AC3E}">
        <p14:creationId xmlns:p14="http://schemas.microsoft.com/office/powerpoint/2010/main" val="11514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896EA3-A493-644E-8A30-2E1B0C16D945}"/>
              </a:ext>
            </a:extLst>
          </p:cNvPr>
          <p:cNvSpPr txBox="1">
            <a:spLocks/>
          </p:cNvSpPr>
          <p:nvPr/>
        </p:nvSpPr>
        <p:spPr>
          <a:xfrm>
            <a:off x="1390135" y="702566"/>
            <a:ext cx="9902087" cy="3572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/>
              <a:t>От цифровой грамотности к сетевой компетентности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2C1CA0-71D0-6D4D-959D-107D7015CD46}"/>
              </a:ext>
            </a:extLst>
          </p:cNvPr>
          <p:cNvSpPr txBox="1">
            <a:spLocks/>
          </p:cNvSpPr>
          <p:nvPr/>
        </p:nvSpPr>
        <p:spPr>
          <a:xfrm>
            <a:off x="5052060" y="2269670"/>
            <a:ext cx="6858000" cy="3976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Сетевая  компетентность </a:t>
            </a: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способность и готовность личности к</a:t>
            </a: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эффективному, безопасному, </a:t>
            </a:r>
            <a:r>
              <a:rPr lang="ru-RU" sz="2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здоровьесберегающему</a:t>
            </a: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функционированию в сетевой среде для решения личных и</a:t>
            </a: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профессиональных задач с соблюдением норм права и морали, противостоянию деструктивным влияниям и защите собственной идентичности</a:t>
            </a:r>
            <a:r>
              <a:rPr lang="ru-RU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Сетевая компетентность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основана на системе ценностей и зрелости личности</a:t>
            </a:r>
            <a:endParaRPr lang="ru-RU" sz="20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Изображение выглядит как человек, фотография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089ED5B-64F4-8341-9A3C-08FBCB1F8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3" y="1803988"/>
            <a:ext cx="3440432" cy="471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278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01A77A7-B2D4-BD4F-90C2-1D67D2243F8D}"/>
              </a:ext>
            </a:extLst>
          </p:cNvPr>
          <p:cNvSpPr/>
          <p:nvPr/>
        </p:nvSpPr>
        <p:spPr>
          <a:xfrm>
            <a:off x="5977890" y="2393758"/>
            <a:ext cx="56578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и развитие ценностно-смысловой сферы личности и ее духовно-нравственного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мира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Развитие критического мышления и креативности </a:t>
            </a:r>
          </a:p>
          <a:p>
            <a:pPr algn="just">
              <a:buClr>
                <a:srgbClr val="C00000"/>
              </a:buClr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Решение сложных этических, меж-и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трансдисциплинарных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проблем, позволяющих решать сложные вопросы взаимодействия, в том числе социального, с окружающим миром.</a:t>
            </a:r>
          </a:p>
          <a:p>
            <a:pPr algn="just">
              <a:buClr>
                <a:srgbClr val="C00000"/>
              </a:buClr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DBE300-AEB4-1044-9875-3E2CF37910DA}"/>
              </a:ext>
            </a:extLst>
          </p:cNvPr>
          <p:cNvSpPr txBox="1"/>
          <p:nvPr/>
        </p:nvSpPr>
        <p:spPr>
          <a:xfrm>
            <a:off x="1290354" y="715091"/>
            <a:ext cx="10195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+mj-lt"/>
                <a:cs typeface="Arial" panose="020B0604020202020204" pitchFamily="34" charset="0"/>
              </a:rPr>
              <a:t>Значимость гуманитарного знания в условиях цифровой трансформации общества увеличивается </a:t>
            </a:r>
            <a:endParaRPr lang="ru-RU" sz="3600" b="1" dirty="0">
              <a:latin typeface="+mj-lt"/>
            </a:endParaRPr>
          </a:p>
        </p:txBody>
      </p:sp>
      <p:pic>
        <p:nvPicPr>
          <p:cNvPr id="5" name="Рисунок 4" descr="Изображение выглядит как человек, внешний, мужчина, небо&#10;&#10;Автоматически созданное описание">
            <a:extLst>
              <a:ext uri="{FF2B5EF4-FFF2-40B4-BE49-F238E27FC236}">
                <a16:creationId xmlns:a16="http://schemas.microsoft.com/office/drawing/2014/main" xmlns="" id="{F1411546-9CB2-9949-A433-A9A4F2284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508058"/>
            <a:ext cx="5236846" cy="349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0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xmlns="" id="{4E3742D2-9ACD-6941-87B2-B8C90F019C1F}"/>
              </a:ext>
            </a:extLst>
          </p:cNvPr>
          <p:cNvSpPr txBox="1">
            <a:spLocks/>
          </p:cNvSpPr>
          <p:nvPr/>
        </p:nvSpPr>
        <p:spPr>
          <a:xfrm>
            <a:off x="616744" y="1332804"/>
            <a:ext cx="10958512" cy="2586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0060" indent="-342900" algn="just">
              <a:buClr>
                <a:schemeClr val="accent6">
                  <a:lumMod val="75000"/>
                </a:schemeClr>
              </a:buClr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оциокультурная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образовательная среда (экосистема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480060" indent="-342900" algn="just">
              <a:buClr>
                <a:schemeClr val="accent6">
                  <a:lumMod val="75000"/>
                </a:schemeClr>
              </a:buClr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развитая сетевая инфраструктура</a:t>
            </a:r>
          </a:p>
          <a:p>
            <a:pPr marL="480060" indent="-342900" algn="just">
              <a:buClr>
                <a:schemeClr val="accent6">
                  <a:lumMod val="75000"/>
                </a:schemeClr>
              </a:buClr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совокупность социальных образовательных сетей</a:t>
            </a:r>
          </a:p>
          <a:p>
            <a:pPr marL="480060" indent="-342900" algn="just">
              <a:buClr>
                <a:schemeClr val="accent6">
                  <a:lumMod val="75000"/>
                </a:schemeClr>
              </a:buClr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персонализированный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процесс учения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indent="-342900" algn="just">
              <a:buClr>
                <a:schemeClr val="accent6">
                  <a:lumMod val="75000"/>
                </a:schemeClr>
              </a:buClr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вариативный, адаптивный цифровой контент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E6532E0-48A2-FC44-86CC-22A352AE5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98" y="3362372"/>
            <a:ext cx="8832981" cy="317435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D39E9AFD-8F83-45CF-8B0A-227F362FEB28}"/>
              </a:ext>
            </a:extLst>
          </p:cNvPr>
          <p:cNvSpPr txBox="1">
            <a:spLocks/>
          </p:cNvSpPr>
          <p:nvPr/>
        </p:nvSpPr>
        <p:spPr>
          <a:xfrm>
            <a:off x="0" y="476673"/>
            <a:ext cx="12192000" cy="833144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ЦИФРОВАЯ  ШКОЛА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239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011F88-A781-444D-A849-E41FFF9FCB8A}"/>
              </a:ext>
            </a:extLst>
          </p:cNvPr>
          <p:cNvSpPr txBox="1">
            <a:spLocks/>
          </p:cNvSpPr>
          <p:nvPr/>
        </p:nvSpPr>
        <p:spPr>
          <a:xfrm>
            <a:off x="548640" y="487600"/>
            <a:ext cx="10584180" cy="6325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cs typeface="Times New Roman" panose="02020603050405020304" pitchFamily="18" charset="0"/>
              </a:rPr>
              <a:t>Функции учителя цифровой школы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EAE9B5-6983-2347-88B8-E14929BE46E8}"/>
              </a:ext>
            </a:extLst>
          </p:cNvPr>
          <p:cNvSpPr txBox="1"/>
          <p:nvPr/>
        </p:nvSpPr>
        <p:spPr>
          <a:xfrm>
            <a:off x="4263390" y="1177282"/>
            <a:ext cx="7395210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системы ценностей сетевого общества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Создание мотивации к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поиску, познанию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Навигация в потоках информации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управление совместной деятельностью обучающихся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Автоматизация образовательного процесса и удаленное учение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Модерация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социальных сетей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Координа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ция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онлайн платформ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Работа с открытыми образовательными ресурсами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Сетевая безопасность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Курирование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Тьютор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междисциплинарных персональных траекторий развития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Выявление и сопровождение талантов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проектной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исследовательской деятельности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875C689-37A0-AF4D-B1A9-696B8F817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4" y="1443030"/>
            <a:ext cx="4114028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855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06CA50C7-A040-AA47-8329-85695FC701A6}"/>
              </a:ext>
            </a:extLst>
          </p:cNvPr>
          <p:cNvSpPr txBox="1">
            <a:spLocks/>
          </p:cNvSpPr>
          <p:nvPr/>
        </p:nvSpPr>
        <p:spPr>
          <a:xfrm>
            <a:off x="5280660" y="1611630"/>
            <a:ext cx="6332220" cy="2501228"/>
          </a:xfrm>
          <a:prstGeom prst="rect">
            <a:avLst/>
          </a:prstGeom>
        </p:spPr>
        <p:txBody>
          <a:bodyPr vert="horz" wrap="square" lIns="0" tIns="352201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5080" algn="ctr">
              <a:lnSpc>
                <a:spcPts val="3300"/>
              </a:lnSpc>
              <a:spcBef>
                <a:spcPts val="260"/>
              </a:spcBef>
            </a:pPr>
            <a:r>
              <a:rPr lang="ru-RU" sz="4000" b="1" spc="-5" dirty="0">
                <a:cs typeface="Calibri"/>
              </a:rPr>
              <a:t>Детей надо учить так, чтобы они понимали - учиться нужно  всю жизнь, смириться с этим и начать получать удовольствие</a:t>
            </a:r>
            <a:endParaRPr lang="ru-RU" sz="4000" b="1" dirty="0">
              <a:cs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7C3E7C42-7B1E-3D47-8B4A-52A95B8FC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8" y="1337310"/>
            <a:ext cx="4615804" cy="368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2440" y="5491475"/>
            <a:ext cx="680827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000" dirty="0" smtClean="0"/>
              <a:t>СПАСИБО ЗА ВНИМАНИЕ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1884610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6" b="4786"/>
          <a:stretch>
            <a:fillRect/>
          </a:stretch>
        </p:blipFill>
        <p:spPr bwMode="auto">
          <a:xfrm>
            <a:off x="-4835" y="0"/>
            <a:ext cx="121968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1425" y="1772817"/>
            <a:ext cx="10721919" cy="173721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Тектоника современного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4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4486"/>
            <a:ext cx="10972800" cy="1066800"/>
          </a:xfrm>
        </p:spPr>
        <p:txBody>
          <a:bodyPr/>
          <a:lstStyle/>
          <a:p>
            <a:r>
              <a:rPr lang="ru-RU" dirty="0" smtClean="0"/>
              <a:t>Первый разлом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5358" y="1476254"/>
            <a:ext cx="11713303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Font typeface="Wingdings"/>
              <a:buNone/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«Одним из следствий эры научно-технического прогресса является то, что знания постоянно модифицируются и обновляются. Следовательно, сегодня образование должно быть посвящено не столько распространению и складированию знаний, сколько освоению способов его добывания (учиться учиться)…Впервые в истории человечества образование вовлечено в </a:t>
            </a:r>
            <a:endParaRPr lang="ru-RU" sz="28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" indent="0">
              <a:buFont typeface="Wingdings"/>
              <a:buNone/>
              <a:defRPr/>
            </a:pP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процесс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подготовки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людей к жизни в </a:t>
            </a:r>
            <a:endParaRPr lang="ru-RU" sz="2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" indent="0">
              <a:buFont typeface="Wingdings"/>
              <a:buNone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обществе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которое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еще не существует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» </a:t>
            </a:r>
            <a:endParaRPr lang="ru-RU" sz="28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" indent="0">
              <a:buFont typeface="Wingdings"/>
              <a:buNone/>
              <a:defRPr/>
            </a:pP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  <a:p>
            <a:pPr marL="45720" indent="0">
              <a:buFont typeface="Wingdings"/>
              <a:buNone/>
              <a:defRPr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Из доклада комиссии ЮНЕСКО </a:t>
            </a:r>
          </a:p>
          <a:p>
            <a:pPr marL="45720" indent="0">
              <a:buFont typeface="Wingdings"/>
              <a:buNone/>
              <a:defRPr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“Learning to be”</a:t>
            </a:r>
          </a:p>
          <a:p>
            <a:pPr marL="45720" indent="0">
              <a:buFont typeface="Wingdings"/>
              <a:buNone/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				        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Эдгар Фор, 1972</a:t>
            </a:r>
          </a:p>
        </p:txBody>
      </p:sp>
      <p:pic>
        <p:nvPicPr>
          <p:cNvPr id="13" name="Picture 2" descr="Картинки по запросу эдгар фор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134" y="3783874"/>
            <a:ext cx="2657529" cy="305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6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016" y="629060"/>
            <a:ext cx="11190979" cy="9430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В педагогической психологии побеждают идеи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         конструктивизма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2" y="1235677"/>
            <a:ext cx="2073585" cy="244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2780928"/>
            <a:ext cx="8256917" cy="251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2" y="4153744"/>
            <a:ext cx="2073585" cy="23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889" y="3645024"/>
            <a:ext cx="130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Жан Пиаже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83889" y="6465557"/>
            <a:ext cx="162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Лев Выготский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60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76672"/>
            <a:ext cx="109728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Цели образования: четыре столпа</a:t>
            </a:r>
            <a:endParaRPr lang="ru-RU" dirty="0"/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3" y="1519881"/>
            <a:ext cx="4559300" cy="22094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81" y="3871936"/>
            <a:ext cx="4655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dirty="0"/>
              <a:t>Из доклада комиссии ЮНЕСКО </a:t>
            </a:r>
            <a:endParaRPr lang="en-US" dirty="0" smtClean="0"/>
          </a:p>
          <a:p>
            <a:pPr marL="45720" indent="0">
              <a:buNone/>
            </a:pPr>
            <a:r>
              <a:rPr lang="en-US" b="1" dirty="0" smtClean="0"/>
              <a:t>Learning</a:t>
            </a:r>
            <a:r>
              <a:rPr lang="en-US" b="1" dirty="0"/>
              <a:t>: Treasure </a:t>
            </a:r>
            <a:r>
              <a:rPr lang="en-US" b="1" dirty="0" smtClean="0"/>
              <a:t>Within</a:t>
            </a:r>
            <a:endParaRPr lang="ru-RU" dirty="0" smtClean="0"/>
          </a:p>
          <a:p>
            <a:pPr marL="45720" indent="0" algn="r">
              <a:buNone/>
            </a:pPr>
            <a:r>
              <a:rPr lang="ru-RU" dirty="0" smtClean="0"/>
              <a:t>Жак </a:t>
            </a:r>
            <a:r>
              <a:rPr lang="ru-RU" dirty="0" err="1"/>
              <a:t>Делор</a:t>
            </a:r>
            <a:r>
              <a:rPr lang="ru-RU" dirty="0"/>
              <a:t>, 1996</a:t>
            </a:r>
          </a:p>
        </p:txBody>
      </p:sp>
      <p:pic>
        <p:nvPicPr>
          <p:cNvPr id="9" name="Picture 3" descr="C:\Users\Users\Documents\Learning theories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10" y="1619672"/>
            <a:ext cx="7096764" cy="512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0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r="3317"/>
          <a:stretch>
            <a:fillRect/>
          </a:stretch>
        </p:blipFill>
        <p:spPr bwMode="auto">
          <a:xfrm>
            <a:off x="1" y="-99392"/>
            <a:ext cx="12192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55485" y="16024"/>
            <a:ext cx="12136516" cy="14426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II</a:t>
            </a:r>
            <a:r>
              <a:rPr lang="ru-RU" dirty="0" smtClean="0">
                <a:solidFill>
                  <a:schemeClr val="bg1"/>
                </a:solidFill>
              </a:rPr>
              <a:t> технологическая революция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0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252965" y="1890964"/>
            <a:ext cx="10027611" cy="4461970"/>
            <a:chOff x="0" y="31415"/>
            <a:chExt cx="9144000" cy="595175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415"/>
              <a:ext cx="5341930" cy="300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255" y="3037298"/>
              <a:ext cx="5192745" cy="2945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6" y="3037297"/>
              <a:ext cx="3924209" cy="2943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771800" y="3356991"/>
              <a:ext cx="928503" cy="780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/>
                <a:t>1981</a:t>
              </a:r>
              <a:endParaRPr lang="ru-RU" sz="32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12360" y="3541659"/>
              <a:ext cx="928503" cy="780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/>
                <a:t>1984</a:t>
              </a:r>
              <a:endParaRPr lang="ru-RU" sz="3200" b="1" dirty="0"/>
            </a:p>
          </p:txBody>
        </p:sp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75" y="997843"/>
              <a:ext cx="2143125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667" y="288033"/>
              <a:ext cx="2046801" cy="1412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940152" y="1844824"/>
              <a:ext cx="928503" cy="780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/>
                <a:t>2007</a:t>
              </a:r>
              <a:endParaRPr lang="ru-RU" sz="3200" b="1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649494" y="332656"/>
              <a:ext cx="928503" cy="7800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/>
                <a:t>2010</a:t>
              </a:r>
              <a:endParaRPr lang="ru-RU" sz="3200" b="1" dirty="0"/>
            </a:p>
          </p:txBody>
        </p:sp>
      </p:grp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9343" y="672386"/>
            <a:ext cx="10972800" cy="1143000"/>
          </a:xfrm>
        </p:spPr>
        <p:txBody>
          <a:bodyPr>
            <a:noAutofit/>
          </a:bodyPr>
          <a:lstStyle/>
          <a:p>
            <a:r>
              <a:rPr lang="ru-RU" dirty="0" smtClean="0"/>
              <a:t>От первого персонального компьютера до смартфона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487488" y="1821184"/>
            <a:ext cx="2208245" cy="1247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1965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035777" y="2225873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1975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11581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719403" y="4005064"/>
            <a:ext cx="11329259" cy="3128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Rage Italic" pitchFamily="66" charset="0"/>
              <a:buNone/>
            </a:pPr>
            <a:r>
              <a:rPr lang="ru-RU" sz="2800" dirty="0" smtClean="0"/>
              <a:t>                                          </a:t>
            </a:r>
          </a:p>
          <a:p>
            <a:pPr marL="45720" indent="0">
              <a:buFont typeface="Rage Italic" pitchFamily="66" charset="0"/>
              <a:buNone/>
            </a:pPr>
            <a:r>
              <a:rPr lang="ru-RU" sz="2800" dirty="0" smtClean="0"/>
              <a:t>                                             </a:t>
            </a:r>
          </a:p>
          <a:p>
            <a:pPr marL="45720" indent="0">
              <a:buFont typeface="Rage Italic" pitchFamily="66" charset="0"/>
              <a:buNone/>
            </a:pP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229195" y="1062681"/>
            <a:ext cx="11809312" cy="5795319"/>
            <a:chOff x="0" y="1363876"/>
            <a:chExt cx="9151870" cy="5474202"/>
          </a:xfrm>
        </p:grpSpPr>
        <p:pic>
          <p:nvPicPr>
            <p:cNvPr id="14" name="Рисунок 13" descr="Image result for digital natives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60714"/>
              <a:ext cx="2999782" cy="2276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Рисунок 14" descr="Image result for digital natives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668" y="1653658"/>
              <a:ext cx="3181919" cy="2329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Рисунок 15" descr="Image result for taking pictureof the blackboard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064" y="3985937"/>
              <a:ext cx="5128937" cy="2852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Рисунок 16" descr="Image result for digital natives vs digital immigrants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3985937"/>
              <a:ext cx="4015063" cy="2852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Рисунок 17" descr="Image result for teaching digital natives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374" y="1363876"/>
              <a:ext cx="3407496" cy="26327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Заголовок 2"/>
          <p:cNvSpPr>
            <a:spLocks noGrp="1"/>
          </p:cNvSpPr>
          <p:nvPr>
            <p:ph type="title"/>
          </p:nvPr>
        </p:nvSpPr>
        <p:spPr>
          <a:xfrm>
            <a:off x="720892" y="509714"/>
            <a:ext cx="10721920" cy="984350"/>
          </a:xfrm>
        </p:spPr>
        <p:txBody>
          <a:bodyPr>
            <a:normAutofit/>
          </a:bodyPr>
          <a:lstStyle/>
          <a:p>
            <a:r>
              <a:rPr lang="ru-RU" dirty="0" smtClean="0"/>
              <a:t>Новая реальность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02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861</TotalTime>
  <Words>647</Words>
  <Application>Microsoft Office PowerPoint</Application>
  <PresentationFormat>Произвольный</PresentationFormat>
  <Paragraphs>136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Городская</vt:lpstr>
      <vt:lpstr>Цифровизация школы – будущее или настоящее? Чего нам ждать и стоит ли этого опасаться?</vt:lpstr>
      <vt:lpstr>Что такое современное образование</vt:lpstr>
      <vt:lpstr>Тектоника современного образования</vt:lpstr>
      <vt:lpstr>Первый разлом</vt:lpstr>
      <vt:lpstr>В педагогической психологии побеждают идеи                                 конструктивизма</vt:lpstr>
      <vt:lpstr>Цели образования: четыре столпа</vt:lpstr>
      <vt:lpstr>Презентация PowerPoint</vt:lpstr>
      <vt:lpstr>От первого персонального компьютера до смартфона</vt:lpstr>
      <vt:lpstr>Новая реальность</vt:lpstr>
      <vt:lpstr>Этапы внедрения ИКТ в образование</vt:lpstr>
      <vt:lpstr>Презентация PowerPoint</vt:lpstr>
      <vt:lpstr>Презентация PowerPoint</vt:lpstr>
      <vt:lpstr>Цифровая экономика</vt:lpstr>
      <vt:lpstr>Презентация PowerPoint</vt:lpstr>
      <vt:lpstr>Грамотность – основа социальной практики, фундамент коммуникации</vt:lpstr>
      <vt:lpstr>Грамотность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Костылева Анна Андреевна</dc:creator>
  <cp:lastModifiedBy>Мама</cp:lastModifiedBy>
  <cp:revision>56</cp:revision>
  <dcterms:created xsi:type="dcterms:W3CDTF">2019-02-25T10:12:19Z</dcterms:created>
  <dcterms:modified xsi:type="dcterms:W3CDTF">2019-03-22T09:12:37Z</dcterms:modified>
</cp:coreProperties>
</file>