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66" r:id="rId4"/>
    <p:sldId id="269" r:id="rId5"/>
    <p:sldId id="270" r:id="rId6"/>
    <p:sldId id="271" r:id="rId7"/>
    <p:sldId id="267" r:id="rId8"/>
    <p:sldId id="268" r:id="rId9"/>
    <p:sldId id="274" r:id="rId10"/>
    <p:sldId id="275" r:id="rId11"/>
    <p:sldId id="258" r:id="rId12"/>
    <p:sldId id="259" r:id="rId13"/>
    <p:sldId id="261" r:id="rId14"/>
    <p:sldId id="263" r:id="rId15"/>
    <p:sldId id="272" r:id="rId16"/>
    <p:sldId id="273" r:id="rId1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8" autoAdjust="0"/>
    <p:restoredTop sz="77442" autoAdjust="0"/>
  </p:normalViewPr>
  <p:slideViewPr>
    <p:cSldViewPr snapToGrid="0">
      <p:cViewPr>
        <p:scale>
          <a:sx n="60" d="100"/>
          <a:sy n="60" d="100"/>
        </p:scale>
        <p:origin x="-144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F1092-DA83-4AC8-92AE-C9B3C4B016F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77F9BE-70B5-4308-B19F-D1D75AFA7DB5}">
      <dgm:prSet/>
      <dgm:spPr/>
      <dgm:t>
        <a:bodyPr/>
        <a:lstStyle/>
        <a:p>
          <a:pPr rtl="0"/>
          <a:r>
            <a:rPr lang="ru-RU" dirty="0" smtClean="0"/>
            <a:t>1</a:t>
          </a:r>
          <a:endParaRPr lang="ru-RU" dirty="0"/>
        </a:p>
      </dgm:t>
    </dgm:pt>
    <dgm:pt modelId="{E4E33805-DB3E-4FE4-9ED5-FBE111127857}" type="parTrans" cxnId="{54B5E9EA-A0BC-4480-AA0C-9C1A13F967AE}">
      <dgm:prSet/>
      <dgm:spPr/>
      <dgm:t>
        <a:bodyPr/>
        <a:lstStyle/>
        <a:p>
          <a:endParaRPr lang="ru-RU"/>
        </a:p>
      </dgm:t>
    </dgm:pt>
    <dgm:pt modelId="{C25F3ACB-B0B2-4283-8E94-3CB80C55C1CF}" type="sibTrans" cxnId="{54B5E9EA-A0BC-4480-AA0C-9C1A13F967AE}">
      <dgm:prSet/>
      <dgm:spPr/>
      <dgm:t>
        <a:bodyPr/>
        <a:lstStyle/>
        <a:p>
          <a:endParaRPr lang="ru-RU"/>
        </a:p>
      </dgm:t>
    </dgm:pt>
    <dgm:pt modelId="{04C276E5-DEEA-4134-9418-28DFD98B8FA8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800" dirty="0" smtClean="0"/>
            <a:t>класс</a:t>
          </a:r>
          <a:endParaRPr lang="ru-RU" sz="1800" dirty="0"/>
        </a:p>
      </dgm:t>
    </dgm:pt>
    <dgm:pt modelId="{0BF70360-E539-4B3C-A776-ED2B69F7A492}" type="parTrans" cxnId="{F6F3A5FF-B57D-49A5-BCBC-B3B027172940}">
      <dgm:prSet/>
      <dgm:spPr/>
      <dgm:t>
        <a:bodyPr/>
        <a:lstStyle/>
        <a:p>
          <a:endParaRPr lang="ru-RU"/>
        </a:p>
      </dgm:t>
    </dgm:pt>
    <dgm:pt modelId="{FCA28D83-20C9-4932-9AEB-682014770DC0}" type="sibTrans" cxnId="{F6F3A5FF-B57D-49A5-BCBC-B3B027172940}">
      <dgm:prSet/>
      <dgm:spPr/>
      <dgm:t>
        <a:bodyPr/>
        <a:lstStyle/>
        <a:p>
          <a:endParaRPr lang="ru-RU"/>
        </a:p>
      </dgm:t>
    </dgm:pt>
    <dgm:pt modelId="{3AAD7325-7C72-46D3-8DF1-E0622FF9653C}" type="pres">
      <dgm:prSet presAssocID="{EEAF1092-DA83-4AC8-92AE-C9B3C4B016F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59469-1E3C-422B-95FC-93B0939B2FC6}" type="pres">
      <dgm:prSet presAssocID="{EEAF1092-DA83-4AC8-92AE-C9B3C4B016F0}" presName="cycle" presStyleCnt="0"/>
      <dgm:spPr/>
    </dgm:pt>
    <dgm:pt modelId="{66658CC8-1E4A-4938-89EF-59300992BB2E}" type="pres">
      <dgm:prSet presAssocID="{EEAF1092-DA83-4AC8-92AE-C9B3C4B016F0}" presName="centerShape" presStyleCnt="0"/>
      <dgm:spPr/>
    </dgm:pt>
    <dgm:pt modelId="{C28D7FB9-6D6C-4791-A447-5FB6D30FF9F7}" type="pres">
      <dgm:prSet presAssocID="{EEAF1092-DA83-4AC8-92AE-C9B3C4B016F0}" presName="connSite" presStyleLbl="node1" presStyleIdx="0" presStyleCnt="2"/>
      <dgm:spPr/>
    </dgm:pt>
    <dgm:pt modelId="{A9CD9CD3-9939-4118-8AB8-7D9EE5C9272C}" type="pres">
      <dgm:prSet presAssocID="{EEAF1092-DA83-4AC8-92AE-C9B3C4B016F0}" presName="visible" presStyleLbl="node1" presStyleIdx="0" presStyleCnt="2" custScaleX="83015" custScaleY="8073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AD9407B6-2B5B-43C4-934F-582B17632C3E}" type="pres">
      <dgm:prSet presAssocID="{E4E33805-DB3E-4FE4-9ED5-FBE111127857}" presName="Name25" presStyleLbl="parChTrans1D1" presStyleIdx="0" presStyleCnt="1"/>
      <dgm:spPr/>
      <dgm:t>
        <a:bodyPr/>
        <a:lstStyle/>
        <a:p>
          <a:endParaRPr lang="ru-RU"/>
        </a:p>
      </dgm:t>
    </dgm:pt>
    <dgm:pt modelId="{F3CEFA90-A486-4DD9-B057-D3C672B6EDFE}" type="pres">
      <dgm:prSet presAssocID="{9C77F9BE-70B5-4308-B19F-D1D75AFA7DB5}" presName="node" presStyleCnt="0"/>
      <dgm:spPr/>
    </dgm:pt>
    <dgm:pt modelId="{377BF4CA-649E-42B3-A756-89F563F56E4C}" type="pres">
      <dgm:prSet presAssocID="{9C77F9BE-70B5-4308-B19F-D1D75AFA7DB5}" presName="parentNode" presStyleLbl="node1" presStyleIdx="1" presStyleCnt="2" custScaleX="97941" custScaleY="94509" custLinFactNeighborX="-57220" custLinFactNeighborY="-46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060DA-D44D-47AA-B657-7113DD205C8F}" type="pres">
      <dgm:prSet presAssocID="{9C77F9BE-70B5-4308-B19F-D1D75AFA7DB5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5E9EA-A0BC-4480-AA0C-9C1A13F967AE}" srcId="{EEAF1092-DA83-4AC8-92AE-C9B3C4B016F0}" destId="{9C77F9BE-70B5-4308-B19F-D1D75AFA7DB5}" srcOrd="0" destOrd="0" parTransId="{E4E33805-DB3E-4FE4-9ED5-FBE111127857}" sibTransId="{C25F3ACB-B0B2-4283-8E94-3CB80C55C1CF}"/>
    <dgm:cxn modelId="{11540BF8-BF79-47CF-9CAE-88B851D775DF}" type="presOf" srcId="{EEAF1092-DA83-4AC8-92AE-C9B3C4B016F0}" destId="{3AAD7325-7C72-46D3-8DF1-E0622FF9653C}" srcOrd="0" destOrd="0" presId="urn:microsoft.com/office/officeart/2005/8/layout/radial2"/>
    <dgm:cxn modelId="{485349B2-5562-461F-9755-36338882B78A}" type="presOf" srcId="{E4E33805-DB3E-4FE4-9ED5-FBE111127857}" destId="{AD9407B6-2B5B-43C4-934F-582B17632C3E}" srcOrd="0" destOrd="0" presId="urn:microsoft.com/office/officeart/2005/8/layout/radial2"/>
    <dgm:cxn modelId="{BC73E796-7775-4349-B578-33583D42600E}" type="presOf" srcId="{04C276E5-DEEA-4134-9418-28DFD98B8FA8}" destId="{100060DA-D44D-47AA-B657-7113DD205C8F}" srcOrd="0" destOrd="0" presId="urn:microsoft.com/office/officeart/2005/8/layout/radial2"/>
    <dgm:cxn modelId="{F6F3A5FF-B57D-49A5-BCBC-B3B027172940}" srcId="{9C77F9BE-70B5-4308-B19F-D1D75AFA7DB5}" destId="{04C276E5-DEEA-4134-9418-28DFD98B8FA8}" srcOrd="0" destOrd="0" parTransId="{0BF70360-E539-4B3C-A776-ED2B69F7A492}" sibTransId="{FCA28D83-20C9-4932-9AEB-682014770DC0}"/>
    <dgm:cxn modelId="{784B7405-67B3-4123-AE5F-9572C646777B}" type="presOf" srcId="{9C77F9BE-70B5-4308-B19F-D1D75AFA7DB5}" destId="{377BF4CA-649E-42B3-A756-89F563F56E4C}" srcOrd="0" destOrd="0" presId="urn:microsoft.com/office/officeart/2005/8/layout/radial2"/>
    <dgm:cxn modelId="{1443730D-7621-4186-8A94-9017121EC1C9}" type="presParOf" srcId="{3AAD7325-7C72-46D3-8DF1-E0622FF9653C}" destId="{9B059469-1E3C-422B-95FC-93B0939B2FC6}" srcOrd="0" destOrd="0" presId="urn:microsoft.com/office/officeart/2005/8/layout/radial2"/>
    <dgm:cxn modelId="{C869A32E-2862-4AAB-9690-4220AB82B613}" type="presParOf" srcId="{9B059469-1E3C-422B-95FC-93B0939B2FC6}" destId="{66658CC8-1E4A-4938-89EF-59300992BB2E}" srcOrd="0" destOrd="0" presId="urn:microsoft.com/office/officeart/2005/8/layout/radial2"/>
    <dgm:cxn modelId="{785C10DD-5A56-4DFC-AA67-BA6AF2170E30}" type="presParOf" srcId="{66658CC8-1E4A-4938-89EF-59300992BB2E}" destId="{C28D7FB9-6D6C-4791-A447-5FB6D30FF9F7}" srcOrd="0" destOrd="0" presId="urn:microsoft.com/office/officeart/2005/8/layout/radial2"/>
    <dgm:cxn modelId="{87C91C68-24F1-42E8-9CC1-FB06B4C88F50}" type="presParOf" srcId="{66658CC8-1E4A-4938-89EF-59300992BB2E}" destId="{A9CD9CD3-9939-4118-8AB8-7D9EE5C9272C}" srcOrd="1" destOrd="0" presId="urn:microsoft.com/office/officeart/2005/8/layout/radial2"/>
    <dgm:cxn modelId="{EFB1A9F0-5611-4049-9E9D-A2A82B9044FD}" type="presParOf" srcId="{9B059469-1E3C-422B-95FC-93B0939B2FC6}" destId="{AD9407B6-2B5B-43C4-934F-582B17632C3E}" srcOrd="1" destOrd="0" presId="urn:microsoft.com/office/officeart/2005/8/layout/radial2"/>
    <dgm:cxn modelId="{73E65833-E0A5-47CF-AB4D-49DDAD7025FA}" type="presParOf" srcId="{9B059469-1E3C-422B-95FC-93B0939B2FC6}" destId="{F3CEFA90-A486-4DD9-B057-D3C672B6EDFE}" srcOrd="2" destOrd="0" presId="urn:microsoft.com/office/officeart/2005/8/layout/radial2"/>
    <dgm:cxn modelId="{A4106083-BA30-4EE5-BAC8-D0D40E39BCC9}" type="presParOf" srcId="{F3CEFA90-A486-4DD9-B057-D3C672B6EDFE}" destId="{377BF4CA-649E-42B3-A756-89F563F56E4C}" srcOrd="0" destOrd="0" presId="urn:microsoft.com/office/officeart/2005/8/layout/radial2"/>
    <dgm:cxn modelId="{D8F3A986-D642-4BF4-9201-FC8203D0198B}" type="presParOf" srcId="{F3CEFA90-A486-4DD9-B057-D3C672B6EDFE}" destId="{100060DA-D44D-47AA-B657-7113DD205C8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9ADE1-A39C-4BA0-85D0-5582A36B669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2D493A-EAB6-4D0E-B710-C648E1A89DEA}">
      <dgm:prSet/>
      <dgm:spPr/>
      <dgm:t>
        <a:bodyPr/>
        <a:lstStyle/>
        <a:p>
          <a:pPr rtl="0"/>
          <a:r>
            <a:rPr lang="ru-RU" dirty="0" smtClean="0"/>
            <a:t>7</a:t>
          </a:r>
          <a:endParaRPr lang="ru-RU" dirty="0"/>
        </a:p>
      </dgm:t>
    </dgm:pt>
    <dgm:pt modelId="{79970148-EE5D-4A30-9264-A2A989058F7E}" type="parTrans" cxnId="{F0E63D56-4751-4070-B6F3-0AEAB8370373}">
      <dgm:prSet/>
      <dgm:spPr/>
      <dgm:t>
        <a:bodyPr/>
        <a:lstStyle/>
        <a:p>
          <a:endParaRPr lang="ru-RU"/>
        </a:p>
      </dgm:t>
    </dgm:pt>
    <dgm:pt modelId="{E0198877-78DE-4943-AA84-326167016475}" type="sibTrans" cxnId="{F0E63D56-4751-4070-B6F3-0AEAB8370373}">
      <dgm:prSet/>
      <dgm:spPr/>
      <dgm:t>
        <a:bodyPr/>
        <a:lstStyle/>
        <a:p>
          <a:endParaRPr lang="ru-RU"/>
        </a:p>
      </dgm:t>
    </dgm:pt>
    <dgm:pt modelId="{37881E1F-9126-408A-A844-00A4DA524201}">
      <dgm:prSet/>
      <dgm:spPr/>
      <dgm:t>
        <a:bodyPr/>
        <a:lstStyle/>
        <a:p>
          <a:pPr rtl="0"/>
          <a:r>
            <a:rPr lang="ru-RU" dirty="0" smtClean="0"/>
            <a:t>3</a:t>
          </a:r>
          <a:endParaRPr lang="ru-RU" dirty="0"/>
        </a:p>
      </dgm:t>
    </dgm:pt>
    <dgm:pt modelId="{19D9C05D-63F8-4F18-9E23-90C1838C6436}" type="parTrans" cxnId="{EE60E634-97FD-46A2-BFA1-339B8A5FAEF5}">
      <dgm:prSet/>
      <dgm:spPr/>
      <dgm:t>
        <a:bodyPr/>
        <a:lstStyle/>
        <a:p>
          <a:endParaRPr lang="ru-RU"/>
        </a:p>
      </dgm:t>
    </dgm:pt>
    <dgm:pt modelId="{8B4171FD-F3EA-43A2-9B9F-C0B64787FBE9}" type="sibTrans" cxnId="{EE60E634-97FD-46A2-BFA1-339B8A5FAEF5}">
      <dgm:prSet/>
      <dgm:spPr/>
      <dgm:t>
        <a:bodyPr/>
        <a:lstStyle/>
        <a:p>
          <a:endParaRPr lang="ru-RU"/>
        </a:p>
      </dgm:t>
    </dgm:pt>
    <dgm:pt modelId="{1574B241-3065-4EA7-9698-5E8D1C982CAB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/>
            <a:t>учеников</a:t>
          </a:r>
          <a:endParaRPr lang="ru-RU" dirty="0"/>
        </a:p>
      </dgm:t>
    </dgm:pt>
    <dgm:pt modelId="{1AD78CE8-6D9A-4717-A6EC-19D9F66C428F}" type="parTrans" cxnId="{86D2A5BA-3B9C-4FAC-9602-6A6D08C6C5DD}">
      <dgm:prSet/>
      <dgm:spPr/>
      <dgm:t>
        <a:bodyPr/>
        <a:lstStyle/>
        <a:p>
          <a:endParaRPr lang="ru-RU"/>
        </a:p>
      </dgm:t>
    </dgm:pt>
    <dgm:pt modelId="{5A6C3231-C67E-49CD-9DC0-B48D25F21149}" type="sibTrans" cxnId="{86D2A5BA-3B9C-4FAC-9602-6A6D08C6C5DD}">
      <dgm:prSet/>
      <dgm:spPr/>
      <dgm:t>
        <a:bodyPr/>
        <a:lstStyle/>
        <a:p>
          <a:endParaRPr lang="ru-RU"/>
        </a:p>
      </dgm:t>
    </dgm:pt>
    <dgm:pt modelId="{3569FDF4-790C-4005-B20D-B0E62EC8400F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/>
            <a:t>ученика</a:t>
          </a:r>
          <a:endParaRPr lang="ru-RU" dirty="0"/>
        </a:p>
      </dgm:t>
    </dgm:pt>
    <dgm:pt modelId="{1BC3FE37-E6F7-49A0-989A-7DC5F62EE7B8}" type="parTrans" cxnId="{8E821754-37F3-4510-B8EE-D24A53694A7F}">
      <dgm:prSet/>
      <dgm:spPr/>
      <dgm:t>
        <a:bodyPr/>
        <a:lstStyle/>
        <a:p>
          <a:endParaRPr lang="ru-RU"/>
        </a:p>
      </dgm:t>
    </dgm:pt>
    <dgm:pt modelId="{9443156D-68E7-4853-85AC-2DF14198735D}" type="sibTrans" cxnId="{8E821754-37F3-4510-B8EE-D24A53694A7F}">
      <dgm:prSet/>
      <dgm:spPr/>
      <dgm:t>
        <a:bodyPr/>
        <a:lstStyle/>
        <a:p>
          <a:endParaRPr lang="ru-RU"/>
        </a:p>
      </dgm:t>
    </dgm:pt>
    <dgm:pt modelId="{CE9AA385-B807-48F7-B213-B92E355F0551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/>
            <a:t>учеников</a:t>
          </a:r>
          <a:endParaRPr lang="ru-RU" dirty="0"/>
        </a:p>
      </dgm:t>
    </dgm:pt>
    <dgm:pt modelId="{35A86DA2-7167-4C73-947C-81BAFF4851B4}" type="sibTrans" cxnId="{E9695787-ADCC-4A29-B69E-F3CD323B8F6A}">
      <dgm:prSet/>
      <dgm:spPr/>
      <dgm:t>
        <a:bodyPr/>
        <a:lstStyle/>
        <a:p>
          <a:endParaRPr lang="ru-RU"/>
        </a:p>
      </dgm:t>
    </dgm:pt>
    <dgm:pt modelId="{39E9E871-957E-48A0-BD23-301DE8387548}" type="parTrans" cxnId="{E9695787-ADCC-4A29-B69E-F3CD323B8F6A}">
      <dgm:prSet/>
      <dgm:spPr/>
      <dgm:t>
        <a:bodyPr/>
        <a:lstStyle/>
        <a:p>
          <a:endParaRPr lang="ru-RU"/>
        </a:p>
      </dgm:t>
    </dgm:pt>
    <dgm:pt modelId="{3B221A5F-DE20-4ED6-824A-D86EB1897546}">
      <dgm:prSet/>
      <dgm:spPr/>
      <dgm:t>
        <a:bodyPr/>
        <a:lstStyle/>
        <a:p>
          <a:pPr rtl="0"/>
          <a:r>
            <a:rPr lang="ru-RU" dirty="0" smtClean="0"/>
            <a:t>9</a:t>
          </a:r>
          <a:endParaRPr lang="ru-RU" dirty="0"/>
        </a:p>
      </dgm:t>
    </dgm:pt>
    <dgm:pt modelId="{F9C53D71-2938-49E2-91BF-536FC8C8BA02}" type="sibTrans" cxnId="{F15E609D-38CE-4C58-AA71-8A7BFEBA3E1E}">
      <dgm:prSet/>
      <dgm:spPr/>
      <dgm:t>
        <a:bodyPr/>
        <a:lstStyle/>
        <a:p>
          <a:endParaRPr lang="ru-RU"/>
        </a:p>
      </dgm:t>
    </dgm:pt>
    <dgm:pt modelId="{F810C587-677F-4F2C-BDDF-1EB2049C3468}" type="parTrans" cxnId="{F15E609D-38CE-4C58-AA71-8A7BFEBA3E1E}">
      <dgm:prSet/>
      <dgm:spPr/>
      <dgm:t>
        <a:bodyPr/>
        <a:lstStyle/>
        <a:p>
          <a:endParaRPr lang="ru-RU"/>
        </a:p>
      </dgm:t>
    </dgm:pt>
    <dgm:pt modelId="{1958B0A8-612F-4F11-8711-9AD65E2FC3A9}" type="pres">
      <dgm:prSet presAssocID="{3E29ADE1-A39C-4BA0-85D0-5582A36B669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5829D8-9A5C-4238-9E0F-0884D224C5E8}" type="pres">
      <dgm:prSet presAssocID="{3E29ADE1-A39C-4BA0-85D0-5582A36B669A}" presName="cycle" presStyleCnt="0"/>
      <dgm:spPr/>
    </dgm:pt>
    <dgm:pt modelId="{64993B4F-4ABE-47F1-9579-47CB22BB16DC}" type="pres">
      <dgm:prSet presAssocID="{3E29ADE1-A39C-4BA0-85D0-5582A36B669A}" presName="centerShape" presStyleCnt="0"/>
      <dgm:spPr/>
    </dgm:pt>
    <dgm:pt modelId="{12114C5D-05D5-4DFF-B26A-586ADA82398A}" type="pres">
      <dgm:prSet presAssocID="{3E29ADE1-A39C-4BA0-85D0-5582A36B669A}" presName="connSite" presStyleLbl="node1" presStyleIdx="0" presStyleCnt="4"/>
      <dgm:spPr/>
    </dgm:pt>
    <dgm:pt modelId="{D5AA6096-34C2-4672-9207-A29F3AC5958C}" type="pres">
      <dgm:prSet presAssocID="{3E29ADE1-A39C-4BA0-85D0-5582A36B669A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E744EE3D-0EFC-44E3-8E0E-53383B15D845}" type="pres">
      <dgm:prSet presAssocID="{F810C587-677F-4F2C-BDDF-1EB2049C3468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930CB9D-26D8-4032-BBDB-ADFD896FF60C}" type="pres">
      <dgm:prSet presAssocID="{3B221A5F-DE20-4ED6-824A-D86EB1897546}" presName="node" presStyleCnt="0"/>
      <dgm:spPr/>
    </dgm:pt>
    <dgm:pt modelId="{0AB0BECD-84CB-45A0-B277-352C68B03B5B}" type="pres">
      <dgm:prSet presAssocID="{3B221A5F-DE20-4ED6-824A-D86EB189754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8360A-CC2B-4617-ABB3-97C502B57CEA}" type="pres">
      <dgm:prSet presAssocID="{3B221A5F-DE20-4ED6-824A-D86EB189754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CAAA0-BA6B-4753-8765-B7C0619B1328}" type="pres">
      <dgm:prSet presAssocID="{79970148-EE5D-4A30-9264-A2A989058F7E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462F44B-274F-4018-BCBE-D3A145BC3529}" type="pres">
      <dgm:prSet presAssocID="{182D493A-EAB6-4D0E-B710-C648E1A89DEA}" presName="node" presStyleCnt="0"/>
      <dgm:spPr/>
    </dgm:pt>
    <dgm:pt modelId="{73FA5E55-489A-4E85-8FEF-40F88CAA6234}" type="pres">
      <dgm:prSet presAssocID="{182D493A-EAB6-4D0E-B710-C648E1A89DEA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E5923-88F3-4F8D-8EFF-366A4995C477}" type="pres">
      <dgm:prSet presAssocID="{182D493A-EAB6-4D0E-B710-C648E1A89DE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9AD9A-190C-48F9-AF81-6AC212F97321}" type="pres">
      <dgm:prSet presAssocID="{19D9C05D-63F8-4F18-9E23-90C1838C643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D9686F11-F943-4722-A14A-35B3B981C486}" type="pres">
      <dgm:prSet presAssocID="{37881E1F-9126-408A-A844-00A4DA524201}" presName="node" presStyleCnt="0"/>
      <dgm:spPr/>
    </dgm:pt>
    <dgm:pt modelId="{1721D8E9-1769-4394-BFED-6E2C4688F898}" type="pres">
      <dgm:prSet presAssocID="{37881E1F-9126-408A-A844-00A4DA52420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F56BD-45B7-438A-B4A6-864DED66E81F}" type="pres">
      <dgm:prSet presAssocID="{37881E1F-9126-408A-A844-00A4DA52420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C2FD6-55ED-48AF-9FD3-E22A69763937}" type="presOf" srcId="{79970148-EE5D-4A30-9264-A2A989058F7E}" destId="{FFECAAA0-BA6B-4753-8765-B7C0619B1328}" srcOrd="0" destOrd="0" presId="urn:microsoft.com/office/officeart/2005/8/layout/radial2"/>
    <dgm:cxn modelId="{8E821754-37F3-4510-B8EE-D24A53694A7F}" srcId="{37881E1F-9126-408A-A844-00A4DA524201}" destId="{3569FDF4-790C-4005-B20D-B0E62EC8400F}" srcOrd="0" destOrd="0" parTransId="{1BC3FE37-E6F7-49A0-989A-7DC5F62EE7B8}" sibTransId="{9443156D-68E7-4853-85AC-2DF14198735D}"/>
    <dgm:cxn modelId="{8C353A81-3A3A-4733-86B8-BFB730923CB5}" type="presOf" srcId="{CE9AA385-B807-48F7-B213-B92E355F0551}" destId="{C348360A-CC2B-4617-ABB3-97C502B57CEA}" srcOrd="0" destOrd="0" presId="urn:microsoft.com/office/officeart/2005/8/layout/radial2"/>
    <dgm:cxn modelId="{02C39329-7858-45CE-85F1-6507133397F4}" type="presOf" srcId="{1574B241-3065-4EA7-9698-5E8D1C982CAB}" destId="{D59E5923-88F3-4F8D-8EFF-366A4995C477}" srcOrd="0" destOrd="0" presId="urn:microsoft.com/office/officeart/2005/8/layout/radial2"/>
    <dgm:cxn modelId="{86D2A5BA-3B9C-4FAC-9602-6A6D08C6C5DD}" srcId="{182D493A-EAB6-4D0E-B710-C648E1A89DEA}" destId="{1574B241-3065-4EA7-9698-5E8D1C982CAB}" srcOrd="0" destOrd="0" parTransId="{1AD78CE8-6D9A-4717-A6EC-19D9F66C428F}" sibTransId="{5A6C3231-C67E-49CD-9DC0-B48D25F21149}"/>
    <dgm:cxn modelId="{F1318E04-5728-4D50-B2D5-5E6C27493B1D}" type="presOf" srcId="{3B221A5F-DE20-4ED6-824A-D86EB1897546}" destId="{0AB0BECD-84CB-45A0-B277-352C68B03B5B}" srcOrd="0" destOrd="0" presId="urn:microsoft.com/office/officeart/2005/8/layout/radial2"/>
    <dgm:cxn modelId="{015BE796-EF9B-40D7-B41E-3EBEB70D45A7}" type="presOf" srcId="{3E29ADE1-A39C-4BA0-85D0-5582A36B669A}" destId="{1958B0A8-612F-4F11-8711-9AD65E2FC3A9}" srcOrd="0" destOrd="0" presId="urn:microsoft.com/office/officeart/2005/8/layout/radial2"/>
    <dgm:cxn modelId="{EE60E634-97FD-46A2-BFA1-339B8A5FAEF5}" srcId="{3E29ADE1-A39C-4BA0-85D0-5582A36B669A}" destId="{37881E1F-9126-408A-A844-00A4DA524201}" srcOrd="2" destOrd="0" parTransId="{19D9C05D-63F8-4F18-9E23-90C1838C6436}" sibTransId="{8B4171FD-F3EA-43A2-9B9F-C0B64787FBE9}"/>
    <dgm:cxn modelId="{05D5D409-135D-4F4A-9434-3A8866CFB207}" type="presOf" srcId="{182D493A-EAB6-4D0E-B710-C648E1A89DEA}" destId="{73FA5E55-489A-4E85-8FEF-40F88CAA6234}" srcOrd="0" destOrd="0" presId="urn:microsoft.com/office/officeart/2005/8/layout/radial2"/>
    <dgm:cxn modelId="{3A310507-1CE7-4526-B6F6-6A02D1DEAA3E}" type="presOf" srcId="{F810C587-677F-4F2C-BDDF-1EB2049C3468}" destId="{E744EE3D-0EFC-44E3-8E0E-53383B15D845}" srcOrd="0" destOrd="0" presId="urn:microsoft.com/office/officeart/2005/8/layout/radial2"/>
    <dgm:cxn modelId="{E9695787-ADCC-4A29-B69E-F3CD323B8F6A}" srcId="{3B221A5F-DE20-4ED6-824A-D86EB1897546}" destId="{CE9AA385-B807-48F7-B213-B92E355F0551}" srcOrd="0" destOrd="0" parTransId="{39E9E871-957E-48A0-BD23-301DE8387548}" sibTransId="{35A86DA2-7167-4C73-947C-81BAFF4851B4}"/>
    <dgm:cxn modelId="{F15E609D-38CE-4C58-AA71-8A7BFEBA3E1E}" srcId="{3E29ADE1-A39C-4BA0-85D0-5582A36B669A}" destId="{3B221A5F-DE20-4ED6-824A-D86EB1897546}" srcOrd="0" destOrd="0" parTransId="{F810C587-677F-4F2C-BDDF-1EB2049C3468}" sibTransId="{F9C53D71-2938-49E2-91BF-536FC8C8BA02}"/>
    <dgm:cxn modelId="{F0E63D56-4751-4070-B6F3-0AEAB8370373}" srcId="{3E29ADE1-A39C-4BA0-85D0-5582A36B669A}" destId="{182D493A-EAB6-4D0E-B710-C648E1A89DEA}" srcOrd="1" destOrd="0" parTransId="{79970148-EE5D-4A30-9264-A2A989058F7E}" sibTransId="{E0198877-78DE-4943-AA84-326167016475}"/>
    <dgm:cxn modelId="{940D4E31-3915-4115-B0C5-6A39B3704E60}" type="presOf" srcId="{37881E1F-9126-408A-A844-00A4DA524201}" destId="{1721D8E9-1769-4394-BFED-6E2C4688F898}" srcOrd="0" destOrd="0" presId="urn:microsoft.com/office/officeart/2005/8/layout/radial2"/>
    <dgm:cxn modelId="{9B4A5150-0183-46C3-A84C-8911C4251797}" type="presOf" srcId="{3569FDF4-790C-4005-B20D-B0E62EC8400F}" destId="{560F56BD-45B7-438A-B4A6-864DED66E81F}" srcOrd="0" destOrd="0" presId="urn:microsoft.com/office/officeart/2005/8/layout/radial2"/>
    <dgm:cxn modelId="{2527C88D-8A61-49A5-BA95-ECE6F91D0248}" type="presOf" srcId="{19D9C05D-63F8-4F18-9E23-90C1838C6436}" destId="{BAB9AD9A-190C-48F9-AF81-6AC212F97321}" srcOrd="0" destOrd="0" presId="urn:microsoft.com/office/officeart/2005/8/layout/radial2"/>
    <dgm:cxn modelId="{DA58D114-44FA-4991-ABE2-3DD430080221}" type="presParOf" srcId="{1958B0A8-612F-4F11-8711-9AD65E2FC3A9}" destId="{B25829D8-9A5C-4238-9E0F-0884D224C5E8}" srcOrd="0" destOrd="0" presId="urn:microsoft.com/office/officeart/2005/8/layout/radial2"/>
    <dgm:cxn modelId="{151C4CC7-D4C6-4E0C-992A-45F8A5409238}" type="presParOf" srcId="{B25829D8-9A5C-4238-9E0F-0884D224C5E8}" destId="{64993B4F-4ABE-47F1-9579-47CB22BB16DC}" srcOrd="0" destOrd="0" presId="urn:microsoft.com/office/officeart/2005/8/layout/radial2"/>
    <dgm:cxn modelId="{EA23CBD0-B873-4FD3-B73E-C38C6BC7A706}" type="presParOf" srcId="{64993B4F-4ABE-47F1-9579-47CB22BB16DC}" destId="{12114C5D-05D5-4DFF-B26A-586ADA82398A}" srcOrd="0" destOrd="0" presId="urn:microsoft.com/office/officeart/2005/8/layout/radial2"/>
    <dgm:cxn modelId="{4A0C721C-A416-4C21-A77E-96DFCFF715B2}" type="presParOf" srcId="{64993B4F-4ABE-47F1-9579-47CB22BB16DC}" destId="{D5AA6096-34C2-4672-9207-A29F3AC5958C}" srcOrd="1" destOrd="0" presId="urn:microsoft.com/office/officeart/2005/8/layout/radial2"/>
    <dgm:cxn modelId="{2EBE565F-289B-4B8A-BAF2-C0BBA26DF58C}" type="presParOf" srcId="{B25829D8-9A5C-4238-9E0F-0884D224C5E8}" destId="{E744EE3D-0EFC-44E3-8E0E-53383B15D845}" srcOrd="1" destOrd="0" presId="urn:microsoft.com/office/officeart/2005/8/layout/radial2"/>
    <dgm:cxn modelId="{DC65C8C5-18DA-4D5F-AA26-9590F92EC96F}" type="presParOf" srcId="{B25829D8-9A5C-4238-9E0F-0884D224C5E8}" destId="{8930CB9D-26D8-4032-BBDB-ADFD896FF60C}" srcOrd="2" destOrd="0" presId="urn:microsoft.com/office/officeart/2005/8/layout/radial2"/>
    <dgm:cxn modelId="{772A12F4-7A5B-4801-B1ED-B592F462B217}" type="presParOf" srcId="{8930CB9D-26D8-4032-BBDB-ADFD896FF60C}" destId="{0AB0BECD-84CB-45A0-B277-352C68B03B5B}" srcOrd="0" destOrd="0" presId="urn:microsoft.com/office/officeart/2005/8/layout/radial2"/>
    <dgm:cxn modelId="{C06C85F3-9B26-4C64-9959-2EAD8197DE52}" type="presParOf" srcId="{8930CB9D-26D8-4032-BBDB-ADFD896FF60C}" destId="{C348360A-CC2B-4617-ABB3-97C502B57CEA}" srcOrd="1" destOrd="0" presId="urn:microsoft.com/office/officeart/2005/8/layout/radial2"/>
    <dgm:cxn modelId="{FA68878E-4AED-4C01-9DEA-E83512B1C720}" type="presParOf" srcId="{B25829D8-9A5C-4238-9E0F-0884D224C5E8}" destId="{FFECAAA0-BA6B-4753-8765-B7C0619B1328}" srcOrd="3" destOrd="0" presId="urn:microsoft.com/office/officeart/2005/8/layout/radial2"/>
    <dgm:cxn modelId="{020DC953-7A49-4D2A-BE19-2D007D54623E}" type="presParOf" srcId="{B25829D8-9A5C-4238-9E0F-0884D224C5E8}" destId="{2462F44B-274F-4018-BCBE-D3A145BC3529}" srcOrd="4" destOrd="0" presId="urn:microsoft.com/office/officeart/2005/8/layout/radial2"/>
    <dgm:cxn modelId="{C219362F-A88E-4292-9789-13FE36EB9DA6}" type="presParOf" srcId="{2462F44B-274F-4018-BCBE-D3A145BC3529}" destId="{73FA5E55-489A-4E85-8FEF-40F88CAA6234}" srcOrd="0" destOrd="0" presId="urn:microsoft.com/office/officeart/2005/8/layout/radial2"/>
    <dgm:cxn modelId="{778272D1-740E-4063-9E26-CCB65866EB89}" type="presParOf" srcId="{2462F44B-274F-4018-BCBE-D3A145BC3529}" destId="{D59E5923-88F3-4F8D-8EFF-366A4995C477}" srcOrd="1" destOrd="0" presId="urn:microsoft.com/office/officeart/2005/8/layout/radial2"/>
    <dgm:cxn modelId="{3723B5F6-BF28-42D2-A8BC-0BC5686F76F3}" type="presParOf" srcId="{B25829D8-9A5C-4238-9E0F-0884D224C5E8}" destId="{BAB9AD9A-190C-48F9-AF81-6AC212F97321}" srcOrd="5" destOrd="0" presId="urn:microsoft.com/office/officeart/2005/8/layout/radial2"/>
    <dgm:cxn modelId="{78B03BA4-63BB-4DC5-96A6-640038E260E4}" type="presParOf" srcId="{B25829D8-9A5C-4238-9E0F-0884D224C5E8}" destId="{D9686F11-F943-4722-A14A-35B3B981C486}" srcOrd="6" destOrd="0" presId="urn:microsoft.com/office/officeart/2005/8/layout/radial2"/>
    <dgm:cxn modelId="{02AE7EEA-B48C-4577-A3A0-308A22EFB03C}" type="presParOf" srcId="{D9686F11-F943-4722-A14A-35B3B981C486}" destId="{1721D8E9-1769-4394-BFED-6E2C4688F898}" srcOrd="0" destOrd="0" presId="urn:microsoft.com/office/officeart/2005/8/layout/radial2"/>
    <dgm:cxn modelId="{041482D3-2797-46FE-86CD-D7D6D2871883}" type="presParOf" srcId="{D9686F11-F943-4722-A14A-35B3B981C486}" destId="{560F56BD-45B7-438A-B4A6-864DED66E81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3D2916-8EE5-4F79-B561-B6AF18588E93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339D1E2-A813-4893-8F9D-277BD92422BD}">
      <dgm:prSet/>
      <dgm:spPr/>
      <dgm:t>
        <a:bodyPr/>
        <a:lstStyle/>
        <a:p>
          <a:pPr rtl="0"/>
          <a:r>
            <a:rPr lang="ru-RU" b="1" dirty="0" smtClean="0"/>
            <a:t>Обучающиеся:</a:t>
          </a:r>
          <a:endParaRPr lang="ru-RU" dirty="0"/>
        </a:p>
      </dgm:t>
    </dgm:pt>
    <dgm:pt modelId="{463E23AC-FD0E-4BED-A6BC-1FD76D856892}" type="parTrans" cxnId="{7135ADCD-AA53-46E7-855F-3A98EEACAF95}">
      <dgm:prSet/>
      <dgm:spPr/>
      <dgm:t>
        <a:bodyPr/>
        <a:lstStyle/>
        <a:p>
          <a:endParaRPr lang="ru-RU"/>
        </a:p>
      </dgm:t>
    </dgm:pt>
    <dgm:pt modelId="{CCB5D099-8292-4A40-B6C9-686871783472}" type="sibTrans" cxnId="{7135ADCD-AA53-46E7-855F-3A98EEACAF95}">
      <dgm:prSet/>
      <dgm:spPr/>
      <dgm:t>
        <a:bodyPr/>
        <a:lstStyle/>
        <a:p>
          <a:endParaRPr lang="ru-RU"/>
        </a:p>
      </dgm:t>
    </dgm:pt>
    <dgm:pt modelId="{593360CB-F906-400A-9201-60CF8D6461F3}">
      <dgm:prSet/>
      <dgm:spPr/>
      <dgm:t>
        <a:bodyPr/>
        <a:lstStyle/>
        <a:p>
          <a:pPr rtl="0"/>
          <a:r>
            <a:rPr lang="ru-RU" smtClean="0"/>
            <a:t>профильные учебные курсы и факультативы</a:t>
          </a:r>
          <a:endParaRPr lang="ru-RU"/>
        </a:p>
      </dgm:t>
    </dgm:pt>
    <dgm:pt modelId="{1BB27C4A-14CA-45FA-9D2E-166697B58D0A}" type="parTrans" cxnId="{B38EDC4B-A0F4-4622-9AF8-E3E1029F870C}">
      <dgm:prSet/>
      <dgm:spPr/>
      <dgm:t>
        <a:bodyPr/>
        <a:lstStyle/>
        <a:p>
          <a:endParaRPr lang="ru-RU"/>
        </a:p>
      </dgm:t>
    </dgm:pt>
    <dgm:pt modelId="{47EE76CE-C8E2-4F2F-A4DF-DD270DD76BA9}" type="sibTrans" cxnId="{B38EDC4B-A0F4-4622-9AF8-E3E1029F870C}">
      <dgm:prSet/>
      <dgm:spPr/>
      <dgm:t>
        <a:bodyPr/>
        <a:lstStyle/>
        <a:p>
          <a:endParaRPr lang="ru-RU"/>
        </a:p>
      </dgm:t>
    </dgm:pt>
    <dgm:pt modelId="{17CE2356-EB9F-4C59-88E4-426539D5FD4A}">
      <dgm:prSet/>
      <dgm:spPr/>
      <dgm:t>
        <a:bodyPr/>
        <a:lstStyle/>
        <a:p>
          <a:pPr rtl="0"/>
          <a:r>
            <a:rPr lang="ru-RU" smtClean="0"/>
            <a:t>курсы внеурочной деятельности исследовательской направленности</a:t>
          </a:r>
          <a:endParaRPr lang="ru-RU"/>
        </a:p>
      </dgm:t>
    </dgm:pt>
    <dgm:pt modelId="{2E1E90A0-FE61-415D-84F2-E65367C74663}" type="parTrans" cxnId="{A1CBA25E-DC65-486A-B6D0-46B9D5CE0161}">
      <dgm:prSet/>
      <dgm:spPr/>
      <dgm:t>
        <a:bodyPr/>
        <a:lstStyle/>
        <a:p>
          <a:endParaRPr lang="ru-RU"/>
        </a:p>
      </dgm:t>
    </dgm:pt>
    <dgm:pt modelId="{80A78892-CE58-4CA3-B516-582512A0B3FE}" type="sibTrans" cxnId="{A1CBA25E-DC65-486A-B6D0-46B9D5CE0161}">
      <dgm:prSet/>
      <dgm:spPr/>
      <dgm:t>
        <a:bodyPr/>
        <a:lstStyle/>
        <a:p>
          <a:endParaRPr lang="ru-RU"/>
        </a:p>
      </dgm:t>
    </dgm:pt>
    <dgm:pt modelId="{1C1523CE-6D3B-4DA2-BA34-B2DB49CFE436}">
      <dgm:prSet/>
      <dgm:spPr/>
      <dgm:t>
        <a:bodyPr/>
        <a:lstStyle/>
        <a:p>
          <a:pPr rtl="0"/>
          <a:r>
            <a:rPr lang="ru-RU" smtClean="0"/>
            <a:t>индивидуальные консультации со стороны ведущих ученых</a:t>
          </a:r>
          <a:endParaRPr lang="ru-RU"/>
        </a:p>
      </dgm:t>
    </dgm:pt>
    <dgm:pt modelId="{2E6D12AF-C854-45BA-ABDF-8B8A890F5178}" type="parTrans" cxnId="{5D5DC169-CCC7-4761-9DD5-EF921B1A76BC}">
      <dgm:prSet/>
      <dgm:spPr/>
      <dgm:t>
        <a:bodyPr/>
        <a:lstStyle/>
        <a:p>
          <a:endParaRPr lang="ru-RU"/>
        </a:p>
      </dgm:t>
    </dgm:pt>
    <dgm:pt modelId="{C767BB7E-43BC-4EA2-997B-2AB2428D951C}" type="sibTrans" cxnId="{5D5DC169-CCC7-4761-9DD5-EF921B1A76BC}">
      <dgm:prSet/>
      <dgm:spPr/>
      <dgm:t>
        <a:bodyPr/>
        <a:lstStyle/>
        <a:p>
          <a:endParaRPr lang="ru-RU"/>
        </a:p>
      </dgm:t>
    </dgm:pt>
    <dgm:pt modelId="{1E01D757-C5E9-40BB-AE3C-5647DF2E38DD}">
      <dgm:prSet/>
      <dgm:spPr/>
      <dgm:t>
        <a:bodyPr/>
        <a:lstStyle/>
        <a:p>
          <a:pPr rtl="0"/>
          <a:r>
            <a:rPr lang="ru-RU" smtClean="0"/>
            <a:t>научно-популярные и образовательные проекты и сетевые лектории, способствующие вовлечению школьников в научно-исследовательскую и творческую деятельность</a:t>
          </a:r>
          <a:endParaRPr lang="ru-RU"/>
        </a:p>
      </dgm:t>
    </dgm:pt>
    <dgm:pt modelId="{3A1E3949-7184-40B7-AFAE-4289F2789EAE}" type="parTrans" cxnId="{EFCCEA88-C702-4072-9AE4-8A16E356C0EE}">
      <dgm:prSet/>
      <dgm:spPr/>
      <dgm:t>
        <a:bodyPr/>
        <a:lstStyle/>
        <a:p>
          <a:endParaRPr lang="ru-RU"/>
        </a:p>
      </dgm:t>
    </dgm:pt>
    <dgm:pt modelId="{C40FBBE4-2058-48DC-B217-D673A5DA23A5}" type="sibTrans" cxnId="{EFCCEA88-C702-4072-9AE4-8A16E356C0EE}">
      <dgm:prSet/>
      <dgm:spPr/>
      <dgm:t>
        <a:bodyPr/>
        <a:lstStyle/>
        <a:p>
          <a:endParaRPr lang="ru-RU"/>
        </a:p>
      </dgm:t>
    </dgm:pt>
    <dgm:pt modelId="{FB52EAF2-4F31-4627-9F05-D2B107BE9FC5}">
      <dgm:prSet/>
      <dgm:spPr/>
      <dgm:t>
        <a:bodyPr/>
        <a:lstStyle/>
        <a:p>
          <a:pPr rtl="0"/>
          <a:r>
            <a:rPr lang="ru-RU" smtClean="0"/>
            <a:t>интеллектуальные и творческие конкурсы и соревнования и другие формы</a:t>
          </a:r>
          <a:endParaRPr lang="ru-RU"/>
        </a:p>
      </dgm:t>
    </dgm:pt>
    <dgm:pt modelId="{87C67F55-1C9D-4ADC-94E0-FB2554005905}" type="parTrans" cxnId="{C682C06A-5EAA-42C0-A8D3-BB8689811143}">
      <dgm:prSet/>
      <dgm:spPr/>
      <dgm:t>
        <a:bodyPr/>
        <a:lstStyle/>
        <a:p>
          <a:endParaRPr lang="ru-RU"/>
        </a:p>
      </dgm:t>
    </dgm:pt>
    <dgm:pt modelId="{EB99F3EA-0960-4679-922C-76EB785D182A}" type="sibTrans" cxnId="{C682C06A-5EAA-42C0-A8D3-BB8689811143}">
      <dgm:prSet/>
      <dgm:spPr/>
      <dgm:t>
        <a:bodyPr/>
        <a:lstStyle/>
        <a:p>
          <a:endParaRPr lang="ru-RU"/>
        </a:p>
      </dgm:t>
    </dgm:pt>
    <dgm:pt modelId="{651F82D8-C965-40FB-920A-73EFB31B7192}">
      <dgm:prSet/>
      <dgm:spPr/>
      <dgm:t>
        <a:bodyPr/>
        <a:lstStyle/>
        <a:p>
          <a:pPr rtl="0"/>
          <a:r>
            <a:rPr lang="ru-RU" b="1" smtClean="0"/>
            <a:t>Педагогические работники:</a:t>
          </a:r>
          <a:endParaRPr lang="ru-RU"/>
        </a:p>
      </dgm:t>
    </dgm:pt>
    <dgm:pt modelId="{AB58F0A4-8682-42E1-9B26-FE2AC52D9913}" type="parTrans" cxnId="{4D933DEA-8274-41A2-A4A4-6590D16BFBEC}">
      <dgm:prSet/>
      <dgm:spPr/>
      <dgm:t>
        <a:bodyPr/>
        <a:lstStyle/>
        <a:p>
          <a:endParaRPr lang="ru-RU"/>
        </a:p>
      </dgm:t>
    </dgm:pt>
    <dgm:pt modelId="{7DFD3943-4C12-4C04-80AE-E0A655DDDE50}" type="sibTrans" cxnId="{4D933DEA-8274-41A2-A4A4-6590D16BFBEC}">
      <dgm:prSet/>
      <dgm:spPr/>
      <dgm:t>
        <a:bodyPr/>
        <a:lstStyle/>
        <a:p>
          <a:endParaRPr lang="ru-RU"/>
        </a:p>
      </dgm:t>
    </dgm:pt>
    <dgm:pt modelId="{FC6C7AF7-B36D-41B5-B51C-73FC1E813760}">
      <dgm:prSet/>
      <dgm:spPr/>
      <dgm:t>
        <a:bodyPr/>
        <a:lstStyle/>
        <a:p>
          <a:pPr rtl="0"/>
          <a:r>
            <a:rPr lang="ru-RU" smtClean="0"/>
            <a:t>информационные и обучающие семинары, мастер-классы и консультации</a:t>
          </a:r>
          <a:endParaRPr lang="ru-RU"/>
        </a:p>
      </dgm:t>
    </dgm:pt>
    <dgm:pt modelId="{D88BB3F5-BD81-48E1-8ACC-A31CA9465830}" type="parTrans" cxnId="{898A344E-99BF-4269-9350-BD24C07C5F27}">
      <dgm:prSet/>
      <dgm:spPr/>
      <dgm:t>
        <a:bodyPr/>
        <a:lstStyle/>
        <a:p>
          <a:endParaRPr lang="ru-RU"/>
        </a:p>
      </dgm:t>
    </dgm:pt>
    <dgm:pt modelId="{E7FB6E1D-19B0-4D2D-A168-C6389D965A0B}" type="sibTrans" cxnId="{898A344E-99BF-4269-9350-BD24C07C5F27}">
      <dgm:prSet/>
      <dgm:spPr/>
      <dgm:t>
        <a:bodyPr/>
        <a:lstStyle/>
        <a:p>
          <a:endParaRPr lang="ru-RU"/>
        </a:p>
      </dgm:t>
    </dgm:pt>
    <dgm:pt modelId="{163F8785-216B-4D7E-89D8-90528E3B6883}">
      <dgm:prSet/>
      <dgm:spPr/>
      <dgm:t>
        <a:bodyPr/>
        <a:lstStyle/>
        <a:p>
          <a:pPr rtl="0"/>
          <a:r>
            <a:rPr lang="ru-RU" smtClean="0"/>
            <a:t>курсы повышения квалификации, предусматривающие рассмотрение сложных научных понятий и современных научных открытий (включая он-лайн и сетевые курсы)</a:t>
          </a:r>
          <a:endParaRPr lang="ru-RU"/>
        </a:p>
      </dgm:t>
    </dgm:pt>
    <dgm:pt modelId="{C89EB21A-EDE7-4D69-9106-9DE73BA5652E}" type="parTrans" cxnId="{5ADEC9A4-380F-4CDE-885D-CD2CB57EF322}">
      <dgm:prSet/>
      <dgm:spPr/>
      <dgm:t>
        <a:bodyPr/>
        <a:lstStyle/>
        <a:p>
          <a:endParaRPr lang="ru-RU"/>
        </a:p>
      </dgm:t>
    </dgm:pt>
    <dgm:pt modelId="{18FAB84B-519E-4E75-B816-7BB2CFDEAB0B}" type="sibTrans" cxnId="{5ADEC9A4-380F-4CDE-885D-CD2CB57EF322}">
      <dgm:prSet/>
      <dgm:spPr/>
      <dgm:t>
        <a:bodyPr/>
        <a:lstStyle/>
        <a:p>
          <a:endParaRPr lang="ru-RU"/>
        </a:p>
      </dgm:t>
    </dgm:pt>
    <dgm:pt modelId="{EBEB27F1-618E-4559-9C78-95C1562CA924}">
      <dgm:prSet/>
      <dgm:spPr/>
      <dgm:t>
        <a:bodyPr/>
        <a:lstStyle/>
        <a:p>
          <a:pPr rtl="0"/>
          <a:r>
            <a:rPr lang="ru-RU" smtClean="0"/>
            <a:t>новые методы обучения и образовательные технологии и другие формы</a:t>
          </a:r>
          <a:endParaRPr lang="ru-RU"/>
        </a:p>
      </dgm:t>
    </dgm:pt>
    <dgm:pt modelId="{0E1A462B-C529-463C-80B1-F7269C11DBBA}" type="parTrans" cxnId="{2512C0F6-4606-4F40-A5B2-E8184217A44D}">
      <dgm:prSet/>
      <dgm:spPr/>
      <dgm:t>
        <a:bodyPr/>
        <a:lstStyle/>
        <a:p>
          <a:endParaRPr lang="ru-RU"/>
        </a:p>
      </dgm:t>
    </dgm:pt>
    <dgm:pt modelId="{FBC8407A-EC52-4F7C-A87B-498BC95DD341}" type="sibTrans" cxnId="{2512C0F6-4606-4F40-A5B2-E8184217A44D}">
      <dgm:prSet/>
      <dgm:spPr/>
      <dgm:t>
        <a:bodyPr/>
        <a:lstStyle/>
        <a:p>
          <a:endParaRPr lang="ru-RU"/>
        </a:p>
      </dgm:t>
    </dgm:pt>
    <dgm:pt modelId="{9F833FCE-5D56-4AF2-B3DC-1B617C384063}" type="pres">
      <dgm:prSet presAssocID="{873D2916-8EE5-4F79-B561-B6AF18588E9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25D542-5833-4102-A941-5F9812290239}" type="pres">
      <dgm:prSet presAssocID="{5339D1E2-A813-4893-8F9D-277BD92422BD}" presName="comp" presStyleCnt="0"/>
      <dgm:spPr/>
    </dgm:pt>
    <dgm:pt modelId="{E160716A-B97B-4899-B97A-4CEA28DEE9F3}" type="pres">
      <dgm:prSet presAssocID="{5339D1E2-A813-4893-8F9D-277BD92422BD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8850E-BE00-4531-8B23-144C70718A31}" type="pres">
      <dgm:prSet presAssocID="{5339D1E2-A813-4893-8F9D-277BD92422BD}" presName="rect1" presStyleLbl="ln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295" t="537" r="-30705" b="-537"/>
          </a:stretch>
        </a:blipFill>
      </dgm:spPr>
    </dgm:pt>
    <dgm:pt modelId="{B2D9B047-B47E-4A51-894D-56DC333D9E81}" type="pres">
      <dgm:prSet presAssocID="{CCB5D099-8292-4A40-B6C9-686871783472}" presName="sibTrans" presStyleCnt="0"/>
      <dgm:spPr/>
    </dgm:pt>
    <dgm:pt modelId="{C8F10C62-BCC0-4CFE-8778-B0850D3B5020}" type="pres">
      <dgm:prSet presAssocID="{651F82D8-C965-40FB-920A-73EFB31B7192}" presName="comp" presStyleCnt="0"/>
      <dgm:spPr/>
    </dgm:pt>
    <dgm:pt modelId="{46FFB153-2E83-4F52-9C87-3F5963AC5231}" type="pres">
      <dgm:prSet presAssocID="{651F82D8-C965-40FB-920A-73EFB31B7192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0735B-CA76-476B-81AD-4827260CC8B7}" type="pres">
      <dgm:prSet presAssocID="{651F82D8-C965-40FB-920A-73EFB31B7192}" presName="rect1" presStyleLbl="lnNod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1480" t="-537" r="-520" b="537"/>
          </a:stretch>
        </a:blipFill>
      </dgm:spPr>
    </dgm:pt>
  </dgm:ptLst>
  <dgm:cxnLst>
    <dgm:cxn modelId="{612CED07-A9C5-4371-98DA-FE8875ED58E3}" type="presOf" srcId="{1C1523CE-6D3B-4DA2-BA34-B2DB49CFE436}" destId="{E160716A-B97B-4899-B97A-4CEA28DEE9F3}" srcOrd="0" destOrd="3" presId="urn:microsoft.com/office/officeart/2008/layout/AlternatingPictureBlocks"/>
    <dgm:cxn modelId="{F5E5464F-F5F4-4C0A-9992-7446ED5D4AF6}" type="presOf" srcId="{FC6C7AF7-B36D-41B5-B51C-73FC1E813760}" destId="{46FFB153-2E83-4F52-9C87-3F5963AC5231}" srcOrd="0" destOrd="1" presId="urn:microsoft.com/office/officeart/2008/layout/AlternatingPictureBlocks"/>
    <dgm:cxn modelId="{4D933DEA-8274-41A2-A4A4-6590D16BFBEC}" srcId="{873D2916-8EE5-4F79-B561-B6AF18588E93}" destId="{651F82D8-C965-40FB-920A-73EFB31B7192}" srcOrd="1" destOrd="0" parTransId="{AB58F0A4-8682-42E1-9B26-FE2AC52D9913}" sibTransId="{7DFD3943-4C12-4C04-80AE-E0A655DDDE50}"/>
    <dgm:cxn modelId="{2512C0F6-4606-4F40-A5B2-E8184217A44D}" srcId="{651F82D8-C965-40FB-920A-73EFB31B7192}" destId="{EBEB27F1-618E-4559-9C78-95C1562CA924}" srcOrd="2" destOrd="0" parTransId="{0E1A462B-C529-463C-80B1-F7269C11DBBA}" sibTransId="{FBC8407A-EC52-4F7C-A87B-498BC95DD341}"/>
    <dgm:cxn modelId="{EFCCEA88-C702-4072-9AE4-8A16E356C0EE}" srcId="{5339D1E2-A813-4893-8F9D-277BD92422BD}" destId="{1E01D757-C5E9-40BB-AE3C-5647DF2E38DD}" srcOrd="3" destOrd="0" parTransId="{3A1E3949-7184-40B7-AFAE-4289F2789EAE}" sibTransId="{C40FBBE4-2058-48DC-B217-D673A5DA23A5}"/>
    <dgm:cxn modelId="{FCE10697-9308-41ED-8BF3-11679871CB10}" type="presOf" srcId="{651F82D8-C965-40FB-920A-73EFB31B7192}" destId="{46FFB153-2E83-4F52-9C87-3F5963AC5231}" srcOrd="0" destOrd="0" presId="urn:microsoft.com/office/officeart/2008/layout/AlternatingPictureBlocks"/>
    <dgm:cxn modelId="{502588C1-CA61-48F5-A710-E285DC9F80CC}" type="presOf" srcId="{EBEB27F1-618E-4559-9C78-95C1562CA924}" destId="{46FFB153-2E83-4F52-9C87-3F5963AC5231}" srcOrd="0" destOrd="3" presId="urn:microsoft.com/office/officeart/2008/layout/AlternatingPictureBlocks"/>
    <dgm:cxn modelId="{CB858682-5264-4C2E-941E-D4862C37BB4C}" type="presOf" srcId="{163F8785-216B-4D7E-89D8-90528E3B6883}" destId="{46FFB153-2E83-4F52-9C87-3F5963AC5231}" srcOrd="0" destOrd="2" presId="urn:microsoft.com/office/officeart/2008/layout/AlternatingPictureBlocks"/>
    <dgm:cxn modelId="{494951D5-C90B-4EF7-B7C9-3415355BD3AA}" type="presOf" srcId="{1E01D757-C5E9-40BB-AE3C-5647DF2E38DD}" destId="{E160716A-B97B-4899-B97A-4CEA28DEE9F3}" srcOrd="0" destOrd="4" presId="urn:microsoft.com/office/officeart/2008/layout/AlternatingPictureBlocks"/>
    <dgm:cxn modelId="{7135ADCD-AA53-46E7-855F-3A98EEACAF95}" srcId="{873D2916-8EE5-4F79-B561-B6AF18588E93}" destId="{5339D1E2-A813-4893-8F9D-277BD92422BD}" srcOrd="0" destOrd="0" parTransId="{463E23AC-FD0E-4BED-A6BC-1FD76D856892}" sibTransId="{CCB5D099-8292-4A40-B6C9-686871783472}"/>
    <dgm:cxn modelId="{5ADEC9A4-380F-4CDE-885D-CD2CB57EF322}" srcId="{651F82D8-C965-40FB-920A-73EFB31B7192}" destId="{163F8785-216B-4D7E-89D8-90528E3B6883}" srcOrd="1" destOrd="0" parTransId="{C89EB21A-EDE7-4D69-9106-9DE73BA5652E}" sibTransId="{18FAB84B-519E-4E75-B816-7BB2CFDEAB0B}"/>
    <dgm:cxn modelId="{898A344E-99BF-4269-9350-BD24C07C5F27}" srcId="{651F82D8-C965-40FB-920A-73EFB31B7192}" destId="{FC6C7AF7-B36D-41B5-B51C-73FC1E813760}" srcOrd="0" destOrd="0" parTransId="{D88BB3F5-BD81-48E1-8ACC-A31CA9465830}" sibTransId="{E7FB6E1D-19B0-4D2D-A168-C6389D965A0B}"/>
    <dgm:cxn modelId="{2B290195-42A1-4791-A8E8-55E74F72F057}" type="presOf" srcId="{5339D1E2-A813-4893-8F9D-277BD92422BD}" destId="{E160716A-B97B-4899-B97A-4CEA28DEE9F3}" srcOrd="0" destOrd="0" presId="urn:microsoft.com/office/officeart/2008/layout/AlternatingPictureBlocks"/>
    <dgm:cxn modelId="{B38EDC4B-A0F4-4622-9AF8-E3E1029F870C}" srcId="{5339D1E2-A813-4893-8F9D-277BD92422BD}" destId="{593360CB-F906-400A-9201-60CF8D6461F3}" srcOrd="0" destOrd="0" parTransId="{1BB27C4A-14CA-45FA-9D2E-166697B58D0A}" sibTransId="{47EE76CE-C8E2-4F2F-A4DF-DD270DD76BA9}"/>
    <dgm:cxn modelId="{90E610BF-32A8-433C-9306-5FE96E7C9102}" type="presOf" srcId="{17CE2356-EB9F-4C59-88E4-426539D5FD4A}" destId="{E160716A-B97B-4899-B97A-4CEA28DEE9F3}" srcOrd="0" destOrd="2" presId="urn:microsoft.com/office/officeart/2008/layout/AlternatingPictureBlocks"/>
    <dgm:cxn modelId="{5D5DC169-CCC7-4761-9DD5-EF921B1A76BC}" srcId="{5339D1E2-A813-4893-8F9D-277BD92422BD}" destId="{1C1523CE-6D3B-4DA2-BA34-B2DB49CFE436}" srcOrd="2" destOrd="0" parTransId="{2E6D12AF-C854-45BA-ABDF-8B8A890F5178}" sibTransId="{C767BB7E-43BC-4EA2-997B-2AB2428D951C}"/>
    <dgm:cxn modelId="{C682C06A-5EAA-42C0-A8D3-BB8689811143}" srcId="{5339D1E2-A813-4893-8F9D-277BD92422BD}" destId="{FB52EAF2-4F31-4627-9F05-D2B107BE9FC5}" srcOrd="4" destOrd="0" parTransId="{87C67F55-1C9D-4ADC-94E0-FB2554005905}" sibTransId="{EB99F3EA-0960-4679-922C-76EB785D182A}"/>
    <dgm:cxn modelId="{A1CBA25E-DC65-486A-B6D0-46B9D5CE0161}" srcId="{5339D1E2-A813-4893-8F9D-277BD92422BD}" destId="{17CE2356-EB9F-4C59-88E4-426539D5FD4A}" srcOrd="1" destOrd="0" parTransId="{2E1E90A0-FE61-415D-84F2-E65367C74663}" sibTransId="{80A78892-CE58-4CA3-B516-582512A0B3FE}"/>
    <dgm:cxn modelId="{B34BE00E-8E14-4804-90DE-5A3F936C3CDC}" type="presOf" srcId="{873D2916-8EE5-4F79-B561-B6AF18588E93}" destId="{9F833FCE-5D56-4AF2-B3DC-1B617C384063}" srcOrd="0" destOrd="0" presId="urn:microsoft.com/office/officeart/2008/layout/AlternatingPictureBlocks"/>
    <dgm:cxn modelId="{13708387-19F9-4519-9751-31839949F32D}" type="presOf" srcId="{593360CB-F906-400A-9201-60CF8D6461F3}" destId="{E160716A-B97B-4899-B97A-4CEA28DEE9F3}" srcOrd="0" destOrd="1" presId="urn:microsoft.com/office/officeart/2008/layout/AlternatingPictureBlocks"/>
    <dgm:cxn modelId="{C3E6207F-F41A-4B63-A9D0-1E40F8D7805E}" type="presOf" srcId="{FB52EAF2-4F31-4627-9F05-D2B107BE9FC5}" destId="{E160716A-B97B-4899-B97A-4CEA28DEE9F3}" srcOrd="0" destOrd="5" presId="urn:microsoft.com/office/officeart/2008/layout/AlternatingPictureBlocks"/>
    <dgm:cxn modelId="{CE0A9AE1-581F-46BF-83F3-B004B58AFC73}" type="presParOf" srcId="{9F833FCE-5D56-4AF2-B3DC-1B617C384063}" destId="{FE25D542-5833-4102-A941-5F9812290239}" srcOrd="0" destOrd="0" presId="urn:microsoft.com/office/officeart/2008/layout/AlternatingPictureBlocks"/>
    <dgm:cxn modelId="{90F42757-19B0-4155-8B18-07CD5CCFFA0A}" type="presParOf" srcId="{FE25D542-5833-4102-A941-5F9812290239}" destId="{E160716A-B97B-4899-B97A-4CEA28DEE9F3}" srcOrd="0" destOrd="0" presId="urn:microsoft.com/office/officeart/2008/layout/AlternatingPictureBlocks"/>
    <dgm:cxn modelId="{91D1858B-9379-42E9-A956-3E7C3720C2F4}" type="presParOf" srcId="{FE25D542-5833-4102-A941-5F9812290239}" destId="{A9B8850E-BE00-4531-8B23-144C70718A31}" srcOrd="1" destOrd="0" presId="urn:microsoft.com/office/officeart/2008/layout/AlternatingPictureBlocks"/>
    <dgm:cxn modelId="{5EC69017-5A4D-4DD8-B69E-4165E10A35A2}" type="presParOf" srcId="{9F833FCE-5D56-4AF2-B3DC-1B617C384063}" destId="{B2D9B047-B47E-4A51-894D-56DC333D9E81}" srcOrd="1" destOrd="0" presId="urn:microsoft.com/office/officeart/2008/layout/AlternatingPictureBlocks"/>
    <dgm:cxn modelId="{D19ED5DE-62B5-45DD-BFB5-7DDF15F27C4E}" type="presParOf" srcId="{9F833FCE-5D56-4AF2-B3DC-1B617C384063}" destId="{C8F10C62-BCC0-4CFE-8778-B0850D3B5020}" srcOrd="2" destOrd="0" presId="urn:microsoft.com/office/officeart/2008/layout/AlternatingPictureBlocks"/>
    <dgm:cxn modelId="{8EA5BB41-0E3A-4CA2-892D-D31362A6B7E5}" type="presParOf" srcId="{C8F10C62-BCC0-4CFE-8778-B0850D3B5020}" destId="{46FFB153-2E83-4F52-9C87-3F5963AC5231}" srcOrd="0" destOrd="0" presId="urn:microsoft.com/office/officeart/2008/layout/AlternatingPictureBlocks"/>
    <dgm:cxn modelId="{1F0E654B-0417-4A58-B9D0-A397A269034B}" type="presParOf" srcId="{C8F10C62-BCC0-4CFE-8778-B0850D3B5020}" destId="{9510735B-CA76-476B-81AD-4827260CC8B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9407B6-2B5B-43C4-934F-582B17632C3E}">
      <dsp:nvSpPr>
        <dsp:cNvPr id="0" name=""/>
        <dsp:cNvSpPr/>
      </dsp:nvSpPr>
      <dsp:spPr>
        <a:xfrm rot="20269343">
          <a:off x="932956" y="579836"/>
          <a:ext cx="78924" cy="64599"/>
        </a:xfrm>
        <a:custGeom>
          <a:avLst/>
          <a:gdLst/>
          <a:ahLst/>
          <a:cxnLst/>
          <a:rect l="0" t="0" r="0" b="0"/>
          <a:pathLst>
            <a:path>
              <a:moveTo>
                <a:pt x="0" y="32299"/>
              </a:moveTo>
              <a:lnTo>
                <a:pt x="78924" y="32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D9CD3-9939-4118-8AB8-7D9EE5C9272C}">
      <dsp:nvSpPr>
        <dsp:cNvPr id="0" name=""/>
        <dsp:cNvSpPr/>
      </dsp:nvSpPr>
      <dsp:spPr>
        <a:xfrm>
          <a:off x="53738" y="326118"/>
          <a:ext cx="957168" cy="9308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BF4CA-649E-42B3-A756-89F563F56E4C}">
      <dsp:nvSpPr>
        <dsp:cNvPr id="0" name=""/>
        <dsp:cNvSpPr/>
      </dsp:nvSpPr>
      <dsp:spPr>
        <a:xfrm>
          <a:off x="982258" y="143117"/>
          <a:ext cx="677560" cy="653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>
        <a:off x="982258" y="143117"/>
        <a:ext cx="677560" cy="653817"/>
      </dsp:txXfrm>
    </dsp:sp>
    <dsp:sp modelId="{100060DA-D44D-47AA-B657-7113DD205C8F}">
      <dsp:nvSpPr>
        <dsp:cNvPr id="0" name=""/>
        <dsp:cNvSpPr/>
      </dsp:nvSpPr>
      <dsp:spPr>
        <a:xfrm>
          <a:off x="1746803" y="143117"/>
          <a:ext cx="1016340" cy="65381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класс</a:t>
          </a:r>
          <a:endParaRPr lang="ru-RU" sz="1800" kern="1200" dirty="0"/>
        </a:p>
      </dsp:txBody>
      <dsp:txXfrm>
        <a:off x="1746803" y="143117"/>
        <a:ext cx="1016340" cy="6538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9AD9A-190C-48F9-AF81-6AC212F97321}">
      <dsp:nvSpPr>
        <dsp:cNvPr id="0" name=""/>
        <dsp:cNvSpPr/>
      </dsp:nvSpPr>
      <dsp:spPr>
        <a:xfrm rot="2553449">
          <a:off x="996506" y="1743107"/>
          <a:ext cx="394356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394356" y="319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CAAA0-BA6B-4753-8765-B7C0619B1328}">
      <dsp:nvSpPr>
        <dsp:cNvPr id="0" name=""/>
        <dsp:cNvSpPr/>
      </dsp:nvSpPr>
      <dsp:spPr>
        <a:xfrm>
          <a:off x="1048443" y="1224200"/>
          <a:ext cx="435678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435678" y="319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4EE3D-0EFC-44E3-8E0E-53383B15D845}">
      <dsp:nvSpPr>
        <dsp:cNvPr id="0" name=""/>
        <dsp:cNvSpPr/>
      </dsp:nvSpPr>
      <dsp:spPr>
        <a:xfrm rot="19046551">
          <a:off x="996506" y="705292"/>
          <a:ext cx="394356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394356" y="319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A6096-34C2-4672-9207-A29F3AC5958C}">
      <dsp:nvSpPr>
        <dsp:cNvPr id="0" name=""/>
        <dsp:cNvSpPr/>
      </dsp:nvSpPr>
      <dsp:spPr>
        <a:xfrm>
          <a:off x="28668" y="656236"/>
          <a:ext cx="1199735" cy="11997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0BECD-84CB-45A0-B277-352C68B03B5B}">
      <dsp:nvSpPr>
        <dsp:cNvPr id="0" name=""/>
        <dsp:cNvSpPr/>
      </dsp:nvSpPr>
      <dsp:spPr>
        <a:xfrm>
          <a:off x="1244122" y="494"/>
          <a:ext cx="719841" cy="71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9</a:t>
          </a:r>
          <a:endParaRPr lang="ru-RU" sz="3300" kern="1200" dirty="0"/>
        </a:p>
      </dsp:txBody>
      <dsp:txXfrm>
        <a:off x="1244122" y="494"/>
        <a:ext cx="719841" cy="719841"/>
      </dsp:txXfrm>
    </dsp:sp>
    <dsp:sp modelId="{C348360A-CC2B-4617-ABB3-97C502B57CEA}">
      <dsp:nvSpPr>
        <dsp:cNvPr id="0" name=""/>
        <dsp:cNvSpPr/>
      </dsp:nvSpPr>
      <dsp:spPr>
        <a:xfrm>
          <a:off x="2035947" y="494"/>
          <a:ext cx="1079761" cy="71984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учеников</a:t>
          </a:r>
          <a:endParaRPr lang="ru-RU" sz="1800" kern="1200" dirty="0"/>
        </a:p>
      </dsp:txBody>
      <dsp:txXfrm>
        <a:off x="2035947" y="494"/>
        <a:ext cx="1079761" cy="719841"/>
      </dsp:txXfrm>
    </dsp:sp>
    <dsp:sp modelId="{73FA5E55-489A-4E85-8FEF-40F88CAA6234}">
      <dsp:nvSpPr>
        <dsp:cNvPr id="0" name=""/>
        <dsp:cNvSpPr/>
      </dsp:nvSpPr>
      <dsp:spPr>
        <a:xfrm>
          <a:off x="1484121" y="896183"/>
          <a:ext cx="719841" cy="71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7</a:t>
          </a:r>
          <a:endParaRPr lang="ru-RU" sz="3300" kern="1200" dirty="0"/>
        </a:p>
      </dsp:txBody>
      <dsp:txXfrm>
        <a:off x="1484121" y="896183"/>
        <a:ext cx="719841" cy="719841"/>
      </dsp:txXfrm>
    </dsp:sp>
    <dsp:sp modelId="{D59E5923-88F3-4F8D-8EFF-366A4995C477}">
      <dsp:nvSpPr>
        <dsp:cNvPr id="0" name=""/>
        <dsp:cNvSpPr/>
      </dsp:nvSpPr>
      <dsp:spPr>
        <a:xfrm>
          <a:off x="2275947" y="896183"/>
          <a:ext cx="1079761" cy="71984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учеников</a:t>
          </a:r>
          <a:endParaRPr lang="ru-RU" sz="1800" kern="1200" dirty="0"/>
        </a:p>
      </dsp:txBody>
      <dsp:txXfrm>
        <a:off x="2275947" y="896183"/>
        <a:ext cx="1079761" cy="719841"/>
      </dsp:txXfrm>
    </dsp:sp>
    <dsp:sp modelId="{1721D8E9-1769-4394-BFED-6E2C4688F898}">
      <dsp:nvSpPr>
        <dsp:cNvPr id="0" name=""/>
        <dsp:cNvSpPr/>
      </dsp:nvSpPr>
      <dsp:spPr>
        <a:xfrm>
          <a:off x="1244122" y="1791873"/>
          <a:ext cx="719841" cy="719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>
        <a:off x="1244122" y="1791873"/>
        <a:ext cx="719841" cy="719841"/>
      </dsp:txXfrm>
    </dsp:sp>
    <dsp:sp modelId="{560F56BD-45B7-438A-B4A6-864DED66E81F}">
      <dsp:nvSpPr>
        <dsp:cNvPr id="0" name=""/>
        <dsp:cNvSpPr/>
      </dsp:nvSpPr>
      <dsp:spPr>
        <a:xfrm>
          <a:off x="2035947" y="1791873"/>
          <a:ext cx="1079761" cy="71984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ученика</a:t>
          </a:r>
          <a:endParaRPr lang="ru-RU" sz="1800" kern="1200" dirty="0"/>
        </a:p>
      </dsp:txBody>
      <dsp:txXfrm>
        <a:off x="2035947" y="1791873"/>
        <a:ext cx="1079761" cy="719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60716A-B97B-4899-B97A-4CEA28DEE9F3}">
      <dsp:nvSpPr>
        <dsp:cNvPr id="0" name=""/>
        <dsp:cNvSpPr/>
      </dsp:nvSpPr>
      <dsp:spPr>
        <a:xfrm>
          <a:off x="2856700" y="1051"/>
          <a:ext cx="5381402" cy="24339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Обучающиеся:</a:t>
          </a:r>
          <a:endParaRPr lang="ru-RU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профильные учебные курсы и факультативы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курсы внеурочной деятельности исследовательской направленности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индивидуальные консультации со стороны ведущих ученых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научно-популярные и образовательные проекты и сетевые лектории, способствующие вовлечению школьников в научно-исследовательскую и творческую деятельность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интеллектуальные и творческие конкурсы и соревнования и другие формы</a:t>
          </a:r>
          <a:endParaRPr lang="ru-RU" sz="1400" kern="1200"/>
        </a:p>
      </dsp:txBody>
      <dsp:txXfrm>
        <a:off x="2856700" y="1051"/>
        <a:ext cx="5381402" cy="2433922"/>
      </dsp:txXfrm>
    </dsp:sp>
    <dsp:sp modelId="{A9B8850E-BE00-4531-8B23-144C70718A31}">
      <dsp:nvSpPr>
        <dsp:cNvPr id="0" name=""/>
        <dsp:cNvSpPr/>
      </dsp:nvSpPr>
      <dsp:spPr>
        <a:xfrm>
          <a:off x="206158" y="1051"/>
          <a:ext cx="2409583" cy="243392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295" t="537" r="-30705" b="-537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B153-2E83-4F52-9C87-3F5963AC5231}">
      <dsp:nvSpPr>
        <dsp:cNvPr id="0" name=""/>
        <dsp:cNvSpPr/>
      </dsp:nvSpPr>
      <dsp:spPr>
        <a:xfrm>
          <a:off x="206158" y="2836571"/>
          <a:ext cx="5381402" cy="24339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Педагогические работники:</a:t>
          </a:r>
          <a:endParaRPr lang="ru-RU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информационные и обучающие семинары, мастер-классы и консультации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курсы повышения квалификации, предусматривающие рассмотрение сложных научных понятий и современных научных открытий (включая он-лайн и сетевые курсы)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новые методы обучения и образовательные технологии и другие формы</a:t>
          </a:r>
          <a:endParaRPr lang="ru-RU" sz="1400" kern="1200"/>
        </a:p>
      </dsp:txBody>
      <dsp:txXfrm>
        <a:off x="206158" y="2836571"/>
        <a:ext cx="5381402" cy="2433922"/>
      </dsp:txXfrm>
    </dsp:sp>
    <dsp:sp modelId="{9510735B-CA76-476B-81AD-4827260CC8B7}">
      <dsp:nvSpPr>
        <dsp:cNvPr id="0" name=""/>
        <dsp:cNvSpPr/>
      </dsp:nvSpPr>
      <dsp:spPr>
        <a:xfrm>
          <a:off x="5828519" y="2836571"/>
          <a:ext cx="2409583" cy="2433922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1480" t="-537" r="-520" b="537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6F547-4C7D-4D63-B543-7FF9A8DDFC1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1D08-457F-46D5-96E4-3DE5108B7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67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/>
              <a:t>Инновационные школы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/>
              <a:t>Электронное образование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/>
              <a:t>МЭШ и другие ресурсы (включая доп. образование)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/>
              <a:t>Пермский ИТ-Университет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/>
              <a:t>Базовые школы РАН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err="1" smtClean="0"/>
              <a:t>Кванториум</a:t>
            </a:r>
            <a:endParaRPr lang="ru-RU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/>
              <a:t>Новые образовательные центры (НОЦ)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1D08-457F-46D5-96E4-3DE5108B77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57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Пример, кто работает по 2ой схеме: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FB1DA-EBE7-4187-BC1A-CF7D37914B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44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C89FD-CF76-496A-9867-6C06F3BCAA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59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ru-RU" sz="12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1D08-457F-46D5-96E4-3DE5108B77C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75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C00000"/>
                </a:solidFill>
                <a:effectLst/>
              </a:rPr>
              <a:t>Повышение качества образования </a:t>
            </a:r>
            <a:r>
              <a:rPr lang="ru-RU" sz="1200" b="0" dirty="0" smtClean="0">
                <a:solidFill>
                  <a:schemeClr val="tx1"/>
                </a:solidFill>
                <a:effectLst/>
              </a:rPr>
              <a:t>путем организации на более высоком уровне работы с обучающимися, ориентированными на освоение научных знаний</a:t>
            </a:r>
            <a:br>
              <a:rPr lang="ru-RU" sz="1200" b="0" dirty="0" smtClean="0">
                <a:solidFill>
                  <a:schemeClr val="tx1"/>
                </a:solidFill>
                <a:effectLst/>
              </a:rPr>
            </a:br>
            <a:r>
              <a:rPr lang="ru-RU" sz="1200" dirty="0" smtClean="0">
                <a:solidFill>
                  <a:srgbClr val="C00000"/>
                </a:solidFill>
                <a:effectLst/>
              </a:rPr>
              <a:t>Обеспечении взаимосвязи </a:t>
            </a:r>
            <a:r>
              <a:rPr lang="ru-RU" sz="1200" b="0" dirty="0" smtClean="0">
                <a:solidFill>
                  <a:schemeClr val="tx1"/>
                </a:solidFill>
                <a:effectLst/>
              </a:rPr>
              <a:t>учебной деятельности с ее обязательной практической составляющей</a:t>
            </a:r>
          </a:p>
          <a:p>
            <a:r>
              <a:rPr lang="ru-RU" dirty="0" smtClean="0"/>
              <a:t>Создание «точек роста» по разработке и распространению опыта подготовки молодых ученых, формирования у обучающихся умений исследовательской деятельности</a:t>
            </a:r>
          </a:p>
          <a:p>
            <a:r>
              <a:rPr lang="ru-RU" dirty="0" smtClean="0"/>
              <a:t>Создание сообщества профессионалов, нацеленных на решение актуальных проблем образования, науки и практики</a:t>
            </a:r>
          </a:p>
          <a:p>
            <a:r>
              <a:rPr lang="ru-RU" dirty="0" smtClean="0"/>
              <a:t>Повышение статуса и расширение влияния базовых школ РАН на муниципальном, региональном и федеральном уровне</a:t>
            </a:r>
            <a:br>
              <a:rPr lang="ru-RU" dirty="0" smtClean="0"/>
            </a:br>
            <a:r>
              <a:rPr lang="ru-RU" dirty="0" smtClean="0"/>
              <a:t>Обеспечении притока молодых ученых в научные и образовательные организации, исследовательские центры нашей страны</a:t>
            </a:r>
            <a:br>
              <a:rPr lang="ru-RU" dirty="0" smtClean="0"/>
            </a:br>
            <a:r>
              <a:rPr lang="ru-RU" dirty="0" smtClean="0"/>
              <a:t>Базовые школы РАН: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/>
              <a:t>станут центрами дополнительного образования и внешкольной работы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/>
              <a:t>будут сотрудничать с местными университетами и предприятиями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/>
              <a:t>обеспечат возможность вовлечения школьников в собственные исследовательские проекты во взаимодействии с академическими центрами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1D08-457F-46D5-96E4-3DE5108B77C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10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305258"/>
          </a:xfrm>
        </p:spPr>
        <p:txBody>
          <a:bodyPr anchor="ctr"/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00876"/>
            <a:ext cx="7772400" cy="6569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34B-149F-4A64-878E-344220BFF969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78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9E73-53FE-4627-9DD2-7538AC8866BC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10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6A1B-DE99-4CD8-948A-62AF58FFABDE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91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935E-3841-4495-9ABB-35F70C14191C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23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CE4F-6B72-4ED2-AB89-45B79485055B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04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3403-7998-48B8-9CBF-802D00FBCA5C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91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D4BA-02C4-475F-A2D5-72CFA7724085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43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7028-F947-4ECD-9FAB-B7130EDBB94C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27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F0C4-7EBA-4AE8-80E8-B00F93BCF0A9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8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DC67-E7AB-4301-A193-A37A9936C4AF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53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4E2EE-68C7-49DB-81E3-0CDF35951AA0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1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88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35781"/>
            <a:ext cx="7886700" cy="504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7E22-A734-4661-863A-4E55778D4B5E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9705-03A4-437E-AAA0-DB19A6EE98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8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10.wdp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Layout" Target="../diagrams/layout1.xml"/><Relationship Id="rId18" Type="http://schemas.openxmlformats.org/officeDocument/2006/relationships/diagramLayout" Target="../diagrams/layout2.xml"/><Relationship Id="rId3" Type="http://schemas.openxmlformats.org/officeDocument/2006/relationships/image" Target="../media/image14.png"/><Relationship Id="rId21" Type="http://schemas.microsoft.com/office/2007/relationships/diagramDrawing" Target="../diagrams/drawing2.xml"/><Relationship Id="rId7" Type="http://schemas.microsoft.com/office/2007/relationships/hdphoto" Target="../media/hdphoto4.wdp"/><Relationship Id="rId12" Type="http://schemas.openxmlformats.org/officeDocument/2006/relationships/diagramData" Target="../diagrams/data1.xml"/><Relationship Id="rId1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.xml"/><Relationship Id="rId20" Type="http://schemas.openxmlformats.org/officeDocument/2006/relationships/diagramColors" Target="../diagrams/colors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19" Type="http://schemas.openxmlformats.org/officeDocument/2006/relationships/diagramQuickStyle" Target="../diagrams/quickStyle2.xml"/><Relationship Id="rId4" Type="http://schemas.openxmlformats.org/officeDocument/2006/relationships/image" Target="../media/image15.png"/><Relationship Id="rId9" Type="http://schemas.microsoft.com/office/2007/relationships/hdphoto" Target="../media/hdphoto5.wdp"/><Relationship Id="rId1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064" y="1614292"/>
            <a:ext cx="7772400" cy="3273186"/>
          </a:xfrm>
        </p:spPr>
        <p:txBody>
          <a:bodyPr/>
          <a:lstStyle/>
          <a:p>
            <a:r>
              <a:rPr lang="ru-RU" dirty="0" smtClean="0"/>
              <a:t>Новые возможности образовательного пространства Пермского края для повышения качества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2153" y="5174081"/>
            <a:ext cx="7772400" cy="1059695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Докладчик: Кассина Раиса Алексеевна,</a:t>
            </a:r>
            <a:br>
              <a:rPr lang="ru-RU" sz="2000" dirty="0" smtClean="0"/>
            </a:br>
            <a:r>
              <a:rPr lang="ru-RU" sz="2000" dirty="0" smtClean="0"/>
              <a:t>министр образования и науки Пермского края		           2019</a:t>
            </a:r>
            <a:endParaRPr lang="ru-RU" sz="2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64" y="570529"/>
            <a:ext cx="409172" cy="75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09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85" y="310534"/>
            <a:ext cx="8943975" cy="558899"/>
          </a:xfrm>
        </p:spPr>
        <p:txBody>
          <a:bodyPr/>
          <a:lstStyle/>
          <a:p>
            <a:r>
              <a:rPr lang="ru-RU" dirty="0" smtClean="0"/>
              <a:t>Межвузовские модульные образовательные траектории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7"/>
          <a:stretch/>
        </p:blipFill>
        <p:spPr bwMode="auto">
          <a:xfrm>
            <a:off x="131785" y="1369463"/>
            <a:ext cx="8943975" cy="46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66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школы РАН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8650" y="1398199"/>
            <a:ext cx="3490863" cy="31549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Цель проекта -  </a:t>
            </a:r>
            <a:r>
              <a:rPr lang="ru-RU" sz="2000" dirty="0" smtClean="0"/>
              <a:t>создание максимально благоприятных условий для выявления и обучения талантливых детей, их ориентации на построение успешной карьеры в области науки и высоких технологий, что </a:t>
            </a:r>
            <a:r>
              <a:rPr lang="ru-RU" sz="2000" b="1" dirty="0" smtClean="0"/>
              <a:t>послужит развитию Интеллектуального потенциала </a:t>
            </a:r>
            <a:r>
              <a:rPr lang="ru-RU" sz="2000" dirty="0" smtClean="0"/>
              <a:t>регионов и страны в целом</a:t>
            </a:r>
            <a:endParaRPr lang="ru-RU" sz="2000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4017" y="366034"/>
            <a:ext cx="4593413" cy="60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5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21" y="1162386"/>
            <a:ext cx="972721" cy="72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78719" y="4532580"/>
            <a:ext cx="7920879" cy="13800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endParaRPr lang="ru-RU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46" y="2348457"/>
            <a:ext cx="11902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69" y="3382571"/>
            <a:ext cx="1193173" cy="7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148" y="176440"/>
            <a:ext cx="7886700" cy="558899"/>
          </a:xfrm>
        </p:spPr>
        <p:txBody>
          <a:bodyPr/>
          <a:lstStyle/>
          <a:p>
            <a:r>
              <a:rPr lang="ru-RU" dirty="0"/>
              <a:t>Основные характеристики базовой школы </a:t>
            </a:r>
            <a:r>
              <a:rPr lang="ru-RU" dirty="0" smtClean="0"/>
              <a:t>РАН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78717" y="1162386"/>
            <a:ext cx="69717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Школа, </a:t>
            </a:r>
            <a:r>
              <a:rPr lang="ru-RU" dirty="0"/>
              <a:t>которая, согласно официальным рейтингам, показывает высокие результаты достижений школьников  в предметных олимпиадах и </a:t>
            </a:r>
            <a:r>
              <a:rPr lang="ru-RU" dirty="0" smtClean="0"/>
              <a:t>конкурсах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Школа </a:t>
            </a:r>
            <a:r>
              <a:rPr lang="ru-RU" dirty="0"/>
              <a:t>является муниципальной и в ходе реализации проекта осуществляет необходимые действия для передачи учредительства на региональный уровень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Школа </a:t>
            </a:r>
            <a:r>
              <a:rPr lang="ru-RU" dirty="0"/>
              <a:t>использует ресурсы научных институтов РАН и других научно-практических площадок, имеет традиционные связи с крупными университетами, научными </a:t>
            </a:r>
            <a:r>
              <a:rPr lang="ru-RU" dirty="0" smtClean="0"/>
              <a:t>центрами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Школа </a:t>
            </a:r>
            <a:r>
              <a:rPr lang="ru-RU" dirty="0"/>
              <a:t>обладает значительным  кадровым потенциалом для формирования  исследовательских умений обучающихся,  развития у них основ научной деятельности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Школа </a:t>
            </a:r>
            <a:r>
              <a:rPr lang="ru-RU" dirty="0"/>
              <a:t>имеет опыт организации профильного обучения (углубленного изучения отдельных предметов), сетевого взаимодействия с другими образовательными </a:t>
            </a:r>
            <a:r>
              <a:rPr lang="ru-RU" dirty="0" smtClean="0"/>
              <a:t>организациями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3" r="4712" b="10150"/>
          <a:stretch/>
        </p:blipFill>
        <p:spPr bwMode="auto">
          <a:xfrm>
            <a:off x="241469" y="4418707"/>
            <a:ext cx="1229382" cy="77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ÐÐ°ÑÑÐ¸Ð½ÐºÐ¸ Ð¿Ð¾ Ð·Ð°Ð¿ÑÐ¾ÑÑ Ð¿ÑÐ¾ÑÐ¸Ð»ÑÐ½Ð¾Ðµ Ð¾Ð±ÑÑÐµÐ½Ð¸Ðµ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90" y="5409703"/>
            <a:ext cx="1154161" cy="9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30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700808"/>
            <a:ext cx="8640960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17604080"/>
              </p:ext>
            </p:extLst>
          </p:nvPr>
        </p:nvGraphicFramePr>
        <p:xfrm>
          <a:off x="451544" y="1155381"/>
          <a:ext cx="8444261" cy="527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308057"/>
            <a:ext cx="7886700" cy="558899"/>
          </a:xfrm>
        </p:spPr>
        <p:txBody>
          <a:bodyPr/>
          <a:lstStyle/>
          <a:p>
            <a:r>
              <a:rPr lang="ru-RU" dirty="0" smtClean="0"/>
              <a:t>Что получают базовые школы от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02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Планируемые эффекты от реализации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dirty="0"/>
              <a:t>Повышение качества образования путем организации на более высоком уровне работы с обучающимися, ориентированными на освоение научных знаний</a:t>
            </a:r>
            <a:br>
              <a:rPr lang="ru-RU" sz="1600" dirty="0"/>
            </a:br>
            <a:r>
              <a:rPr lang="ru-RU" sz="1600" dirty="0"/>
              <a:t>Обеспечении взаимосвязи учебной деятельности с ее обязательной практической составляющей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/>
              <a:t>Создание «точек роста» по разработке и распространению опыта подготовки молодых ученых, формирования у обучающихся умений исследовательской деятельности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/>
              <a:t>Создание сообщества профессионалов, нацеленных на решение актуальных проблем образования, науки и практики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/>
              <a:t>Повышение статуса и расширение влияния базовых школ РАН на муниципальном, региональном и федеральном уровне</a:t>
            </a:r>
            <a:br>
              <a:rPr lang="ru-RU" sz="1600" dirty="0"/>
            </a:br>
            <a:r>
              <a:rPr lang="ru-RU" sz="1600" dirty="0"/>
              <a:t>Обеспечении притока молодых ученых в научные и образовательные организации, исследовательские центры нашей </a:t>
            </a:r>
            <a:r>
              <a:rPr lang="ru-RU" sz="1600" dirty="0" smtClean="0"/>
              <a:t>страны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/>
              <a:t>Базовые </a:t>
            </a:r>
            <a:r>
              <a:rPr lang="ru-RU" sz="1600" dirty="0"/>
              <a:t>школы РАН: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ru-RU" sz="1600" dirty="0"/>
              <a:t>станут центрами дополнительного образования и внешкольной работы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ru-RU" sz="1600" dirty="0"/>
              <a:t>будут сотрудничать с местными университетами и предприятиями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ru-RU" sz="1600" dirty="0"/>
              <a:t>обеспечат возможность вовлечения школьников в собственные исследовательские проекты во взаимодействии с академическими </a:t>
            </a:r>
            <a:r>
              <a:rPr lang="ru-RU" sz="1600" dirty="0" smtClean="0"/>
              <a:t>центрами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4101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196" y="221003"/>
            <a:ext cx="7886700" cy="558899"/>
          </a:xfrm>
        </p:spPr>
        <p:txBody>
          <a:bodyPr/>
          <a:lstStyle/>
          <a:p>
            <a:r>
              <a:rPr lang="ru-RU" dirty="0" smtClean="0"/>
              <a:t>Детский технопарк - </a:t>
            </a:r>
            <a:r>
              <a:rPr lang="ru-RU" dirty="0" err="1" smtClean="0"/>
              <a:t>Кванториум</a:t>
            </a:r>
            <a:r>
              <a:rPr lang="ru-RU" dirty="0" smtClean="0"/>
              <a:t> «</a:t>
            </a:r>
            <a:r>
              <a:rPr lang="ru-RU" dirty="0" err="1" smtClean="0"/>
              <a:t>Фотоника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12" b="99233" l="2609" r="96870">
                        <a14:foregroundMark x1="27826" y1="31458" x2="27826" y2="31458"/>
                        <a14:foregroundMark x1="21565" y1="48338" x2="21565" y2="48338"/>
                        <a14:foregroundMark x1="69739" y1="13299" x2="69739" y2="13299"/>
                        <a14:foregroundMark x1="44696" y1="45524" x2="44696" y2="45524"/>
                        <a14:foregroundMark x1="32174" y1="75703" x2="32174" y2="75703"/>
                        <a14:foregroundMark x1="44696" y1="73146" x2="44696" y2="73146"/>
                        <a14:foregroundMark x1="61217" y1="61125" x2="61217" y2="61125"/>
                        <a14:foregroundMark x1="80870" y1="45524" x2="80870" y2="45524"/>
                        <a14:foregroundMark x1="77565" y1="70844" x2="77565" y2="70844"/>
                        <a14:foregroundMark x1="37217" y1="48338" x2="37217" y2="48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7" t="9576" r="2675" b="70030"/>
          <a:stretch/>
        </p:blipFill>
        <p:spPr bwMode="auto">
          <a:xfrm>
            <a:off x="1259882" y="1564609"/>
            <a:ext cx="6845729" cy="9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38C8978-0AF4-498F-8406-F287D0ED4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41207" y="4337074"/>
            <a:ext cx="2652739" cy="176937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12" b="99233" l="2609" r="96870">
                        <a14:foregroundMark x1="27826" y1="31458" x2="27826" y2="31458"/>
                        <a14:foregroundMark x1="21565" y1="48338" x2="21565" y2="48338"/>
                        <a14:foregroundMark x1="69739" y1="13299" x2="69739" y2="13299"/>
                        <a14:foregroundMark x1="44696" y1="45524" x2="44696" y2="45524"/>
                        <a14:foregroundMark x1="32174" y1="75703" x2="32174" y2="75703"/>
                        <a14:foregroundMark x1="44696" y1="73146" x2="44696" y2="73146"/>
                        <a14:foregroundMark x1="61217" y1="61125" x2="61217" y2="61125"/>
                        <a14:foregroundMark x1="80870" y1="45524" x2="80870" y2="45524"/>
                        <a14:foregroundMark x1="77565" y1="70844" x2="77565" y2="70844"/>
                        <a14:foregroundMark x1="37217" y1="48338" x2="37217" y2="48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7" t="70201" r="2675" b="11107"/>
          <a:stretch/>
        </p:blipFill>
        <p:spPr bwMode="auto">
          <a:xfrm>
            <a:off x="1259882" y="3296437"/>
            <a:ext cx="6845729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4ACB18C-2693-4ECB-AF37-8BC5FF8D5B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085" y="4337074"/>
            <a:ext cx="2652739" cy="1767802"/>
          </a:xfrm>
          <a:prstGeom prst="rect">
            <a:avLst/>
          </a:prstGeom>
        </p:spPr>
      </p:pic>
      <p:pic>
        <p:nvPicPr>
          <p:cNvPr id="2052" name="Picture 4" descr="http://uprobrocher.ucoz.ru/doc_2018/kart/foru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71" y="873443"/>
            <a:ext cx="2911012" cy="6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12" b="99233" l="2609" r="96870">
                        <a14:foregroundMark x1="27826" y1="31458" x2="27826" y2="31458"/>
                        <a14:foregroundMark x1="21565" y1="48338" x2="21565" y2="48338"/>
                        <a14:foregroundMark x1="69739" y1="13299" x2="69739" y2="13299"/>
                        <a14:foregroundMark x1="44696" y1="45524" x2="44696" y2="45524"/>
                        <a14:foregroundMark x1="32174" y1="75703" x2="32174" y2="75703"/>
                        <a14:foregroundMark x1="44696" y1="73146" x2="44696" y2="73146"/>
                        <a14:foregroundMark x1="61217" y1="61125" x2="61217" y2="61125"/>
                        <a14:foregroundMark x1="80870" y1="45524" x2="80870" y2="45524"/>
                        <a14:foregroundMark x1="77565" y1="70844" x2="77565" y2="70844"/>
                        <a14:foregroundMark x1="37217" y1="48338" x2="37217" y2="48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7" t="42324" r="2675" b="37865"/>
          <a:stretch/>
        </p:blipFill>
        <p:spPr bwMode="auto">
          <a:xfrm>
            <a:off x="1137052" y="2544993"/>
            <a:ext cx="6845729" cy="96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Депутаты Пермской городской Думы оценили возможности первого детского технопарка «Кванториум - Фотоника»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0" r="6633"/>
          <a:stretch/>
        </p:blipFill>
        <p:spPr bwMode="auto">
          <a:xfrm>
            <a:off x="6131939" y="4337074"/>
            <a:ext cx="2748535" cy="17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1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833" y="312875"/>
            <a:ext cx="7886700" cy="558899"/>
          </a:xfrm>
        </p:spPr>
        <p:txBody>
          <a:bodyPr/>
          <a:lstStyle/>
          <a:p>
            <a:r>
              <a:rPr lang="ru-RU" dirty="0" smtClean="0"/>
              <a:t>Новые образовательные центры</a:t>
            </a:r>
            <a:br>
              <a:rPr lang="ru-RU" dirty="0" smtClean="0"/>
            </a:br>
            <a:r>
              <a:rPr lang="ru-RU" sz="2000" dirty="0" smtClean="0"/>
              <a:t>(пример НОЦ г. Чусового)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757" y="3327911"/>
            <a:ext cx="5696736" cy="30284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 smtClean="0"/>
              <a:t>Особенности организации образовательного процесса: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/>
              <a:t>Подвоз старшеклассников из близлежащих населенных пунктов муниципального района, предметно-поточное обучение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/>
              <a:t>Нелинейное расписание, психологическая диагностика, индивидуальная образовательная траектория и учебный план, </a:t>
            </a:r>
            <a:r>
              <a:rPr lang="ru-RU" sz="1600" dirty="0" err="1" smtClean="0"/>
              <a:t>тьюторское</a:t>
            </a:r>
            <a:r>
              <a:rPr lang="ru-RU" sz="1600" dirty="0" smtClean="0"/>
              <a:t> сопровождение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/>
              <a:t>Социальные практики, профессиональные пробы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/>
              <a:t>Элективные </a:t>
            </a:r>
            <a:r>
              <a:rPr lang="ru-RU" sz="1600" dirty="0"/>
              <a:t>курсы, проектная деятельность</a:t>
            </a:r>
            <a:endParaRPr lang="ru-RU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/>
              <a:t>Высокотехнологичные учебные лаборатории по физике, химии, биологии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/>
              <a:t>М</a:t>
            </a:r>
            <a:r>
              <a:rPr lang="ru-RU" sz="1600" dirty="0" smtClean="0"/>
              <a:t>астерские, студии и залы для дополнительных занятий и практик (хореография, изобразительное искусство, мастерские автодело, парикмахерское искусство, кулинария, швейное дело и др.)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Содержимое 3" descr="IMG_8474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57951" y="2823989"/>
            <a:ext cx="2419349" cy="1632397"/>
          </a:xfrm>
          <a:prstGeom prst="rect">
            <a:avLst/>
          </a:prstGeom>
        </p:spPr>
      </p:pic>
      <p:pic>
        <p:nvPicPr>
          <p:cNvPr id="8" name="Picture 5" descr="C:\Documents and Settings\Директор\Рабочий стол\2009-10\выступления\февраль\Для директора\Кружки\1\Слайд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6" t="25878" r="18851" b="9911"/>
          <a:stretch/>
        </p:blipFill>
        <p:spPr>
          <a:xfrm>
            <a:off x="6457948" y="4593582"/>
            <a:ext cx="2419351" cy="1608238"/>
          </a:xfrm>
          <a:prstGeom prst="rect">
            <a:avLst/>
          </a:prstGeom>
          <a:noFill/>
        </p:spPr>
      </p:pic>
      <p:pic>
        <p:nvPicPr>
          <p:cNvPr id="9" name="Picture 7" descr="C:\Documents and Settings\Директор\Рабочий стол\2009-10\выступления\февраль\Для директора\Кружки\1\Слайд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1" t="21876" r="18795" b="10732"/>
          <a:stretch/>
        </p:blipFill>
        <p:spPr bwMode="auto">
          <a:xfrm>
            <a:off x="6457949" y="1071729"/>
            <a:ext cx="2419351" cy="16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2895031" y="1914820"/>
            <a:ext cx="594825" cy="594825"/>
          </a:xfrm>
          <a:custGeom>
            <a:avLst/>
            <a:gdLst>
              <a:gd name="connsiteX0" fmla="*/ 0 w 594825"/>
              <a:gd name="connsiteY0" fmla="*/ 297413 h 594825"/>
              <a:gd name="connsiteX1" fmla="*/ 297413 w 594825"/>
              <a:gd name="connsiteY1" fmla="*/ 0 h 594825"/>
              <a:gd name="connsiteX2" fmla="*/ 594826 w 594825"/>
              <a:gd name="connsiteY2" fmla="*/ 297413 h 594825"/>
              <a:gd name="connsiteX3" fmla="*/ 297413 w 594825"/>
              <a:gd name="connsiteY3" fmla="*/ 594826 h 594825"/>
              <a:gd name="connsiteX4" fmla="*/ 0 w 594825"/>
              <a:gd name="connsiteY4" fmla="*/ 297413 h 59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25" h="594825">
                <a:moveTo>
                  <a:pt x="0" y="297413"/>
                </a:moveTo>
                <a:cubicBezTo>
                  <a:pt x="0" y="133156"/>
                  <a:pt x="133156" y="0"/>
                  <a:pt x="297413" y="0"/>
                </a:cubicBezTo>
                <a:cubicBezTo>
                  <a:pt x="461670" y="0"/>
                  <a:pt x="594826" y="133156"/>
                  <a:pt x="594826" y="297413"/>
                </a:cubicBezTo>
                <a:cubicBezTo>
                  <a:pt x="594826" y="461670"/>
                  <a:pt x="461670" y="594826"/>
                  <a:pt x="297413" y="594826"/>
                </a:cubicBezTo>
                <a:cubicBezTo>
                  <a:pt x="133156" y="594826"/>
                  <a:pt x="0" y="461670"/>
                  <a:pt x="0" y="29741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70" tIns="97270" rIns="97270" bIns="97270" numCol="1" spcCol="1270" anchor="ctr" anchorCtr="0">
            <a:noAutofit/>
          </a:bodyPr>
          <a:lstStyle/>
          <a:p>
            <a:pPr lvl="0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НОЦ</a:t>
            </a:r>
            <a:endParaRPr lang="ru-RU" sz="1600" kern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66071" y="2793106"/>
            <a:ext cx="652743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СМИ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67236" y="2185476"/>
            <a:ext cx="2417365" cy="59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Учреждения различных отраслей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63194" y="1619570"/>
            <a:ext cx="1661599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Органы </a:t>
            </a:r>
            <a:r>
              <a:rPr lang="ru-RU" dirty="0" smtClean="0"/>
              <a:t>власти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619436" y="2200593"/>
            <a:ext cx="2441306" cy="59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Общественные фонды и организации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070" y="1538895"/>
            <a:ext cx="2608976" cy="590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/>
              <a:t>Вузы, СПО, доп. образование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420834" y="1140690"/>
            <a:ext cx="1539589" cy="341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Работодатели</a:t>
            </a:r>
          </a:p>
        </p:txBody>
      </p:sp>
      <p:cxnSp>
        <p:nvCxnSpPr>
          <p:cNvPr id="36" name="Прямая соединительная линия 35"/>
          <p:cNvCxnSpPr>
            <a:stCxn id="13" idx="3"/>
            <a:endCxn id="29" idx="0"/>
          </p:cNvCxnSpPr>
          <p:nvPr/>
        </p:nvCxnSpPr>
        <p:spPr>
          <a:xfrm flipH="1">
            <a:off x="3192443" y="2509646"/>
            <a:ext cx="1" cy="283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3" idx="1"/>
            <a:endCxn id="34" idx="2"/>
          </p:cNvCxnSpPr>
          <p:nvPr/>
        </p:nvCxnSpPr>
        <p:spPr>
          <a:xfrm flipH="1" flipV="1">
            <a:off x="3190629" y="1482322"/>
            <a:ext cx="1815" cy="432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1" idx="3"/>
          </p:cNvCxnSpPr>
          <p:nvPr/>
        </p:nvCxnSpPr>
        <p:spPr>
          <a:xfrm flipH="1" flipV="1">
            <a:off x="2724793" y="1790386"/>
            <a:ext cx="256532" cy="223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30" idx="3"/>
          </p:cNvCxnSpPr>
          <p:nvPr/>
        </p:nvCxnSpPr>
        <p:spPr>
          <a:xfrm flipH="1">
            <a:off x="2684601" y="2326635"/>
            <a:ext cx="296724" cy="154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2" idx="1"/>
          </p:cNvCxnSpPr>
          <p:nvPr/>
        </p:nvCxnSpPr>
        <p:spPr>
          <a:xfrm flipH="1" flipV="1">
            <a:off x="3420763" y="2383834"/>
            <a:ext cx="198673" cy="11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3" idx="1"/>
          </p:cNvCxnSpPr>
          <p:nvPr/>
        </p:nvCxnSpPr>
        <p:spPr>
          <a:xfrm flipH="1">
            <a:off x="3420763" y="1834361"/>
            <a:ext cx="214307" cy="179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89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77" y="324140"/>
            <a:ext cx="7886700" cy="558899"/>
          </a:xfrm>
        </p:spPr>
        <p:txBody>
          <a:bodyPr/>
          <a:lstStyle/>
          <a:p>
            <a:r>
              <a:rPr lang="ru-RU" dirty="0" smtClean="0"/>
              <a:t>Инновационные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68200" y="6455336"/>
            <a:ext cx="2057400" cy="365125"/>
          </a:xfrm>
        </p:spPr>
        <p:txBody>
          <a:bodyPr/>
          <a:lstStyle/>
          <a:p>
            <a:fld id="{09279705-03A4-437E-AAA0-DB19A6EE983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68982" y="1201783"/>
            <a:ext cx="2617053" cy="2560320"/>
          </a:xfrm>
          <a:custGeom>
            <a:avLst/>
            <a:gdLst>
              <a:gd name="connsiteX0" fmla="*/ 0 w 2617053"/>
              <a:gd name="connsiteY0" fmla="*/ 0 h 1570232"/>
              <a:gd name="connsiteX1" fmla="*/ 2617053 w 2617053"/>
              <a:gd name="connsiteY1" fmla="*/ 0 h 1570232"/>
              <a:gd name="connsiteX2" fmla="*/ 2617053 w 2617053"/>
              <a:gd name="connsiteY2" fmla="*/ 1570232 h 1570232"/>
              <a:gd name="connsiteX3" fmla="*/ 0 w 2617053"/>
              <a:gd name="connsiteY3" fmla="*/ 1570232 h 1570232"/>
              <a:gd name="connsiteX4" fmla="*/ 0 w 2617053"/>
              <a:gd name="connsiteY4" fmla="*/ 0 h 157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053" h="1570232">
                <a:moveTo>
                  <a:pt x="0" y="0"/>
                </a:moveTo>
                <a:lnTo>
                  <a:pt x="2617053" y="0"/>
                </a:lnTo>
                <a:lnTo>
                  <a:pt x="2617053" y="1570232"/>
                </a:lnTo>
                <a:lnTo>
                  <a:pt x="0" y="15702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/>
              <a:t>Образовательно-производственный кластер</a:t>
            </a:r>
            <a:endParaRPr lang="ru-RU" kern="1200" dirty="0"/>
          </a:p>
          <a:p>
            <a:pPr marL="285750" lvl="1" indent="-285750" algn="l" defTabSz="488950" rtl="0">
              <a:lnSpc>
                <a:spcPts val="12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«Инженерная школа»</a:t>
            </a:r>
            <a:endParaRPr lang="ru-RU" sz="1400" kern="1200" dirty="0"/>
          </a:p>
          <a:p>
            <a:pPr marL="285750" lvl="1" indent="-285750" algn="l" defTabSz="488950" rtl="0">
              <a:lnSpc>
                <a:spcPts val="12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«</a:t>
            </a:r>
            <a:r>
              <a:rPr lang="en-US" sz="1400" kern="1200" dirty="0" smtClean="0"/>
              <a:t>IT-</a:t>
            </a:r>
            <a:r>
              <a:rPr lang="ru-RU" sz="1400" kern="1200" dirty="0" smtClean="0"/>
              <a:t>школа» </a:t>
            </a:r>
            <a:endParaRPr lang="ru-RU" sz="1400" kern="1200" dirty="0"/>
          </a:p>
          <a:p>
            <a:pPr marL="285750" lvl="1" indent="-285750" algn="l" defTabSz="488950" rtl="0">
              <a:lnSpc>
                <a:spcPts val="12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«Техно</a:t>
            </a:r>
            <a:r>
              <a:rPr lang="en-US" sz="1400" kern="1200" dirty="0" smtClean="0"/>
              <a:t>-</a:t>
            </a:r>
            <a:r>
              <a:rPr lang="ru-RU" sz="1400" kern="1200" dirty="0" smtClean="0"/>
              <a:t>школа»</a:t>
            </a:r>
            <a:endParaRPr lang="ru-RU" sz="1400" kern="1200" dirty="0"/>
          </a:p>
          <a:p>
            <a:pPr marL="285750" lvl="1" indent="-285750" algn="l" defTabSz="488950" rtl="0">
              <a:lnSpc>
                <a:spcPts val="12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«Школа </a:t>
            </a:r>
            <a:r>
              <a:rPr lang="ru-RU" sz="1400" kern="1200" dirty="0" err="1" smtClean="0"/>
              <a:t>фотоники</a:t>
            </a:r>
            <a:r>
              <a:rPr lang="ru-RU" sz="1400" kern="1200" dirty="0" smtClean="0"/>
              <a:t>» </a:t>
            </a:r>
            <a:endParaRPr lang="ru-RU" sz="1400" kern="1200" dirty="0"/>
          </a:p>
          <a:p>
            <a:pPr marL="285750" lvl="1" indent="-285750" algn="l" defTabSz="488950" rtl="0">
              <a:lnSpc>
                <a:spcPts val="12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Школа дизайна «Точка» </a:t>
            </a:r>
            <a:endParaRPr lang="ru-RU" sz="1400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3347741" y="1201783"/>
            <a:ext cx="2617053" cy="2560320"/>
          </a:xfrm>
          <a:custGeom>
            <a:avLst/>
            <a:gdLst>
              <a:gd name="connsiteX0" fmla="*/ 0 w 2617053"/>
              <a:gd name="connsiteY0" fmla="*/ 0 h 1570232"/>
              <a:gd name="connsiteX1" fmla="*/ 2617053 w 2617053"/>
              <a:gd name="connsiteY1" fmla="*/ 0 h 1570232"/>
              <a:gd name="connsiteX2" fmla="*/ 2617053 w 2617053"/>
              <a:gd name="connsiteY2" fmla="*/ 1570232 h 1570232"/>
              <a:gd name="connsiteX3" fmla="*/ 0 w 2617053"/>
              <a:gd name="connsiteY3" fmla="*/ 1570232 h 1570232"/>
              <a:gd name="connsiteX4" fmla="*/ 0 w 2617053"/>
              <a:gd name="connsiteY4" fmla="*/ 0 h 157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053" h="1570232">
                <a:moveTo>
                  <a:pt x="0" y="0"/>
                </a:moveTo>
                <a:lnTo>
                  <a:pt x="2617053" y="0"/>
                </a:lnTo>
                <a:lnTo>
                  <a:pt x="2617053" y="1570232"/>
                </a:lnTo>
                <a:lnTo>
                  <a:pt x="0" y="15702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/>
              <a:t>Культурно-образовательный кластер</a:t>
            </a:r>
            <a:endParaRPr lang="ru-RU" kern="1200" dirty="0"/>
          </a:p>
          <a:p>
            <a:pPr marL="285750" lvl="1" indent="-285750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Гимназия № 11</a:t>
            </a:r>
            <a:endParaRPr lang="ru-RU" sz="1400" kern="1200" dirty="0"/>
          </a:p>
          <a:p>
            <a:pPr marL="285750" lvl="1" indent="-285750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Марковская СОШ</a:t>
            </a:r>
            <a:endParaRPr lang="ru-RU" sz="1400" kern="1200" dirty="0"/>
          </a:p>
        </p:txBody>
      </p:sp>
      <p:sp>
        <p:nvSpPr>
          <p:cNvPr id="27" name="Полилиния 26"/>
          <p:cNvSpPr/>
          <p:nvPr/>
        </p:nvSpPr>
        <p:spPr>
          <a:xfrm>
            <a:off x="6226500" y="1201783"/>
            <a:ext cx="2617053" cy="2560320"/>
          </a:xfrm>
          <a:custGeom>
            <a:avLst/>
            <a:gdLst>
              <a:gd name="connsiteX0" fmla="*/ 0 w 2617053"/>
              <a:gd name="connsiteY0" fmla="*/ 0 h 1570232"/>
              <a:gd name="connsiteX1" fmla="*/ 2617053 w 2617053"/>
              <a:gd name="connsiteY1" fmla="*/ 0 h 1570232"/>
              <a:gd name="connsiteX2" fmla="*/ 2617053 w 2617053"/>
              <a:gd name="connsiteY2" fmla="*/ 1570232 h 1570232"/>
              <a:gd name="connsiteX3" fmla="*/ 0 w 2617053"/>
              <a:gd name="connsiteY3" fmla="*/ 1570232 h 1570232"/>
              <a:gd name="connsiteX4" fmla="*/ 0 w 2617053"/>
              <a:gd name="connsiteY4" fmla="*/ 0 h 157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053" h="1570232">
                <a:moveTo>
                  <a:pt x="0" y="0"/>
                </a:moveTo>
                <a:lnTo>
                  <a:pt x="2617053" y="0"/>
                </a:lnTo>
                <a:lnTo>
                  <a:pt x="2617053" y="1570232"/>
                </a:lnTo>
                <a:lnTo>
                  <a:pt x="0" y="15702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/>
              <a:t>Спортивно-образовательный кластер</a:t>
            </a:r>
            <a:endParaRPr lang="ru-RU" kern="1200" dirty="0"/>
          </a:p>
          <a:p>
            <a:pPr marL="285750" lvl="1" indent="-285750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«Спортивная школа» № 85 (Футбол)</a:t>
            </a:r>
            <a:endParaRPr lang="ru-RU" sz="1400" kern="1200" dirty="0"/>
          </a:p>
          <a:p>
            <a:pPr marL="285750" lvl="1" indent="-285750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«Спортивная школа» № 32 (</a:t>
            </a:r>
            <a:r>
              <a:rPr lang="ru-RU" sz="1400" kern="1200" dirty="0" err="1" smtClean="0"/>
              <a:t>Киокушинкай</a:t>
            </a:r>
            <a:r>
              <a:rPr lang="ru-RU" sz="1400" kern="1200" dirty="0" smtClean="0"/>
              <a:t>)</a:t>
            </a:r>
            <a:endParaRPr lang="ru-RU" sz="1400" kern="1200" dirty="0"/>
          </a:p>
        </p:txBody>
      </p:sp>
      <p:sp>
        <p:nvSpPr>
          <p:cNvPr id="28" name="Полилиния 27"/>
          <p:cNvSpPr/>
          <p:nvPr/>
        </p:nvSpPr>
        <p:spPr>
          <a:xfrm>
            <a:off x="468982" y="4117950"/>
            <a:ext cx="2617053" cy="2207398"/>
          </a:xfrm>
          <a:custGeom>
            <a:avLst/>
            <a:gdLst>
              <a:gd name="connsiteX0" fmla="*/ 0 w 2617053"/>
              <a:gd name="connsiteY0" fmla="*/ 0 h 1570232"/>
              <a:gd name="connsiteX1" fmla="*/ 2617053 w 2617053"/>
              <a:gd name="connsiteY1" fmla="*/ 0 h 1570232"/>
              <a:gd name="connsiteX2" fmla="*/ 2617053 w 2617053"/>
              <a:gd name="connsiteY2" fmla="*/ 1570232 h 1570232"/>
              <a:gd name="connsiteX3" fmla="*/ 0 w 2617053"/>
              <a:gd name="connsiteY3" fmla="*/ 1570232 h 1570232"/>
              <a:gd name="connsiteX4" fmla="*/ 0 w 2617053"/>
              <a:gd name="connsiteY4" fmla="*/ 0 h 157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053" h="1570232">
                <a:moveTo>
                  <a:pt x="0" y="0"/>
                </a:moveTo>
                <a:lnTo>
                  <a:pt x="2617053" y="0"/>
                </a:lnTo>
                <a:lnTo>
                  <a:pt x="2617053" y="1570232"/>
                </a:lnTo>
                <a:lnTo>
                  <a:pt x="0" y="15702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/>
              <a:t>Университетские округа</a:t>
            </a:r>
            <a:endParaRPr lang="ru-RU" kern="1200" dirty="0"/>
          </a:p>
          <a:p>
            <a:pPr marL="285750" lvl="1" indent="-285750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ru-RU" sz="1400" kern="1200" dirty="0" smtClean="0"/>
          </a:p>
          <a:p>
            <a:pPr marL="285750" lvl="1" indent="-285750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Школы университетско-школьного кластера</a:t>
            </a:r>
            <a:endParaRPr lang="ru-RU" sz="1400" kern="1200" dirty="0"/>
          </a:p>
          <a:p>
            <a:pPr marL="285750" lvl="1" indent="-285750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smtClean="0"/>
              <a:t>Школы университетского округа - ЦИО</a:t>
            </a:r>
            <a:endParaRPr lang="ru-RU" sz="1400" kern="1200" dirty="0"/>
          </a:p>
        </p:txBody>
      </p:sp>
      <p:sp>
        <p:nvSpPr>
          <p:cNvPr id="29" name="Полилиния 28"/>
          <p:cNvSpPr/>
          <p:nvPr/>
        </p:nvSpPr>
        <p:spPr>
          <a:xfrm>
            <a:off x="3347741" y="4117950"/>
            <a:ext cx="2617053" cy="2207398"/>
          </a:xfrm>
          <a:custGeom>
            <a:avLst/>
            <a:gdLst>
              <a:gd name="connsiteX0" fmla="*/ 0 w 2617053"/>
              <a:gd name="connsiteY0" fmla="*/ 0 h 1570232"/>
              <a:gd name="connsiteX1" fmla="*/ 2617053 w 2617053"/>
              <a:gd name="connsiteY1" fmla="*/ 0 h 1570232"/>
              <a:gd name="connsiteX2" fmla="*/ 2617053 w 2617053"/>
              <a:gd name="connsiteY2" fmla="*/ 1570232 h 1570232"/>
              <a:gd name="connsiteX3" fmla="*/ 0 w 2617053"/>
              <a:gd name="connsiteY3" fmla="*/ 1570232 h 1570232"/>
              <a:gd name="connsiteX4" fmla="*/ 0 w 2617053"/>
              <a:gd name="connsiteY4" fmla="*/ 0 h 157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053" h="1570232">
                <a:moveTo>
                  <a:pt x="0" y="0"/>
                </a:moveTo>
                <a:lnTo>
                  <a:pt x="2617053" y="0"/>
                </a:lnTo>
                <a:lnTo>
                  <a:pt x="2617053" y="1570232"/>
                </a:lnTo>
                <a:lnTo>
                  <a:pt x="0" y="15702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err="1" smtClean="0"/>
              <a:t>Апробационные</a:t>
            </a:r>
            <a:r>
              <a:rPr lang="ru-RU" b="1" kern="1200" dirty="0" smtClean="0"/>
              <a:t> площадки</a:t>
            </a:r>
            <a:endParaRPr lang="ru-RU" kern="1200" dirty="0"/>
          </a:p>
          <a:p>
            <a:pPr marL="285750" lvl="1" indent="-285750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err="1" smtClean="0"/>
              <a:t>Апробационные</a:t>
            </a:r>
            <a:r>
              <a:rPr lang="ru-RU" sz="1400" kern="1200" dirty="0" smtClean="0"/>
              <a:t> площадки МЭШ – 24 школы</a:t>
            </a:r>
            <a:endParaRPr lang="ru-RU" sz="1400" kern="1200" dirty="0"/>
          </a:p>
          <a:p>
            <a:pPr marL="285750" lvl="1" indent="-285750" algn="l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sz="1400" kern="1200" dirty="0" err="1" smtClean="0"/>
              <a:t>Апробационные</a:t>
            </a:r>
            <a:r>
              <a:rPr lang="ru-RU" sz="1400" kern="1200" dirty="0" smtClean="0"/>
              <a:t> площадки ИРО по внедрению ФГОС</a:t>
            </a:r>
            <a:endParaRPr lang="ru-RU" sz="1400" kern="1200" dirty="0"/>
          </a:p>
        </p:txBody>
      </p:sp>
      <p:sp>
        <p:nvSpPr>
          <p:cNvPr id="37" name="Полилиния 36"/>
          <p:cNvSpPr/>
          <p:nvPr/>
        </p:nvSpPr>
        <p:spPr>
          <a:xfrm>
            <a:off x="6226500" y="4117950"/>
            <a:ext cx="2617053" cy="2207398"/>
          </a:xfrm>
          <a:custGeom>
            <a:avLst/>
            <a:gdLst>
              <a:gd name="connsiteX0" fmla="*/ 0 w 2617053"/>
              <a:gd name="connsiteY0" fmla="*/ 0 h 1570232"/>
              <a:gd name="connsiteX1" fmla="*/ 2617053 w 2617053"/>
              <a:gd name="connsiteY1" fmla="*/ 0 h 1570232"/>
              <a:gd name="connsiteX2" fmla="*/ 2617053 w 2617053"/>
              <a:gd name="connsiteY2" fmla="*/ 1570232 h 1570232"/>
              <a:gd name="connsiteX3" fmla="*/ 0 w 2617053"/>
              <a:gd name="connsiteY3" fmla="*/ 1570232 h 1570232"/>
              <a:gd name="connsiteX4" fmla="*/ 0 w 2617053"/>
              <a:gd name="connsiteY4" fmla="*/ 0 h 157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053" h="1570232">
                <a:moveTo>
                  <a:pt x="0" y="0"/>
                </a:moveTo>
                <a:lnTo>
                  <a:pt x="2617053" y="0"/>
                </a:lnTo>
                <a:lnTo>
                  <a:pt x="2617053" y="1570232"/>
                </a:lnTo>
                <a:lnTo>
                  <a:pt x="0" y="15702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/>
              <a:t>Базовые школы РАН</a:t>
            </a:r>
          </a:p>
          <a:p>
            <a:pPr marL="285750" lvl="0" indent="-28575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285750" lvl="0" indent="-28575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4 школы</a:t>
            </a:r>
            <a:endParaRPr lang="ru-RU" sz="1400" kern="1200" dirty="0"/>
          </a:p>
        </p:txBody>
      </p:sp>
      <p:sp>
        <p:nvSpPr>
          <p:cNvPr id="38" name="AutoShape 11" descr="https://cdn3.iconfinder.com/data/icons/creative-technologies-vol-1/128/advanced-technology-5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13" descr="https://cdn3.iconfinder.com/data/icons/creative-technologies-vol-1/128/advanced-technology-51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15" descr="https://cdn4.iconfinder.com/data/icons/electric-work-tools/76/Robot_arm-51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17" descr="https://cdn4.iconfinder.com/data/icons/electric-work-tools/76/Robot_arm-512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19" descr="https://cdn4.iconfinder.com/data/icons/electric-work-tools/76/Robot_arm-512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400386" y="3210692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567989" y="3210692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8" name="Picture 24" descr="http://cdn.onlinewebfonts.com/svg/img_12150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267" y="3313868"/>
            <a:ext cx="511584" cy="5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c7.uihere.com/files/421/249/275/computer-icons-cultural-icon-culture-symbo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863" l="0" r="100000">
                        <a14:foregroundMark x1="57967" y1="9341" x2="57967" y2="9341"/>
                        <a14:foregroundMark x1="79670" y1="33516" x2="79670" y2="3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035" y="3313868"/>
            <a:ext cx="531876" cy="5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кругленный прямоугольник 57"/>
          <p:cNvSpPr/>
          <p:nvPr/>
        </p:nvSpPr>
        <p:spPr>
          <a:xfrm>
            <a:off x="8201146" y="3162026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368749" y="3162026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2" name="Picture 28" descr="https://www.clipartmax.com/png/middle/132-1323881_football-ball-png-soccer-ball-icon-transparent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2736" y="3301842"/>
            <a:ext cx="457200" cy="47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pp.userapi.com/c638316/v638316070/32e5a/OcFjYuTGCZA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215" y="3272387"/>
            <a:ext cx="472161" cy="5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2444447" y="5859030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612050" y="5859030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516" y="5953159"/>
            <a:ext cx="572241" cy="56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363"/>
          <a:stretch/>
        </p:blipFill>
        <p:spPr bwMode="auto">
          <a:xfrm>
            <a:off x="2503565" y="5879815"/>
            <a:ext cx="646938" cy="69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2444447" y="3210691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612050" y="3210691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65175" y="3210690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http://cdn.onlinewebfonts.com/svg/img_533288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142" y="3358455"/>
            <a:ext cx="529914" cy="4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uprobrocher.ucoz.ru/doc_2018/kart/forum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149"/>
          <a:stretch/>
        </p:blipFill>
        <p:spPr bwMode="auto">
          <a:xfrm>
            <a:off x="2571117" y="3313868"/>
            <a:ext cx="554595" cy="5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imageog.flaticon.com/icons/png/512/750/750611.png?size=1200x630f&amp;pad=10,10,10,10&amp;ext=png&amp;bg=FFFFFFFF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5" r="19681"/>
          <a:stretch/>
        </p:blipFill>
        <p:spPr bwMode="auto">
          <a:xfrm>
            <a:off x="897442" y="3328425"/>
            <a:ext cx="567282" cy="50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ый прямоугольник 65"/>
          <p:cNvSpPr/>
          <p:nvPr/>
        </p:nvSpPr>
        <p:spPr>
          <a:xfrm>
            <a:off x="5400385" y="5832024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567988" y="5832024"/>
            <a:ext cx="765175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berdyaush-school66.educhel.ru/uploads/5000/20493/section/319069/395771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7638" y="5953159"/>
            <a:ext cx="740711" cy="50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05"/>
          <a:stretch/>
        </p:blipFill>
        <p:spPr bwMode="auto">
          <a:xfrm>
            <a:off x="4720403" y="6013155"/>
            <a:ext cx="546606" cy="39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Скругленный прямоугольник 67"/>
          <p:cNvSpPr/>
          <p:nvPr/>
        </p:nvSpPr>
        <p:spPr>
          <a:xfrm>
            <a:off x="6832120" y="5835133"/>
            <a:ext cx="2132761" cy="738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http://www.ihed.ras.ru/npp2014/main/ras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200" y="5867788"/>
            <a:ext cx="1750176" cy="6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62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2461" b="23692"/>
          <a:stretch/>
        </p:blipFill>
        <p:spPr>
          <a:xfrm>
            <a:off x="3157845" y="4400630"/>
            <a:ext cx="2355969" cy="1765166"/>
          </a:xfrm>
          <a:prstGeom prst="rect">
            <a:avLst/>
          </a:prstGeom>
        </p:spPr>
      </p:pic>
      <p:sp>
        <p:nvSpPr>
          <p:cNvPr id="48" name="Заголовок 17"/>
          <p:cNvSpPr txBox="1">
            <a:spLocks/>
          </p:cNvSpPr>
          <p:nvPr/>
        </p:nvSpPr>
        <p:spPr>
          <a:xfrm>
            <a:off x="223578" y="764704"/>
            <a:ext cx="2980270" cy="394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49" name="Заголовок 17"/>
          <p:cNvSpPr txBox="1">
            <a:spLocks/>
          </p:cNvSpPr>
          <p:nvPr/>
        </p:nvSpPr>
        <p:spPr>
          <a:xfrm>
            <a:off x="5282028" y="764704"/>
            <a:ext cx="2417327" cy="350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346" y="2210171"/>
            <a:ext cx="481301" cy="5682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819" b="89157" l="9639" r="89157">
                        <a14:foregroundMark x1="27711" y1="20482" x2="27711" y2="20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692" y="968741"/>
            <a:ext cx="491481" cy="49148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6250" l="9677" r="89247">
                        <a14:foregroundMark x1="21505" y1="53750" x2="21505" y2="53750"/>
                        <a14:foregroundMark x1="26882" y1="73750" x2="26882" y2="73750"/>
                        <a14:foregroundMark x1="45161" y1="83750" x2="45161" y2="83750"/>
                        <a14:foregroundMark x1="67742" y1="73750" x2="67742" y2="73750"/>
                        <a14:foregroundMark x1="76344" y1="53750" x2="76344" y2="53750"/>
                        <a14:foregroundMark x1="66667" y1="32500" x2="66667" y2="3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452" y="1592718"/>
            <a:ext cx="643091" cy="55319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23541" y="2201357"/>
            <a:ext cx="8018813" cy="16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</a:rPr>
              <a:t>968</a:t>
            </a:r>
            <a:r>
              <a:rPr lang="ru-RU" b="1" dirty="0" smtClean="0"/>
              <a:t> </a:t>
            </a:r>
            <a:r>
              <a:rPr lang="ru-RU" dirty="0" smtClean="0"/>
              <a:t>учеников</a:t>
            </a:r>
          </a:p>
          <a:p>
            <a:pPr>
              <a:lnSpc>
                <a:spcPts val="1600"/>
              </a:lnSpc>
            </a:pPr>
            <a:r>
              <a:rPr lang="ru-RU" u="sng" dirty="0" smtClean="0"/>
              <a:t>Отработаны: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технологии дистанционного образования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использование электронных образовательных ресурсов в дистанционном образовании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«обратная связь» с учителем, в </a:t>
            </a:r>
            <a:r>
              <a:rPr lang="ru-RU" dirty="0" err="1" smtClean="0"/>
              <a:t>т.ч</a:t>
            </a:r>
            <a:r>
              <a:rPr lang="ru-RU" dirty="0" smtClean="0"/>
              <a:t>. через чаты, электронную почту</a:t>
            </a:r>
          </a:p>
          <a:p>
            <a:pPr marL="28575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814116" y="942103"/>
            <a:ext cx="415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24</a:t>
            </a:r>
            <a:r>
              <a:rPr lang="ru-RU" b="1" dirty="0" smtClean="0"/>
              <a:t> </a:t>
            </a:r>
            <a:r>
              <a:rPr lang="ru-RU" dirty="0" smtClean="0"/>
              <a:t>сельские школы </a:t>
            </a:r>
            <a:r>
              <a:rPr lang="ru-RU" b="1" dirty="0" smtClean="0"/>
              <a:t>- </a:t>
            </a:r>
            <a:r>
              <a:rPr lang="ru-RU" dirty="0" smtClean="0"/>
              <a:t>2017-2018 уч. год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24</a:t>
            </a:r>
            <a:r>
              <a:rPr lang="ru-RU" b="1" dirty="0" smtClean="0"/>
              <a:t> </a:t>
            </a:r>
            <a:r>
              <a:rPr lang="ru-RU" dirty="0" smtClean="0"/>
              <a:t>сельские школы - 2018-2019 уч. год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803845" y="1540562"/>
            <a:ext cx="362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12</a:t>
            </a:r>
            <a:r>
              <a:rPr lang="ru-RU" b="1" dirty="0" smtClean="0"/>
              <a:t> </a:t>
            </a:r>
            <a:r>
              <a:rPr lang="ru-RU" dirty="0" smtClean="0"/>
              <a:t>территорий </a:t>
            </a:r>
            <a:r>
              <a:rPr lang="ru-RU" b="1" dirty="0" smtClean="0"/>
              <a:t>- </a:t>
            </a:r>
            <a:r>
              <a:rPr lang="ru-RU" dirty="0" smtClean="0"/>
              <a:t>2017-2018 уч. год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13</a:t>
            </a:r>
            <a:r>
              <a:rPr lang="ru-RU" b="1" dirty="0" smtClean="0"/>
              <a:t> </a:t>
            </a:r>
            <a:r>
              <a:rPr lang="ru-RU" dirty="0" smtClean="0"/>
              <a:t>территорий</a:t>
            </a:r>
            <a:r>
              <a:rPr lang="ru-RU" b="1" dirty="0" smtClean="0"/>
              <a:t> - </a:t>
            </a:r>
            <a:r>
              <a:rPr lang="ru-RU" dirty="0" smtClean="0"/>
              <a:t>2018-2019 </a:t>
            </a:r>
            <a:r>
              <a:rPr lang="ru-RU" dirty="0"/>
              <a:t>уч.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6082537" y="122580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7310044" y="661115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>
            <p:extLst/>
          </p:nvPr>
        </p:nvGraphicFramePr>
        <p:xfrm>
          <a:off x="6490691" y="3104170"/>
          <a:ext cx="32931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310"/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346" y="110418"/>
            <a:ext cx="5390866" cy="65428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Дистанционное 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образование</a:t>
            </a:r>
            <a:br>
              <a:rPr lang="ru-RU" sz="2800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(проект «Электронная школа») 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>
              <a:defRPr/>
            </a:pPr>
            <a:fld id="{8F24BC47-DA71-4886-B1FF-A4E08AF030BF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707" y="643400"/>
            <a:ext cx="2753069" cy="210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2407" y="6245391"/>
            <a:ext cx="207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 учитель – 1 класс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57845" y="6293981"/>
            <a:ext cx="343521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 smtClean="0"/>
              <a:t>1 учитель – 1 виртуальный класс с учащимися разных школ</a:t>
            </a:r>
            <a:endParaRPr lang="ru-RU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2461" b="23692"/>
          <a:stretch/>
        </p:blipFill>
        <p:spPr>
          <a:xfrm>
            <a:off x="679747" y="4400630"/>
            <a:ext cx="2355969" cy="1765166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3098203142"/>
              </p:ext>
            </p:extLst>
          </p:nvPr>
        </p:nvGraphicFramePr>
        <p:xfrm>
          <a:off x="326859" y="4257516"/>
          <a:ext cx="3212733" cy="158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468" y="3974248"/>
            <a:ext cx="421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Варианты дистанционного обучения: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61303" y="4072915"/>
            <a:ext cx="234621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  <a:spcBef>
                <a:spcPts val="12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Предметы:</a:t>
            </a:r>
          </a:p>
          <a:p>
            <a:pPr marL="285750" lvl="0" indent="-285750">
              <a:lnSpc>
                <a:spcPts val="16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английский язык </a:t>
            </a:r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немецкий язык</a:t>
            </a:r>
          </a:p>
          <a:p>
            <a:pPr marL="285750" lvl="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физика</a:t>
            </a:r>
          </a:p>
          <a:p>
            <a:pPr marL="285750" lvl="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химия</a:t>
            </a:r>
          </a:p>
          <a:p>
            <a:pPr marL="285750" lvl="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биология</a:t>
            </a:r>
          </a:p>
          <a:p>
            <a:pPr marL="285750" lvl="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история</a:t>
            </a:r>
          </a:p>
          <a:p>
            <a:pPr marL="285750" lvl="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география</a:t>
            </a:r>
          </a:p>
          <a:p>
            <a:pPr marL="285750" lvl="0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информатика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3910289824"/>
              </p:ext>
            </p:extLst>
          </p:nvPr>
        </p:nvGraphicFramePr>
        <p:xfrm>
          <a:off x="2925107" y="3821748"/>
          <a:ext cx="3384377" cy="251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xmlns="" val="33493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7" y="296888"/>
            <a:ext cx="8633861" cy="672104"/>
          </a:xfrm>
        </p:spPr>
        <p:txBody>
          <a:bodyPr/>
          <a:lstStyle/>
          <a:p>
            <a:r>
              <a:rPr lang="ru-RU" dirty="0" smtClean="0"/>
              <a:t>Перспективы использования Московской электронной школы (МЭШ)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508" y="1282913"/>
            <a:ext cx="1328287" cy="1414913"/>
          </a:xfrm>
          <a:prstGeom prst="roundRect">
            <a:avLst>
              <a:gd name="adj" fmla="val 79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МЭШ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7796" y="1282913"/>
            <a:ext cx="539014" cy="14149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=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36810" y="1282913"/>
            <a:ext cx="1780673" cy="1414913"/>
          </a:xfrm>
          <a:prstGeom prst="roundRect">
            <a:avLst>
              <a:gd name="adj" fmla="val 85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Электронный дневник и журнал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17483" y="1282911"/>
            <a:ext cx="539014" cy="14149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+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56497" y="1282911"/>
            <a:ext cx="1992433" cy="1414913"/>
          </a:xfrm>
          <a:prstGeom prst="roundRect">
            <a:avLst>
              <a:gd name="adj" fmla="val 85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Библиотека электронных образовательных ресурсов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8930" y="1282911"/>
            <a:ext cx="539014" cy="14149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+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87944" y="1282911"/>
            <a:ext cx="1915425" cy="1414913"/>
          </a:xfrm>
          <a:prstGeom prst="roundRect">
            <a:avLst>
              <a:gd name="adj" fmla="val 85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Инфраструктура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7112" y="2771441"/>
            <a:ext cx="20169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Режим работы и школьное расписание</a:t>
            </a:r>
          </a:p>
          <a:p>
            <a:r>
              <a:rPr lang="ru-RU" sz="1400" dirty="0" smtClean="0"/>
              <a:t>2. Программы по предметам</a:t>
            </a:r>
          </a:p>
          <a:p>
            <a:r>
              <a:rPr lang="ru-RU" sz="1400" dirty="0" smtClean="0"/>
              <a:t>3. Учет успеваемости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6179" y="2784504"/>
            <a:ext cx="2531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Электронные учебники и пособия</a:t>
            </a:r>
          </a:p>
          <a:p>
            <a:r>
              <a:rPr lang="ru-RU" sz="1400" dirty="0" smtClean="0"/>
              <a:t>2. Сценарии уроков и тесты</a:t>
            </a:r>
          </a:p>
          <a:p>
            <a:r>
              <a:rPr lang="ru-RU" sz="1400" dirty="0" smtClean="0"/>
              <a:t>3. Интерактивные приложения</a:t>
            </a:r>
          </a:p>
          <a:p>
            <a:r>
              <a:rPr lang="ru-RU" sz="1400" dirty="0" smtClean="0"/>
              <a:t>4. Художественная литература</a:t>
            </a:r>
          </a:p>
          <a:p>
            <a:r>
              <a:rPr lang="ru-RU" sz="1400" dirty="0" smtClean="0"/>
              <a:t>5. Атомарный контент	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72784" y="2797567"/>
            <a:ext cx="2145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АРМ педагога (</a:t>
            </a:r>
            <a:r>
              <a:rPr lang="ru-RU" sz="1400" dirty="0" err="1" smtClean="0"/>
              <a:t>компьютер+проектор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2. Сетевая инфраструктура школы</a:t>
            </a:r>
          </a:p>
          <a:p>
            <a:r>
              <a:rPr lang="ru-RU" sz="1400" dirty="0" smtClean="0"/>
              <a:t>3. Персональные устройства учащихся*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9508" y="4332500"/>
            <a:ext cx="8633861" cy="1976856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Педагогам: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Доступ </a:t>
            </a:r>
            <a:r>
              <a:rPr lang="ru-RU" sz="1600" dirty="0"/>
              <a:t>к облачной базе образовательных </a:t>
            </a:r>
            <a:r>
              <a:rPr lang="ru-RU" sz="1600" dirty="0" smtClean="0"/>
              <a:t>материалов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Конструирование собственных сценариев уроков и доступ к готовым сценариям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Проведение электронных опросов учащихся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 smtClean="0"/>
              <a:t>Грантовая</a:t>
            </a:r>
            <a:r>
              <a:rPr lang="ru-RU" sz="1600" dirty="0" smtClean="0"/>
              <a:t> поддержка**</a:t>
            </a:r>
            <a:endParaRPr lang="ru-RU" sz="1600" dirty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C00000"/>
                </a:solidFill>
              </a:rPr>
              <a:t>Учащимся и родителям: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Доступ к облачной базе образовательных материалов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Тесты для самостоятельной проверки знаний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Наглядное информирование о результатах образовательного процесса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Выбор наиболее удобных и понятных средств для объяснения материала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20566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49" y="1093384"/>
            <a:ext cx="8849501" cy="5093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ЭОР МЭШ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6487146"/>
              </p:ext>
            </p:extLst>
          </p:nvPr>
        </p:nvGraphicFramePr>
        <p:xfrm>
          <a:off x="147249" y="1446896"/>
          <a:ext cx="500742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504"/>
                <a:gridCol w="368092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34 426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сценариев уроков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23 151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тест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75 550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тестовых заданий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45 463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приложения (учебных материалов)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902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электронных учебных пособия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376 400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smtClean="0">
                          <a:solidFill>
                            <a:schemeClr val="tx1"/>
                          </a:solidFill>
                        </a:rPr>
                        <a:t>атомарных </a:t>
                      </a:r>
                      <a:r>
                        <a:rPr lang="ru-RU" sz="2000" b="0" smtClean="0">
                          <a:solidFill>
                            <a:schemeClr val="tx1"/>
                          </a:solidFill>
                        </a:rPr>
                        <a:t>элементов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741" y="4482647"/>
            <a:ext cx="4448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1505"/>
          </a:xfrm>
        </p:spPr>
        <p:txBody>
          <a:bodyPr/>
          <a:lstStyle/>
          <a:p>
            <a:r>
              <a:rPr lang="ru-RU" dirty="0" smtClean="0"/>
              <a:t>Перечень </a:t>
            </a:r>
            <a:r>
              <a:rPr lang="ru-RU" dirty="0"/>
              <a:t>пилотных школ для апробации </a:t>
            </a:r>
            <a:r>
              <a:rPr lang="ru-RU" dirty="0" smtClean="0"/>
              <a:t>МЭШ</a:t>
            </a:r>
            <a:br>
              <a:rPr lang="ru-RU" dirty="0" smtClean="0"/>
            </a:br>
            <a:r>
              <a:rPr lang="ru-RU" dirty="0" smtClean="0"/>
              <a:t>в Пермском крае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28650" y="1497731"/>
            <a:ext cx="7886700" cy="4315927"/>
          </a:xfrm>
        </p:spPr>
        <p:txBody>
          <a:bodyPr numCol="2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Школа № 116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Гимназия № 4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Гимназия № 33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Школа № 6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Гимназия № 7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Школа № 30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Школа № 135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Техно-школа </a:t>
            </a:r>
            <a:r>
              <a:rPr lang="ru-RU" sz="1600" dirty="0"/>
              <a:t>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Лицей № 4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Школа «</a:t>
            </a:r>
            <a:r>
              <a:rPr lang="ru-RU" sz="1600" dirty="0" err="1"/>
              <a:t>Мастерград</a:t>
            </a:r>
            <a:r>
              <a:rPr lang="ru-RU" sz="1600" dirty="0"/>
              <a:t>» г. </a:t>
            </a:r>
            <a:r>
              <a:rPr lang="ru-RU" sz="1600" dirty="0" smtClean="0"/>
              <a:t>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Школа бизнеса и предпринимательства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Лицей № 2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Гимназия № 17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Школа № 146 г. Перми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Лицей </a:t>
            </a:r>
            <a:r>
              <a:rPr lang="ru-RU" sz="1600" dirty="0"/>
              <a:t>№ 1 г. Березники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Школа </a:t>
            </a:r>
            <a:r>
              <a:rPr lang="ru-RU" sz="1600" dirty="0"/>
              <a:t>№ 6 г. Лысьвы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Кадетская </a:t>
            </a:r>
            <a:r>
              <a:rPr lang="ru-RU" sz="1600" dirty="0"/>
              <a:t>школа Чернушинского района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Большесосновская </a:t>
            </a:r>
            <a:r>
              <a:rPr lang="ru-RU" sz="1600" dirty="0"/>
              <a:t>школа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Гамовская </a:t>
            </a:r>
            <a:r>
              <a:rPr lang="ru-RU" sz="1600" dirty="0"/>
              <a:t>школа Пермского района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Школа </a:t>
            </a:r>
            <a:r>
              <a:rPr lang="ru-RU" sz="1600" dirty="0"/>
              <a:t>№ 9 Чусовского района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Школа </a:t>
            </a:r>
            <a:r>
              <a:rPr lang="ru-RU" sz="1600" dirty="0"/>
              <a:t>№ 1 г. Горнозаводска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Гимназия </a:t>
            </a:r>
            <a:r>
              <a:rPr lang="ru-RU" sz="1600" dirty="0"/>
              <a:t>г. Нытвы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Школа </a:t>
            </a:r>
            <a:r>
              <a:rPr lang="ru-RU" sz="1600" dirty="0"/>
              <a:t>№ 2 с. </a:t>
            </a:r>
            <a:r>
              <a:rPr lang="ru-RU" sz="1600" dirty="0" smtClean="0"/>
              <a:t>Барда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Гимназия г. Чайковского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651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1437" y="269503"/>
            <a:ext cx="7602983" cy="45382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+mn-lt"/>
              </a:rPr>
              <a:t>Цифровые образовательные ресурсы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991194" y="1591877"/>
            <a:ext cx="1325563" cy="1002879"/>
            <a:chOff x="7368715" y="4000240"/>
            <a:chExt cx="1325563" cy="100287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66" t="38152" r="27225" b="37621"/>
            <a:stretch>
              <a:fillRect/>
            </a:stretch>
          </p:blipFill>
          <p:spPr bwMode="auto">
            <a:xfrm>
              <a:off x="7368715" y="4799919"/>
              <a:ext cx="132556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879" t="39630" r="34708" b="50163"/>
            <a:stretch>
              <a:fillRect/>
            </a:stretch>
          </p:blipFill>
          <p:spPr bwMode="auto">
            <a:xfrm>
              <a:off x="7597381" y="4000240"/>
              <a:ext cx="768698" cy="80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664" y="1897455"/>
            <a:ext cx="2150162" cy="37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348" y="3524815"/>
            <a:ext cx="2007044" cy="68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6091" y="3259122"/>
            <a:ext cx="1150463" cy="12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59" y="3695999"/>
            <a:ext cx="2540405" cy="57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291" y="1695713"/>
            <a:ext cx="2190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1319" y="6492875"/>
            <a:ext cx="2057400" cy="365125"/>
          </a:xfrm>
        </p:spPr>
        <p:txBody>
          <a:bodyPr/>
          <a:lstStyle/>
          <a:p>
            <a:fld id="{FB6FFD6C-B950-4442-99AF-6B931BAB66A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51DDC0-CCB4-4829-9EEF-A6AC9DF13D11}"/>
              </a:ext>
            </a:extLst>
          </p:cNvPr>
          <p:cNvSpPr txBox="1"/>
          <p:nvPr/>
        </p:nvSpPr>
        <p:spPr>
          <a:xfrm>
            <a:off x="559188" y="760352"/>
            <a:ext cx="8158475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год:  </a:t>
            </a:r>
            <a:r>
              <a:rPr lang="ru-RU" b="1" dirty="0" smtClean="0">
                <a:solidFill>
                  <a:srgbClr val="C00000"/>
                </a:solidFill>
              </a:rPr>
              <a:t>100 %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используют цифровые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образовательные ресурсы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образовательном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5959" y="2578990"/>
            <a:ext cx="1249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254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школы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58101" y="5044811"/>
            <a:ext cx="214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Электронные учебники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231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школа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31419" y="5074376"/>
            <a:ext cx="2343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Электронные библиотеки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247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школ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6605" y="5615246"/>
            <a:ext cx="2087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ОРФО-9 – </a:t>
            </a:r>
            <a:r>
              <a:rPr lang="ru-RU" b="1" dirty="0">
                <a:solidFill>
                  <a:srgbClr val="C00000"/>
                </a:solidFill>
              </a:rPr>
              <a:t>469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школ</a:t>
            </a:r>
            <a:endParaRPr lang="ru-RU" dirty="0"/>
          </a:p>
        </p:txBody>
      </p:sp>
      <p:pic>
        <p:nvPicPr>
          <p:cNvPr id="1026" name="Picture 2" descr="веб-грамотей логотип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516" y="5043745"/>
            <a:ext cx="21907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047071" y="2597678"/>
            <a:ext cx="1206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631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школа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75141" y="2578990"/>
            <a:ext cx="109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205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школ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6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курсы по программированию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http://gigant-market.ru/upload/iblock/5f6/5f6fdeb58efd7f73b177c0b69ee696b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9" t="50000" b="14221"/>
          <a:stretch/>
        </p:blipFill>
        <p:spPr bwMode="auto">
          <a:xfrm>
            <a:off x="950028" y="2469249"/>
            <a:ext cx="3166702" cy="11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districts/398364/2a00000167186eeb8729910ff1387b000abf/optimiz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51" t="30270" r="16207" b="26944"/>
          <a:stretch/>
        </p:blipFill>
        <p:spPr bwMode="auto">
          <a:xfrm>
            <a:off x="1117589" y="4011048"/>
            <a:ext cx="2945648" cy="10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589" y="5347906"/>
            <a:ext cx="2831580" cy="120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2329" y="2843040"/>
            <a:ext cx="26797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10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школ, </a:t>
            </a:r>
            <a:r>
              <a:rPr lang="ru-RU" sz="2400" b="1" dirty="0" smtClean="0">
                <a:solidFill>
                  <a:srgbClr val="C00000"/>
                </a:solidFill>
              </a:rPr>
              <a:t>200</a:t>
            </a:r>
            <a:r>
              <a:rPr lang="ru-RU" sz="2400" dirty="0" smtClean="0">
                <a:solidFill>
                  <a:prstClr val="black"/>
                </a:solidFill>
              </a:rPr>
              <a:t> детей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2329" y="4359894"/>
            <a:ext cx="26797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20</a:t>
            </a:r>
            <a:r>
              <a:rPr lang="ru-RU" sz="2400" dirty="0" smtClean="0">
                <a:solidFill>
                  <a:prstClr val="black"/>
                </a:solidFill>
              </a:rPr>
              <a:t> школ, </a:t>
            </a:r>
            <a:r>
              <a:rPr lang="ru-RU" sz="2400" b="1" dirty="0" smtClean="0">
                <a:solidFill>
                  <a:srgbClr val="C00000"/>
                </a:solidFill>
              </a:rPr>
              <a:t>400</a:t>
            </a:r>
            <a:r>
              <a:rPr lang="ru-RU" sz="2400" dirty="0" smtClean="0">
                <a:solidFill>
                  <a:prstClr val="black"/>
                </a:solidFill>
              </a:rPr>
              <a:t> детей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2329" y="5679908"/>
            <a:ext cx="288489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34</a:t>
            </a:r>
            <a:r>
              <a:rPr lang="ru-RU" sz="2400" dirty="0" smtClean="0">
                <a:solidFill>
                  <a:prstClr val="black"/>
                </a:solidFill>
              </a:rPr>
              <a:t> школы, </a:t>
            </a:r>
            <a:r>
              <a:rPr lang="ru-RU" sz="2400" b="1" dirty="0" smtClean="0">
                <a:solidFill>
                  <a:srgbClr val="C00000"/>
                </a:solidFill>
              </a:rPr>
              <a:t>800</a:t>
            </a:r>
            <a:r>
              <a:rPr lang="ru-RU" sz="2400" dirty="0" smtClean="0">
                <a:solidFill>
                  <a:prstClr val="black"/>
                </a:solidFill>
              </a:rPr>
              <a:t> детей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31" name="Picture 7" descr="https://xn--90anlffn.xn--80aaccp4ajwpkgbl4lpb.xn--p1ai/upload/iblock/018/RvvmXk0FkC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7" r="10064"/>
          <a:stretch/>
        </p:blipFill>
        <p:spPr bwMode="auto">
          <a:xfrm>
            <a:off x="996295" y="1019525"/>
            <a:ext cx="2993608" cy="12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52329" y="1647127"/>
            <a:ext cx="303121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>
                <a:solidFill>
                  <a:prstClr val="black"/>
                </a:solidFill>
              </a:rPr>
              <a:t> площадки,</a:t>
            </a:r>
            <a:r>
              <a:rPr lang="ru-RU" sz="2400" b="1" dirty="0" smtClean="0">
                <a:solidFill>
                  <a:srgbClr val="C00000"/>
                </a:solidFill>
              </a:rPr>
              <a:t> 75 </a:t>
            </a:r>
            <a:r>
              <a:rPr lang="ru-RU" sz="2400" dirty="0" smtClean="0">
                <a:solidFill>
                  <a:prstClr val="black"/>
                </a:solidFill>
              </a:rPr>
              <a:t>детей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6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Пермский сетевой ИТ-Университет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9705-03A4-437E-AAA0-DB19A6EE983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7" y="1160064"/>
            <a:ext cx="9048465" cy="499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37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985</Words>
  <Application>Microsoft Office PowerPoint</Application>
  <PresentationFormat>Экран (4:3)</PresentationFormat>
  <Paragraphs>223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Новые возможности образовательного пространства Пермского края для повышения качества образования</vt:lpstr>
      <vt:lpstr>Инновационные школы</vt:lpstr>
      <vt:lpstr>Дистанционное образование (проект «Электронная школа») </vt:lpstr>
      <vt:lpstr>Перспективы использования Московской электронной школы (МЭШ)</vt:lpstr>
      <vt:lpstr>Библиотека ЭОР МЭШ</vt:lpstr>
      <vt:lpstr>Перечень пилотных школ для апробации МЭШ в Пермском крае</vt:lpstr>
      <vt:lpstr>Цифровые образовательные ресурсы</vt:lpstr>
      <vt:lpstr>Дополнительные курсы по программированию</vt:lpstr>
      <vt:lpstr>Пермский сетевой ИТ-Университет</vt:lpstr>
      <vt:lpstr>Межвузовские модульные образовательные траектории</vt:lpstr>
      <vt:lpstr>Базовые школы РАН</vt:lpstr>
      <vt:lpstr>Основные характеристики базовой школы РАН</vt:lpstr>
      <vt:lpstr>Что получают базовые школы от РАН</vt:lpstr>
      <vt:lpstr>Планируемые эффекты от реализации проекта</vt:lpstr>
      <vt:lpstr>Детский технопарк - Кванториум «Фотоника»</vt:lpstr>
      <vt:lpstr>Новые образовательные центры (пример НОЦ г. Чусового)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Голубцов Алексей Валерьевич</dc:creator>
  <cp:lastModifiedBy>admin</cp:lastModifiedBy>
  <cp:revision>79</cp:revision>
  <cp:lastPrinted>2019-03-19T13:39:12Z</cp:lastPrinted>
  <dcterms:created xsi:type="dcterms:W3CDTF">2019-02-22T05:37:02Z</dcterms:created>
  <dcterms:modified xsi:type="dcterms:W3CDTF">2019-03-26T04:55:53Z</dcterms:modified>
</cp:coreProperties>
</file>