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58" r:id="rId7"/>
    <p:sldId id="272" r:id="rId8"/>
    <p:sldId id="259" r:id="rId9"/>
    <p:sldId id="270" r:id="rId10"/>
    <p:sldId id="265" r:id="rId11"/>
    <p:sldId id="264" r:id="rId12"/>
    <p:sldId id="266" r:id="rId13"/>
    <p:sldId id="267" r:id="rId14"/>
    <p:sldId id="268" r:id="rId15"/>
    <p:sldId id="269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6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4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578AE3-170B-4BF2-8F51-8C35A14F52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0E6D171-D625-4DA6-87D3-2CE45CCA44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5B2529-3911-40FD-BE22-27D1D4840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AA33-56BC-466F-80C5-6215AD8610F6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A0286BA-01E5-4C15-90BC-28AE0580D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994712-B70F-454A-A86E-7B2DBD0A2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9FE6B-9C4A-4534-824A-FC89ED4B5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869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1EF479-2716-432C-8A35-5DA9FDC09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7AEB767-11F8-4923-B15C-942C3DB35B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1BC448D-A19C-47CE-9DFA-CE5C09AC0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AA33-56BC-466F-80C5-6215AD8610F6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71ED05-8AB5-4F99-89B3-0DB8FF688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DC406DF-2B8A-41D0-8278-AE830138A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9FE6B-9C4A-4534-824A-FC89ED4B5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632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3EBDA99-0626-4F77-A023-565316BD53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FB0B3A6-C45B-42E8-8292-716BEA8FBA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6C5EF7-0F93-42EC-852C-F63EFAEE7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AA33-56BC-466F-80C5-6215AD8610F6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18F10F-1AD7-44A5-98CE-6B1FB78F5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933103-DCA5-4551-B99C-F4CE0F359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9FE6B-9C4A-4534-824A-FC89ED4B5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133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B90219-F590-40FB-9855-2A338E738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4C2B8A-3F81-4176-898C-CCB0D804A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0C65AC-4257-427C-AD99-811F96C82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AA33-56BC-466F-80C5-6215AD8610F6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1466B5A-EC82-4A2F-B7F0-8833BC4B5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8BE8E4-3F41-4D2E-A27B-114E33EFF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9FE6B-9C4A-4534-824A-FC89ED4B5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885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037976-8218-4103-82BC-87D979434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7E546BE-1038-4727-964D-F244FB9377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87836D-17C4-4885-94EB-543903111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AA33-56BC-466F-80C5-6215AD8610F6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58DEC7E-FE30-43DE-927F-BE6FF861B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8717309-2264-4477-858A-8052BF26C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9FE6B-9C4A-4534-824A-FC89ED4B5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165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5D9F00-1251-41E5-AA96-8BEE0362A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8FC979-F9C8-469B-AB79-91858E0588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5546F54-508E-405A-8BDF-8D89F2FCC1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A8E69F0-98FF-4B2F-9968-6E084098B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AA33-56BC-466F-80C5-6215AD8610F6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480D1B4-FAB5-4E89-8FBC-344BA2CB1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2BEB5E-A23F-487E-AD59-1A9C842C5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9FE6B-9C4A-4534-824A-FC89ED4B5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96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74DB5B-543C-493D-AF64-BE2C206FB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FB45DC2-FCA5-45EA-AEF7-FBC6984868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3B1D0D5-06F4-48BB-AAF4-B9CAFDA376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1FB1BFB-6027-4794-9B09-BA6A17445C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998FE08-5AA5-43F3-9AE8-B9F7203C4B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BC22039-B38E-4642-9FC1-7778E82DE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AA33-56BC-466F-80C5-6215AD8610F6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D3AB84D-B6F8-41B7-86B9-97B8CA972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549A345-AF28-4A42-B31B-8AB784E54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9FE6B-9C4A-4534-824A-FC89ED4B5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814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BC74B1-F8A8-4480-92C9-BC58EE012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AB2C1D5-3ECE-487D-8DC9-E45280D70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AA33-56BC-466F-80C5-6215AD8610F6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42539DA-AD58-4E19-A8E9-81BB9C8BC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C4AF432-01D0-4C13-B406-44ECA639D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9FE6B-9C4A-4534-824A-FC89ED4B5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7864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D0C2528-C8DF-4502-A86B-5D5D4656C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AA33-56BC-466F-80C5-6215AD8610F6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B128C90-BEEF-487A-9880-38FCB01B9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3879109-EC88-4447-9EDB-8DA28B074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9FE6B-9C4A-4534-824A-FC89ED4B5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701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801A5B-1F87-45EB-9B88-2363FFED9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081B52-A4DE-4B20-AD52-19E96467B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59B568D-8859-425C-B92E-C0C19B99D5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A4CA028-543D-4B94-A578-C376230CC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AA33-56BC-466F-80C5-6215AD8610F6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F6B9A05-9901-4F65-A542-F848413DB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99B4567-D90D-4C3F-998C-2F80CE707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9FE6B-9C4A-4534-824A-FC89ED4B5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DFBB99-71DC-4B0C-BD74-6423CC1AC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D1D006D-5C32-4C84-AF8F-AE380DA8D3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9912E61-B288-4DD9-865E-67EEFA3A46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A70A255-8D00-4CBD-ABB2-BCE8B8914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3AA33-56BC-466F-80C5-6215AD8610F6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116B20F-3CF2-443B-BAAC-C7DFB4E37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FFD94E3-D945-4CB9-BEED-2D2022C78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9FE6B-9C4A-4534-824A-FC89ED4B5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785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B8059A-4DBF-419D-BD60-3464202A2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7DC3BEC-29D9-4E37-911C-062D75581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079B3C-3A06-4605-BCFF-260FCD763D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3AA33-56BC-466F-80C5-6215AD8610F6}" type="datetimeFigureOut">
              <a:rPr lang="ru-RU" smtClean="0"/>
              <a:t>01.03.2019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25F1B0-59A1-400B-9AE3-FD21B9729E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2F8F04-8106-4A06-89B2-858659536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9FE6B-9C4A-4534-824A-FC89ED4B5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989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7F4297-33B9-408A-979A-7AB01896EF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ru-RU" sz="2900">
                <a:solidFill>
                  <a:schemeClr val="bg1"/>
                </a:solidFill>
              </a:rPr>
              <a:t>Идеологический язык ведомственных отчетов органов управления образованием в 1950-е гг. Замысел, методологические основания и источниковая база исследования.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C4C7A27-D0A1-4B76-920D-E7A1AA4744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9780" y="6094641"/>
            <a:ext cx="7402220" cy="724782"/>
          </a:xfrm>
        </p:spPr>
        <p:txBody>
          <a:bodyPr anchor="t">
            <a:normAutofit/>
          </a:bodyPr>
          <a:lstStyle/>
          <a:p>
            <a:pPr algn="l"/>
            <a:r>
              <a:rPr lang="ru-RU" sz="1300" dirty="0">
                <a:solidFill>
                  <a:srgbClr val="FF0000"/>
                </a:solidFill>
              </a:rPr>
              <a:t>Доклад подготовлен в ходе работы по проекту № 19-04-013 в рамках Программы «Научный фонд Национального исследовательского университета «Высшая школа экономики» (НИУ ВШЭ)» в 2019 г. и в рамках государственной поддержки ведущих университетов Российской Федерации "5-100".</a:t>
            </a:r>
          </a:p>
          <a:p>
            <a:pPr algn="l"/>
            <a:endParaRPr lang="ru-RU" sz="1300" dirty="0">
              <a:solidFill>
                <a:schemeClr val="bg1"/>
              </a:solidFill>
            </a:endParaRPr>
          </a:p>
        </p:txBody>
      </p:sp>
      <p:sp>
        <p:nvSpPr>
          <p:cNvPr id="137" name="Freeform: Shape 136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9" name="Freeform: Shape 138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ÐÐ°ÑÑÐ¸Ð½ÐºÐ¸ Ð¿Ð¾ Ð·Ð°Ð¿ÑÐ¾ÑÑ Ð½Ð¸Ñ Ð²ÑÑ ÑÐ¼Ð±Ð»ÐµÐ¼Ð°">
            <a:extLst>
              <a:ext uri="{FF2B5EF4-FFF2-40B4-BE49-F238E27FC236}">
                <a16:creationId xmlns:a16="http://schemas.microsoft.com/office/drawing/2014/main" id="{17674ED0-B180-4C46-9945-94F8D8EB90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83" r="9091" b="2359"/>
          <a:stretch/>
        </p:blipFill>
        <p:spPr bwMode="auto">
          <a:xfrm>
            <a:off x="419382" y="862386"/>
            <a:ext cx="4047843" cy="3765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661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755D07-7EC0-4235-9613-75823BD5D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0"/>
            <a:ext cx="10515600" cy="1325563"/>
          </a:xfrm>
        </p:spPr>
        <p:txBody>
          <a:bodyPr/>
          <a:lstStyle/>
          <a:p>
            <a:r>
              <a:rPr lang="ru-RU" dirty="0"/>
              <a:t>Образы учителя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5860FE8-1EF2-4340-AAFB-AEFC987449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2014" y="1015038"/>
            <a:ext cx="5157787" cy="823912"/>
          </a:xfrm>
        </p:spPr>
        <p:txBody>
          <a:bodyPr/>
          <a:lstStyle/>
          <a:p>
            <a:r>
              <a:rPr lang="ru-RU" dirty="0"/>
              <a:t>Девиантный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4314A5E-6986-4407-A2B9-978B0E4D2A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1838950"/>
            <a:ext cx="5157787" cy="4730526"/>
          </a:xfrm>
        </p:spPr>
        <p:txBody>
          <a:bodyPr>
            <a:normAutofit/>
          </a:bodyPr>
          <a:lstStyle/>
          <a:p>
            <a:r>
              <a:rPr lang="ru-RU" dirty="0"/>
              <a:t>Низкая успеваемость</a:t>
            </a:r>
          </a:p>
          <a:p>
            <a:r>
              <a:rPr lang="ru-RU" dirty="0"/>
              <a:t>Формализм ​	</a:t>
            </a:r>
          </a:p>
          <a:p>
            <a:r>
              <a:rPr lang="ru-RU" dirty="0"/>
              <a:t>Использование лишь учебника </a:t>
            </a:r>
          </a:p>
          <a:p>
            <a:r>
              <a:rPr lang="ru-RU" dirty="0"/>
              <a:t>Низкий идейно-теоретический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D00A3BE-74FD-49DD-887D-D323876130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15038"/>
            <a:ext cx="5183188" cy="823912"/>
          </a:xfrm>
        </p:spPr>
        <p:txBody>
          <a:bodyPr/>
          <a:lstStyle/>
          <a:p>
            <a:r>
              <a:rPr lang="ru-RU" dirty="0"/>
              <a:t>Нормативный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446016E-5257-4C81-A8F5-5786DBFC30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4412" y="1838949"/>
            <a:ext cx="5183188" cy="4730525"/>
          </a:xfrm>
        </p:spPr>
        <p:txBody>
          <a:bodyPr>
            <a:normAutofit/>
          </a:bodyPr>
          <a:lstStyle/>
          <a:p>
            <a:r>
              <a:rPr lang="ru-RU" dirty="0"/>
              <a:t>​Высокая успеваемость</a:t>
            </a:r>
          </a:p>
          <a:p>
            <a:r>
              <a:rPr lang="ru-RU" dirty="0"/>
              <a:t>Творческий подход</a:t>
            </a:r>
          </a:p>
          <a:p>
            <a:r>
              <a:rPr lang="ru-RU" dirty="0"/>
              <a:t>Использование дополнительных материалов( Газеты, фильмы, книги)</a:t>
            </a:r>
          </a:p>
          <a:p>
            <a:r>
              <a:rPr lang="ru-RU" dirty="0"/>
              <a:t>Высокий идейно-теоретический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508684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4000"/>
            </a:schemeClr>
          </a:solidFill>
          <a:ln w="127000" cap="sq" cmpd="thinThick">
            <a:solidFill>
              <a:schemeClr val="tx1">
                <a:lumMod val="85000"/>
                <a:lumOff val="15000"/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103BA8-C442-438E-BFD7-B7A7CDD03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r>
              <a:rPr lang="ru-RU" dirty="0"/>
              <a:t>Использование лишь учебника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FE49B5-A254-4776-AB2F-3A6491CB7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3871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/>
              <a:t>«Преобладает словесно книжный пересказ материала учебника, отсутствуют наглядные пособия, слабо привлекаются к раскрытию содержания темы дополнительный материал газет, журналов, не используется художественная географическая литература даже теми учителями, которые ее имеют»</a:t>
            </a:r>
          </a:p>
        </p:txBody>
      </p:sp>
    </p:spTree>
    <p:extLst>
      <p:ext uri="{BB962C8B-B14F-4D97-AF65-F5344CB8AC3E}">
        <p14:creationId xmlns:p14="http://schemas.microsoft.com/office/powerpoint/2010/main" val="439155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4000"/>
            </a:schemeClr>
          </a:solidFill>
          <a:ln w="127000" cap="sq" cmpd="thinThick">
            <a:solidFill>
              <a:schemeClr val="tx1">
                <a:lumMod val="85000"/>
                <a:lumOff val="15000"/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5CA9A0-21E8-40D7-B981-647D5A117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r>
              <a:rPr lang="ru-RU" dirty="0"/>
              <a:t>Формализм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D4FFC1-62AB-4C60-B151-5BB2AD01A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3871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/>
              <a:t>«Учительница А. А. Дудкина , зная учебный материал не могла понятно передать его учащимся, затруднялась сосредоточить внимание на основных моментах. Уроки вела суховато , поэтому не привила учащимся необходимого интереса к предмету»</a:t>
            </a:r>
          </a:p>
        </p:txBody>
      </p:sp>
    </p:spTree>
    <p:extLst>
      <p:ext uri="{BB962C8B-B14F-4D97-AF65-F5344CB8AC3E}">
        <p14:creationId xmlns:p14="http://schemas.microsoft.com/office/powerpoint/2010/main" val="3044419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4000"/>
            </a:schemeClr>
          </a:solidFill>
          <a:ln w="127000" cap="sq" cmpd="thinThick">
            <a:solidFill>
              <a:schemeClr val="tx1">
                <a:lumMod val="85000"/>
                <a:lumOff val="15000"/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A2DB3F-C8DE-401F-8315-800ADD868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r>
              <a:rPr lang="ru-RU" dirty="0"/>
              <a:t>Низкий идейно-теоретический уровень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FF0572-8343-448B-AB1D-645626375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3871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/>
              <a:t>«Во многих школах биология до сих пор преподаётся словесно-описательным методом, на низком идейно-теоретическом уровне, в отрыве от практики социалистического сельского хозяйства, без проведения предусмотренных учебной программой лабораторных и практических работ.»</a:t>
            </a:r>
          </a:p>
          <a:p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val="34562348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4000"/>
            </a:schemeClr>
          </a:solidFill>
          <a:ln w="127000" cap="sq" cmpd="thinThick">
            <a:solidFill>
              <a:schemeClr val="tx1">
                <a:lumMod val="85000"/>
                <a:lumOff val="15000"/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A2D896-A968-42E9-87B1-BAFA177B5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r>
              <a:rPr lang="ru-RU" dirty="0"/>
              <a:t>Недостаточность знаний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2B4B0E-624C-4F92-9FDF-BF205CD16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3871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dirty="0"/>
              <a:t>Отдельные учителя не имеют достаточных знаний, допускают фактические ошибки, неряшливость, не научность формулировок и определений, ошибки в рецензиях.</a:t>
            </a:r>
          </a:p>
          <a:p>
            <a:pPr marL="0" indent="0">
              <a:buNone/>
            </a:pPr>
            <a:r>
              <a:rPr lang="ru-RU" sz="2200" dirty="0"/>
              <a:t>" Лицей нужно писать с большой буквы, так как это название учебного заведения"</a:t>
            </a:r>
          </a:p>
          <a:p>
            <a:pPr marL="0" indent="0">
              <a:buNone/>
            </a:pPr>
            <a:r>
              <a:rPr lang="ru-RU" sz="2200" dirty="0"/>
              <a:t>" в слове времена окончание - а, не - частица"</a:t>
            </a:r>
          </a:p>
          <a:p>
            <a:pPr marL="0" indent="0">
              <a:buNone/>
            </a:pPr>
            <a:r>
              <a:rPr lang="ru-RU" sz="2200" dirty="0"/>
              <a:t>"Семян окончание Ян"</a:t>
            </a:r>
          </a:p>
          <a:p>
            <a:pPr marL="0" indent="0">
              <a:buNone/>
            </a:pPr>
            <a:r>
              <a:rPr lang="ru-RU" sz="2200" dirty="0"/>
              <a:t>" в слове участвовать корень - участие"</a:t>
            </a:r>
          </a:p>
          <a:p>
            <a:pPr marL="0" indent="0">
              <a:buNone/>
            </a:pPr>
            <a:r>
              <a:rPr lang="ru-RU" sz="2200" dirty="0"/>
              <a:t>Много недостатков и в речи преподавателей:</a:t>
            </a:r>
          </a:p>
          <a:p>
            <a:pPr marL="0" indent="0">
              <a:buNone/>
            </a:pPr>
            <a:r>
              <a:rPr lang="ru-RU" sz="2200" dirty="0" err="1"/>
              <a:t>недОимки</a:t>
            </a:r>
            <a:r>
              <a:rPr lang="ru-RU" sz="2200" dirty="0"/>
              <a:t>, </a:t>
            </a:r>
            <a:r>
              <a:rPr lang="ru-RU" sz="2200" dirty="0" err="1"/>
              <a:t>хОленый</a:t>
            </a:r>
            <a:r>
              <a:rPr lang="ru-RU" sz="2200" dirty="0"/>
              <a:t>, </a:t>
            </a:r>
            <a:r>
              <a:rPr lang="ru-RU" sz="2200" dirty="0" err="1"/>
              <a:t>хАнжество</a:t>
            </a:r>
            <a:r>
              <a:rPr lang="ru-RU" sz="2200" dirty="0"/>
              <a:t>, </a:t>
            </a:r>
            <a:r>
              <a:rPr lang="ru-RU" sz="2200" dirty="0" err="1"/>
              <a:t>объяснёно</a:t>
            </a:r>
            <a:r>
              <a:rPr lang="ru-RU" sz="2200" dirty="0"/>
              <a:t>, </a:t>
            </a:r>
            <a:r>
              <a:rPr lang="ru-RU" sz="2200" dirty="0" err="1"/>
              <a:t>креслО</a:t>
            </a:r>
            <a:r>
              <a:rPr lang="ru-RU" sz="2200" dirty="0"/>
              <a:t>.</a:t>
            </a:r>
          </a:p>
          <a:p>
            <a:pPr marL="0" indent="0">
              <a:buNone/>
            </a:pPr>
            <a:r>
              <a:rPr lang="ru-RU" sz="2200" dirty="0"/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9239120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4000"/>
            </a:schemeClr>
          </a:solidFill>
          <a:ln w="127000" cap="sq" cmpd="thinThick">
            <a:solidFill>
              <a:schemeClr val="tx1">
                <a:lumMod val="85000"/>
                <a:lumOff val="15000"/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F6866F-400D-4DC6-AE29-32EFFC366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r>
              <a:rPr lang="ru-RU" dirty="0"/>
              <a:t>Недостаточность знаний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3E66DD-120F-406D-BE66-3211EE3C1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3871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Недобросовестное отношение к подготовке к урокам и к преподаванию в целом, непродуманность объясняемого учителем материала приводит к тому, что некоторые учителя допускают грубые ошибки теоретического порядка.</a:t>
            </a:r>
          </a:p>
          <a:p>
            <a:pPr marL="0" indent="0">
              <a:buNone/>
            </a:pPr>
            <a:r>
              <a:rPr lang="ru-RU" sz="2400" dirty="0"/>
              <a:t>Учитель Павловский средней школы </a:t>
            </a:r>
            <a:r>
              <a:rPr lang="ru-RU" sz="2400" dirty="0" err="1"/>
              <a:t>Очерского</a:t>
            </a:r>
            <a:r>
              <a:rPr lang="ru-RU" sz="2400" dirty="0"/>
              <a:t> района на уроках допускает следующие объяснения:</a:t>
            </a:r>
          </a:p>
          <a:p>
            <a:pPr marL="0" indent="0">
              <a:buNone/>
            </a:pPr>
            <a:r>
              <a:rPr lang="ru-RU" sz="2400" dirty="0"/>
              <a:t>Индульгенция - это облигация</a:t>
            </a:r>
          </a:p>
          <a:p>
            <a:pPr marL="0" indent="0">
              <a:buNone/>
            </a:pPr>
            <a:r>
              <a:rPr lang="ru-RU" sz="2400" dirty="0"/>
              <a:t>В Павловске есть безработица</a:t>
            </a:r>
          </a:p>
          <a:p>
            <a:pPr marL="0" indent="0">
              <a:buNone/>
            </a:pPr>
            <a:r>
              <a:rPr lang="ru-RU" sz="2400" dirty="0"/>
              <a:t>Львиная открытая пасть у сфинкса </a:t>
            </a:r>
          </a:p>
          <a:p>
            <a:pPr marL="0" indent="0">
              <a:buNone/>
            </a:pPr>
            <a:r>
              <a:rPr lang="ru-RU" sz="2400" dirty="0"/>
              <a:t>Данный учитель не работает над речью своей и учащихся.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966362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F9EB9F2-07E2-4D64-BBD8-BB5B217F1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2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55E3CB-F56E-4A0C-B60A-18B62E44B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0588" y="965199"/>
            <a:ext cx="6766078" cy="492760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 kern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Спасибо</a:t>
            </a:r>
            <a:r>
              <a:rPr lang="en-US" sz="54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за</a:t>
            </a:r>
            <a:r>
              <a:rPr lang="en-US" sz="54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внимание</a:t>
            </a:r>
            <a:endParaRPr lang="en-US" sz="5400" kern="1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A0BBA43-5B78-43A1-B377-68DEFC5304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3257" y="965198"/>
            <a:ext cx="2707937" cy="492760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endParaRPr lang="en-US" sz="2000" kern="1200" dirty="0">
              <a:solidFill>
                <a:schemeClr val="accen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0C57C7C-DFE9-4A1E-B7A9-DF40E63366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5891" y="2057399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5601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7C1A8E-7B9C-4C10-AC0E-74E175875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>
            <a:normAutofit/>
          </a:bodyPr>
          <a:lstStyle/>
          <a:p>
            <a:r>
              <a:rPr lang="ru-RU" sz="3700"/>
              <a:t>Алексей Юрчак. Это было навсегда когда не кончилось</a:t>
            </a:r>
          </a:p>
        </p:txBody>
      </p: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E4A809D5-3600-46D4-A466-67F2349A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5320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1" name="Content Placeholder 1030">
            <a:extLst>
              <a:ext uri="{FF2B5EF4-FFF2-40B4-BE49-F238E27FC236}">
                <a16:creationId xmlns:a16="http://schemas.microsoft.com/office/drawing/2014/main" id="{32B8DBC9-39C8-4CAB-98D5-DD11E48F6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1" y="2575034"/>
            <a:ext cx="5120113" cy="3462228"/>
          </a:xfrm>
        </p:spPr>
        <p:txBody>
          <a:bodyPr>
            <a:normAutofit/>
          </a:bodyPr>
          <a:lstStyle/>
          <a:p>
            <a:r>
              <a:rPr lang="ru-RU" sz="1800"/>
              <a:t>«Все это стало особенно заметно в I960— 1970-х годах, когда советский авторитетный язык превратился в то, что на жаргоне стали называть «дубовым языком» — то есть в язык, который представлял собой застывшую, постоянно повторяющуюся и неуклюже сложную лингвистическую форму»</a:t>
            </a:r>
            <a:endParaRPr lang="en-US" sz="1800"/>
          </a:p>
        </p:txBody>
      </p:sp>
      <p:pic>
        <p:nvPicPr>
          <p:cNvPr id="1029" name="Picture 2" descr="ÐÐ°ÑÑÐ¸Ð½ÐºÐ¸ Ð¿Ð¾ Ð·Ð°Ð¿ÑÐ¾ÑÑ ÐÐ»ÐµÐºÑÐµÐ¹ Ð®ÑÑÐ°Ðº">
            <a:extLst>
              <a:ext uri="{FF2B5EF4-FFF2-40B4-BE49-F238E27FC236}">
                <a16:creationId xmlns:a16="http://schemas.microsoft.com/office/drawing/2014/main" id="{2D07E835-1C5B-4D75-83A0-2EB1952B2C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84" r="30235"/>
          <a:stretch/>
        </p:blipFill>
        <p:spPr bwMode="auto">
          <a:xfrm>
            <a:off x="5878849" y="10"/>
            <a:ext cx="6313150" cy="6857987"/>
          </a:xfrm>
          <a:custGeom>
            <a:avLst/>
            <a:gdLst>
              <a:gd name="connsiteX0" fmla="*/ 65565 w 6313150"/>
              <a:gd name="connsiteY0" fmla="*/ 0 h 6857997"/>
              <a:gd name="connsiteX1" fmla="*/ 6313150 w 6313150"/>
              <a:gd name="connsiteY1" fmla="*/ 0 h 6857997"/>
              <a:gd name="connsiteX2" fmla="*/ 6313150 w 6313150"/>
              <a:gd name="connsiteY2" fmla="*/ 6857997 h 6857997"/>
              <a:gd name="connsiteX3" fmla="*/ 3293946 w 6313150"/>
              <a:gd name="connsiteY3" fmla="*/ 6857997 h 6857997"/>
              <a:gd name="connsiteX4" fmla="*/ 3235857 w 6313150"/>
              <a:gd name="connsiteY4" fmla="*/ 6823061 h 6857997"/>
              <a:gd name="connsiteX5" fmla="*/ 0 w 6313150"/>
              <a:gd name="connsiteY5" fmla="*/ 951803 h 6857997"/>
              <a:gd name="connsiteX6" fmla="*/ 31536 w 6313150"/>
              <a:gd name="connsiteY6" fmla="*/ 285771 h 685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5941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72C338-ABE1-4470-9BCF-B38AC7910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616" y="391885"/>
            <a:ext cx="4010926" cy="5868955"/>
          </a:xfrm>
        </p:spPr>
        <p:txBody>
          <a:bodyPr>
            <a:normAutofit/>
          </a:bodyPr>
          <a:lstStyle/>
          <a:p>
            <a:pPr algn="r"/>
            <a:r>
              <a:rPr lang="ru-RU" dirty="0">
                <a:solidFill>
                  <a:schemeClr val="accent1"/>
                </a:solidFill>
              </a:rPr>
              <a:t>Что можно узнать с помощью отчетов?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332BED-EFA8-49CA-BF74-A32774F98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ru-RU" sz="3600" dirty="0"/>
              <a:t>Применение авторитетного языка в школе</a:t>
            </a:r>
          </a:p>
          <a:p>
            <a:r>
              <a:rPr lang="ru-RU" sz="3600" dirty="0"/>
              <a:t>Использование идеологии в школе</a:t>
            </a:r>
          </a:p>
          <a:p>
            <a:r>
              <a:rPr lang="ru-RU" sz="3600" dirty="0"/>
              <a:t>Образ учителя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02182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4000"/>
            </a:schemeClr>
          </a:solidFill>
          <a:ln w="127000" cap="sq" cmpd="thinThick">
            <a:solidFill>
              <a:schemeClr val="tx1">
                <a:lumMod val="85000"/>
                <a:lumOff val="15000"/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1621D9-4E5C-4657-9420-040E6D1E4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r>
              <a:rPr lang="ru-RU"/>
              <a:t>Структура отчета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BE7AFD-8F25-43D8-BABA-6A3BABA3D6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3871762"/>
          </a:xfrm>
        </p:spPr>
        <p:txBody>
          <a:bodyPr>
            <a:normAutofit/>
          </a:bodyPr>
          <a:lstStyle/>
          <a:p>
            <a:r>
              <a:rPr lang="ru-RU" sz="2400" dirty="0"/>
              <a:t>Вступление </a:t>
            </a:r>
          </a:p>
          <a:p>
            <a:r>
              <a:rPr lang="ru-RU" sz="2400" dirty="0"/>
              <a:t>Перечисление нормативных примеров учительской деятельности</a:t>
            </a:r>
          </a:p>
          <a:p>
            <a:r>
              <a:rPr lang="ru-RU" sz="2400" dirty="0"/>
              <a:t>Перечисление девиантных примеров учительской деятельности</a:t>
            </a:r>
          </a:p>
          <a:p>
            <a:r>
              <a:rPr lang="ru-RU" sz="2400" dirty="0"/>
              <a:t>Подведение итогов, рекомендации 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32486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4000"/>
            </a:schemeClr>
          </a:solidFill>
          <a:ln w="127000" cap="sq" cmpd="thinThick">
            <a:solidFill>
              <a:schemeClr val="tx1">
                <a:lumMod val="85000"/>
                <a:lumOff val="15000"/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6414D4-F711-4782-B7D7-FBA8173F0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r>
              <a:rPr lang="ru-RU"/>
              <a:t>Вступление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B2801E-6722-4635-88C0-340B80A312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3871762"/>
          </a:xfrm>
        </p:spPr>
        <p:txBody>
          <a:bodyPr>
            <a:normAutofit/>
          </a:bodyPr>
          <a:lstStyle/>
          <a:p>
            <a:r>
              <a:rPr lang="ru-RU" sz="2000" dirty="0"/>
              <a:t>«Преподавание биологии в истёкшем учебном году проходило в направлении </a:t>
            </a:r>
            <a:r>
              <a:rPr lang="ru-RU" sz="2000" b="1" dirty="0"/>
              <a:t>разрешения задач</a:t>
            </a:r>
            <a:r>
              <a:rPr lang="ru-RU" sz="2000" dirty="0"/>
              <a:t>, поставленных </a:t>
            </a:r>
            <a:r>
              <a:rPr lang="ru-RU" sz="2000" b="1" dirty="0"/>
              <a:t>19 съездом КПСС </a:t>
            </a:r>
            <a:r>
              <a:rPr lang="ru-RU" sz="2000" dirty="0"/>
              <a:t>перед общеобразовательной школой в области политехнического обучения»</a:t>
            </a:r>
          </a:p>
          <a:p>
            <a:r>
              <a:rPr lang="ru-RU" sz="2000" dirty="0"/>
              <a:t>Изучение состояния преподавания, качества знаний учащихся и результаты экзаменов показывают, что школы области приступили к перестройке преподавания математики </a:t>
            </a:r>
            <a:r>
              <a:rPr lang="ru-RU" sz="2000" b="1" dirty="0"/>
              <a:t>в свете исторических решений 19 съезда КПСС </a:t>
            </a:r>
          </a:p>
          <a:p>
            <a:r>
              <a:rPr lang="ru-RU" sz="2000" dirty="0"/>
              <a:t>Решения исторического </a:t>
            </a:r>
            <a:r>
              <a:rPr lang="ru-RU" sz="2000" b="1" dirty="0"/>
              <a:t>19 съезда Коммунистической партии Советского союза</a:t>
            </a:r>
            <a:r>
              <a:rPr lang="ru-RU" sz="2000" dirty="0"/>
              <a:t> выдвинули ряд серьёзных и ответственных </a:t>
            </a:r>
            <a:r>
              <a:rPr lang="ru-RU" sz="2000" b="1" dirty="0"/>
              <a:t>задач перед нашей школой,</a:t>
            </a:r>
            <a:r>
              <a:rPr lang="ru-RU" sz="2000" dirty="0"/>
              <a:t> в том числе и перед преподавателями иностранного языка.</a:t>
            </a:r>
          </a:p>
          <a:p>
            <a:r>
              <a:rPr lang="ru-RU" sz="2000" dirty="0"/>
              <a:t>«​Основным, в преподавании этого предмета в отчетном году была </a:t>
            </a:r>
            <a:r>
              <a:rPr lang="ru-RU" sz="2000" b="1" dirty="0"/>
              <a:t>реализация задач</a:t>
            </a:r>
            <a:r>
              <a:rPr lang="ru-RU" sz="2000" dirty="0"/>
              <a:t>, вытекающих из решений </a:t>
            </a:r>
            <a:r>
              <a:rPr lang="ru-RU" sz="2000" b="1" dirty="0"/>
              <a:t>19 съезда </a:t>
            </a:r>
            <a:r>
              <a:rPr lang="ru-RU" sz="2000" dirty="0"/>
              <a:t>и постановлений сентябрьского и февральской-</a:t>
            </a:r>
            <a:r>
              <a:rPr lang="ru-RU" sz="2000" dirty="0" err="1"/>
              <a:t>мартовскооо</a:t>
            </a:r>
            <a:r>
              <a:rPr lang="ru-RU" sz="2000" dirty="0"/>
              <a:t> пленумов </a:t>
            </a:r>
            <a:r>
              <a:rPr lang="ru-RU" sz="2000" b="1" dirty="0"/>
              <a:t>ЦК КПСС</a:t>
            </a:r>
            <a:r>
              <a:rPr lang="ru-RU" sz="2000" dirty="0"/>
              <a:t>.»</a:t>
            </a:r>
          </a:p>
          <a:p>
            <a:endParaRPr lang="en-US" sz="2000" dirty="0"/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85518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4000"/>
            </a:schemeClr>
          </a:solidFill>
          <a:ln w="127000" cap="sq" cmpd="thinThick">
            <a:solidFill>
              <a:schemeClr val="tx1">
                <a:lumMod val="85000"/>
                <a:lumOff val="15000"/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180E92-F1E0-4316-BC72-C3769793C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r>
              <a:rPr lang="ru-RU" dirty="0"/>
              <a:t>Нормативные примеры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9AE8AE-F3A0-41F5-9D0F-28317BCD0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3871762"/>
          </a:xfrm>
        </p:spPr>
        <p:txBody>
          <a:bodyPr>
            <a:normAutofit/>
          </a:bodyPr>
          <a:lstStyle/>
          <a:p>
            <a:r>
              <a:rPr lang="ru-RU" sz="2400" dirty="0"/>
              <a:t>При знакомстве с работой историков хорошее впечатление произвели уроки ,проведённые </a:t>
            </a:r>
            <a:r>
              <a:rPr lang="ru-RU" sz="2400" b="1" dirty="0"/>
              <a:t>учителями</a:t>
            </a:r>
            <a:r>
              <a:rPr lang="ru-RU" sz="2400" dirty="0"/>
              <a:t> </a:t>
            </a:r>
            <a:r>
              <a:rPr lang="ru-RU" sz="2400" b="1" dirty="0"/>
              <a:t>Зуевой Л.С., </a:t>
            </a:r>
            <a:r>
              <a:rPr lang="ru-RU" sz="2400" b="1" dirty="0" err="1"/>
              <a:t>Лагунова</a:t>
            </a:r>
            <a:r>
              <a:rPr lang="ru-RU" sz="2400" b="1" dirty="0"/>
              <a:t>, Ипатово, Кулеш.</a:t>
            </a:r>
          </a:p>
          <a:p>
            <a:r>
              <a:rPr lang="ru-RU" sz="2400" dirty="0"/>
              <a:t>​​​Особого внимания заслуживает работа преподавателей математики </a:t>
            </a:r>
            <a:r>
              <a:rPr lang="ru-RU" sz="2400" dirty="0" err="1"/>
              <a:t>Добрянской</a:t>
            </a:r>
            <a:r>
              <a:rPr lang="ru-RU" sz="2400" dirty="0"/>
              <a:t> школы номер 1. Учителя математики этой школы добились высокой успеваемости благодаря кропотливой работе с учащимися.</a:t>
            </a:r>
          </a:p>
          <a:p>
            <a:r>
              <a:rPr lang="ru-RU" sz="2400" dirty="0"/>
              <a:t>​По-прежнему вдумчиво, на высоком педагогическом уровне , с хорошими результатами ведут работу такие квалифицированные учителя немецкого языка, как </a:t>
            </a:r>
            <a:r>
              <a:rPr lang="ru-RU" sz="2400" b="1" dirty="0"/>
              <a:t>В.И. Козловская, Э.И. Рихарда, </a:t>
            </a:r>
            <a:r>
              <a:rPr lang="ru-RU" sz="2400" b="1" dirty="0" err="1"/>
              <a:t>Циммерберг</a:t>
            </a:r>
            <a:r>
              <a:rPr lang="ru-RU" sz="2400" b="1" dirty="0"/>
              <a:t> К.П., Л.К. </a:t>
            </a:r>
            <a:r>
              <a:rPr lang="ru-RU" sz="2400" b="1" dirty="0" err="1"/>
              <a:t>Фаллер</a:t>
            </a:r>
            <a:r>
              <a:rPr lang="ru-RU" sz="2400" b="1" dirty="0"/>
              <a:t>, С.И. Сергеева.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78923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4000"/>
            </a:schemeClr>
          </a:solidFill>
          <a:ln w="127000" cap="sq" cmpd="thinThick">
            <a:solidFill>
              <a:schemeClr val="tx1">
                <a:lumMod val="85000"/>
                <a:lumOff val="15000"/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7C3B8F-61BA-44A3-AFF4-C38639D55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r>
              <a:rPr lang="ru-RU" dirty="0"/>
              <a:t>Нормативные примеры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1A3D7F-9A3B-46FA-AFC6-88984E6D4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3871762"/>
          </a:xfrm>
        </p:spPr>
        <p:txBody>
          <a:bodyPr>
            <a:normAutofit/>
          </a:bodyPr>
          <a:lstStyle/>
          <a:p>
            <a:r>
              <a:rPr lang="ru-RU" sz="2400" dirty="0"/>
              <a:t>Для этой категории Учителей характерна тщательная подготовка к каждому уроку. Большое разнообразие методических приёмов, используемых на уроке, они прививают навыки самостоятельной работы с книгой, со словарём, организуют кружки иностранного языка. </a:t>
            </a:r>
            <a:endParaRPr lang="en-US" sz="2400" dirty="0"/>
          </a:p>
          <a:p>
            <a:r>
              <a:rPr lang="ru-RU" sz="2400" dirty="0"/>
              <a:t>высокое чувство ответственности за свой педагогический труд, их стремление непрерывно совершенствовать свое педагогическое мастерство, углубленная работа над методикой преподавания своего предмета . 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31633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4000"/>
            </a:schemeClr>
          </a:solidFill>
          <a:ln w="127000" cap="sq" cmpd="thinThick">
            <a:solidFill>
              <a:schemeClr val="tx1">
                <a:lumMod val="85000"/>
                <a:lumOff val="15000"/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EC2A9C-5FAE-4857-8A9A-FDBFFA0F3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r>
              <a:rPr lang="ru-RU" dirty="0"/>
              <a:t>Девиантные примеры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84A5A2-DB15-4C44-99A9-75FBB0900C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3871762"/>
          </a:xfrm>
        </p:spPr>
        <p:txBody>
          <a:bodyPr>
            <a:normAutofit/>
          </a:bodyPr>
          <a:lstStyle/>
          <a:p>
            <a:r>
              <a:rPr lang="ru-RU" sz="2200" b="1" dirty="0"/>
              <a:t>Наряду с преподавателями</a:t>
            </a:r>
            <a:r>
              <a:rPr lang="ru-RU" sz="2200" dirty="0"/>
              <a:t>, имеющих высокие образцы в работе, есть ещё в области учителя истории, которые не обеспечивают </a:t>
            </a:r>
            <a:r>
              <a:rPr lang="ru-RU" sz="2200" b="1" dirty="0"/>
              <a:t>высокого качества уроков </a:t>
            </a:r>
            <a:r>
              <a:rPr lang="ru-RU" sz="2200" dirty="0"/>
              <a:t>и знаний учащихся, в силу чего успеваемость по истории в школах области продолжает оставаться низкой.</a:t>
            </a:r>
          </a:p>
          <a:p>
            <a:r>
              <a:rPr lang="ru-RU" sz="2200" b="1" dirty="0"/>
              <a:t>Однако</a:t>
            </a:r>
            <a:r>
              <a:rPr lang="ru-RU" sz="2200" dirty="0"/>
              <a:t> во многих школах уровень преподавания, дисциплина, успеваемость все ещё являются отстающим участком</a:t>
            </a:r>
          </a:p>
          <a:p>
            <a:r>
              <a:rPr lang="ru-RU" sz="2200" dirty="0"/>
              <a:t>​</a:t>
            </a:r>
            <a:r>
              <a:rPr lang="ru-RU" sz="2200" b="1" dirty="0"/>
              <a:t>Наряду</a:t>
            </a:r>
            <a:r>
              <a:rPr lang="ru-RU" sz="2200" dirty="0"/>
              <a:t> с бесспорными успехами </a:t>
            </a:r>
            <a:r>
              <a:rPr lang="ru-RU" sz="2200" b="1" dirty="0"/>
              <a:t>учителей</a:t>
            </a:r>
            <a:r>
              <a:rPr lang="ru-RU" sz="2200" dirty="0"/>
              <a:t> физики одних школ, имеются ещё большое число школ, где преподавание физики поставлено неудовлетворительно</a:t>
            </a:r>
          </a:p>
          <a:p>
            <a:r>
              <a:rPr lang="ru-RU" sz="2200" b="1" dirty="0"/>
              <a:t>Наряду с учителями</a:t>
            </a:r>
            <a:r>
              <a:rPr lang="ru-RU" sz="2200" dirty="0"/>
              <a:t>, обеспечившими </a:t>
            </a:r>
            <a:r>
              <a:rPr lang="ru-RU" sz="2200" b="1" dirty="0"/>
              <a:t>высокую успеваемость </a:t>
            </a:r>
            <a:r>
              <a:rPr lang="ru-RU" sz="2200" dirty="0"/>
              <a:t>при глубоких и прочных знаниях, имеются учителя, которые, имеют недостаточный идейно-теоретическую и методическую подготовку.</a:t>
            </a:r>
          </a:p>
        </p:txBody>
      </p:sp>
    </p:spTree>
    <p:extLst>
      <p:ext uri="{BB962C8B-B14F-4D97-AF65-F5344CB8AC3E}">
        <p14:creationId xmlns:p14="http://schemas.microsoft.com/office/powerpoint/2010/main" val="734787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98ED85F-DCEE-4B50-802E-71A6E3E12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14000"/>
            </a:schemeClr>
          </a:solidFill>
          <a:ln w="127000" cap="sq" cmpd="thinThick">
            <a:solidFill>
              <a:schemeClr val="tx1">
                <a:lumMod val="85000"/>
                <a:lumOff val="15000"/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69A438-5213-4142-95A7-5325C52BB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825"/>
            <a:ext cx="10515600" cy="1325563"/>
          </a:xfrm>
        </p:spPr>
        <p:txBody>
          <a:bodyPr>
            <a:normAutofit/>
          </a:bodyPr>
          <a:lstStyle/>
          <a:p>
            <a:r>
              <a:rPr lang="ru-RU" dirty="0"/>
              <a:t>Вывод: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8D5232-F2AB-468A-8A98-15451B93E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7400"/>
            <a:ext cx="10515600" cy="38717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Итоги текущего учебного года показали, что в преподавании </a:t>
            </a:r>
            <a:r>
              <a:rPr lang="ru-RU" sz="2400" b="1" dirty="0"/>
              <a:t>истории и конституции СССР </a:t>
            </a:r>
            <a:r>
              <a:rPr lang="ru-RU" sz="2400" dirty="0"/>
              <a:t>и в знаниях учащихся по этим предметам имеются существенные недостатки. Необходимые улучшить работу по повышению политических, исторических и методологических знаний учителей через семинары </a:t>
            </a:r>
            <a:r>
              <a:rPr lang="ru-RU" sz="2400" dirty="0" err="1"/>
              <a:t>ГорИУУ</a:t>
            </a:r>
            <a:r>
              <a:rPr lang="ru-RU" sz="2400" dirty="0"/>
              <a:t>, школьные комиссии и путём самообразования.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331584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848</Words>
  <Application>Microsoft Office PowerPoint</Application>
  <PresentationFormat>Широкоэкранный</PresentationFormat>
  <Paragraphs>66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Тема Office</vt:lpstr>
      <vt:lpstr>Идеологический язык ведомственных отчетов органов управления образованием в 1950-е гг. Замысел, методологические основания и источниковая база исследования.</vt:lpstr>
      <vt:lpstr>Алексей Юрчак. Это было навсегда когда не кончилось</vt:lpstr>
      <vt:lpstr>Что можно узнать с помощью отчетов?</vt:lpstr>
      <vt:lpstr>Структура отчета</vt:lpstr>
      <vt:lpstr>Вступление </vt:lpstr>
      <vt:lpstr>Нормативные примеры</vt:lpstr>
      <vt:lpstr>Нормативные примеры</vt:lpstr>
      <vt:lpstr>Девиантные примеры</vt:lpstr>
      <vt:lpstr>Вывод:</vt:lpstr>
      <vt:lpstr>Образы учителя</vt:lpstr>
      <vt:lpstr>Использование лишь учебника  </vt:lpstr>
      <vt:lpstr>Формализм</vt:lpstr>
      <vt:lpstr>Низкий идейно-теоретический уровень </vt:lpstr>
      <vt:lpstr>Недостаточность знаний</vt:lpstr>
      <vt:lpstr>Недостаточность знаний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Идеологический язык ведомственных отчетов органов управления образованием в 1950-е гг. Замысел, методологические основания и источниковая база исследования.</dc:title>
  <dc:creator>Лев Брагин</dc:creator>
  <cp:lastModifiedBy>Лев Брагин</cp:lastModifiedBy>
  <cp:revision>1</cp:revision>
  <dcterms:created xsi:type="dcterms:W3CDTF">2019-03-01T06:58:20Z</dcterms:created>
  <dcterms:modified xsi:type="dcterms:W3CDTF">2019-03-01T07:04:28Z</dcterms:modified>
</cp:coreProperties>
</file>