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7" r:id="rId4"/>
    <p:sldId id="276" r:id="rId5"/>
    <p:sldId id="278" r:id="rId6"/>
    <p:sldId id="279" r:id="rId7"/>
    <p:sldId id="268" r:id="rId8"/>
    <p:sldId id="280" r:id="rId9"/>
    <p:sldId id="282" r:id="rId10"/>
    <p:sldId id="281" r:id="rId11"/>
    <p:sldId id="283" r:id="rId12"/>
    <p:sldId id="285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08" autoAdjust="0"/>
    <p:restoredTop sz="86460" autoAdjust="0"/>
  </p:normalViewPr>
  <p:slideViewPr>
    <p:cSldViewPr>
      <p:cViewPr>
        <p:scale>
          <a:sx n="70" d="100"/>
          <a:sy n="70" d="100"/>
        </p:scale>
        <p:origin x="-1958" y="-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197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F514-344E-4D8B-9B1D-5BAF7F387B06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3439-E5C9-4E83-9F61-26652AFA0D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02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57158" y="3000372"/>
            <a:ext cx="8503840" cy="18358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«Государственная идеология и агитация </a:t>
            </a:r>
            <a:br>
              <a:rPr lang="ru-RU" sz="3200" dirty="0" smtClean="0"/>
            </a:br>
            <a:r>
              <a:rPr lang="ru-RU" sz="3200" dirty="0" smtClean="0"/>
              <a:t>сквозь призму эго-документов»</a:t>
            </a:r>
            <a:endParaRPr lang="ru-RU" sz="2400" i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072074"/>
            <a:ext cx="3541558" cy="9178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Кабацков Андрей</a:t>
            </a:r>
          </a:p>
          <a:p>
            <a:pPr algn="r"/>
            <a:r>
              <a:rPr lang="ru-RU" sz="2000" i="1" dirty="0" smtClean="0"/>
              <a:t>НИУ ВШЭ - Пермь</a:t>
            </a:r>
            <a:endParaRPr lang="ru-RU" sz="2000" i="1" dirty="0"/>
          </a:p>
        </p:txBody>
      </p:sp>
      <p:pic>
        <p:nvPicPr>
          <p:cNvPr id="7" name="Picture 4" descr="D:\YandexDisk\001. НИУ ВШЭ\2015-16\СОЦИУМ\Материалы к презентации\Кабацков 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76" y="1097791"/>
            <a:ext cx="2532400" cy="1688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YandexDisk\001. НИУ ВШЭ\2018-19\20 Грант НУГ\15.02 Семинар 2\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81101"/>
            <a:ext cx="1669716" cy="1676395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28596" y="5072074"/>
            <a:ext cx="3541558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Кондакова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Екатерина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НИУ ВШЭ - Пермь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«Советский человек между идеологией и повседневностью: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агитационно-пропагандистские практики 1940-50-х в советской провинции»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6304026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Доклад подготовлен в ходе работы по проекту № 19-04-013 в рамках Программы «Научный фонд Национального исследовательского университета «Высшая школа экономики» (НИУ ВШЭ)» в 2019 г. и в рамках государственной поддержки ведущих университетов Российской Федерации "5-100".</a:t>
            </a:r>
            <a:endParaRPr lang="ru-RU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4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Дневник </a:t>
            </a:r>
            <a:r>
              <a:rPr lang="ru-RU" sz="2400" b="1" dirty="0" smtClean="0"/>
              <a:t>рабочего …. 1941-1955 гг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Приватизация социалистического хозяйства – это просто!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736"/>
            <a:ext cx="650085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Сегодня </a:t>
            </a:r>
            <a:r>
              <a:rPr lang="ru-RU" b="1" dirty="0" smtClean="0"/>
              <a:t>притащил домой магнето: одно – БСМ-9 и одно БСМ-14</a:t>
            </a:r>
            <a:r>
              <a:rPr lang="ru-RU" dirty="0" smtClean="0"/>
              <a:t>. Сейчас еще надо будет только колодки и свечи с угольниками. Это дело я обделал совершенно с другим человеком, т.е. не с тем, с которым договорился раньше. На этой неделе надо будет катнуть в деревню. </a:t>
            </a:r>
            <a:r>
              <a:rPr lang="ru-RU" dirty="0" smtClean="0"/>
              <a:t>(23.05.1944)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214686"/>
            <a:ext cx="7786742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… я пошел к трактористам. </a:t>
            </a:r>
            <a:r>
              <a:rPr lang="ru-RU" b="1" dirty="0" smtClean="0">
                <a:solidFill>
                  <a:schemeClr val="dk1"/>
                </a:solidFill>
              </a:rPr>
              <a:t>Одно магнето променял сразу же</a:t>
            </a:r>
            <a:r>
              <a:rPr lang="ru-RU" dirty="0" smtClean="0">
                <a:solidFill>
                  <a:schemeClr val="dk1"/>
                </a:solidFill>
              </a:rPr>
              <a:t>, а со вторым дело так и не вышло. Свечи также не подошли (резьба свечных отверстий у тракторов на 22 мм). </a:t>
            </a:r>
            <a:r>
              <a:rPr lang="ru-RU" b="1" dirty="0" smtClean="0">
                <a:solidFill>
                  <a:schemeClr val="dk1"/>
                </a:solidFill>
              </a:rPr>
              <a:t>За магнето я взял 15 кг пшеницы и 5 кг гороху</a:t>
            </a:r>
            <a:r>
              <a:rPr lang="ru-RU" dirty="0" smtClean="0">
                <a:solidFill>
                  <a:schemeClr val="dk1"/>
                </a:solidFill>
              </a:rPr>
              <a:t>. Правда, за это я еще отдал гаечный ключ, отвертку и 5 метров высоковольтного провода. Кроме этого, еще </a:t>
            </a:r>
            <a:r>
              <a:rPr lang="ru-RU" b="1" dirty="0" smtClean="0">
                <a:solidFill>
                  <a:schemeClr val="dk1"/>
                </a:solidFill>
              </a:rPr>
              <a:t>в другом месте сменял 7 метров провода на 3 кг гороху. </a:t>
            </a:r>
            <a:r>
              <a:rPr lang="ru-RU" dirty="0" smtClean="0">
                <a:solidFill>
                  <a:schemeClr val="dk1"/>
                </a:solidFill>
              </a:rPr>
              <a:t>(….) Ходил в Дуброву. Второе магнето не берут. Боятся, что его не удастся переделать. (…) Тракторист уехал в МТС насчет переделки магнето еще утром и к ночи все еще не вернулся. (….) </a:t>
            </a:r>
            <a:r>
              <a:rPr lang="ru-RU" b="1" dirty="0" smtClean="0">
                <a:solidFill>
                  <a:schemeClr val="dk1"/>
                </a:solidFill>
              </a:rPr>
              <a:t>Насчет магнето так и не выяснил – годится ли оно для трактора. Но мне все равно. Свое я получил</a:t>
            </a:r>
            <a:r>
              <a:rPr lang="ru-RU" dirty="0" smtClean="0">
                <a:solidFill>
                  <a:schemeClr val="dk1"/>
                </a:solidFill>
              </a:rPr>
              <a:t>… </a:t>
            </a:r>
            <a:r>
              <a:rPr lang="ru-RU" dirty="0" smtClean="0"/>
              <a:t>Котомка опять больше 1,5 пудов.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solidFill>
                  <a:schemeClr val="dk1"/>
                </a:solidFill>
              </a:rPr>
              <a:t>1.06.1944)</a:t>
            </a:r>
            <a:endParaRPr lang="ru-RU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Социализм в контексте </a:t>
            </a:r>
            <a:r>
              <a:rPr lang="ru-RU" sz="2400" b="1" dirty="0" smtClean="0"/>
              <a:t>слободской культуры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501106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… я сейчас частенько отираюсь на рынке и </a:t>
            </a:r>
            <a:r>
              <a:rPr lang="ru-RU" b="1" dirty="0" smtClean="0"/>
              <a:t>делаю разные комбинации с хлебными карточками</a:t>
            </a:r>
            <a:r>
              <a:rPr lang="ru-RU" dirty="0" smtClean="0"/>
              <a:t>. Куплю дешевле – продам дороже. Или хлеба выкуплю да и продам. В общем, дело идет. Уже со всеми долгами рассчитался. </a:t>
            </a:r>
            <a:r>
              <a:rPr lang="ru-RU" b="1" dirty="0" smtClean="0"/>
              <a:t>Дома ничего не готовим, но зато я каждый день приношу из цеха банку каши.</a:t>
            </a:r>
            <a:r>
              <a:rPr lang="ru-RU" dirty="0" smtClean="0"/>
              <a:t> </a:t>
            </a:r>
            <a:r>
              <a:rPr lang="ru-RU" b="1" dirty="0" smtClean="0"/>
              <a:t>Вчера у </a:t>
            </a:r>
            <a:r>
              <a:rPr lang="ru-RU" b="1" dirty="0" err="1" smtClean="0"/>
              <a:t>Граньки</a:t>
            </a:r>
            <a:r>
              <a:rPr lang="ru-RU" b="1" dirty="0" smtClean="0"/>
              <a:t> чуть не в открытую взял 20 шт. коммерческих талонов, и она опять, по-моему, не заметила</a:t>
            </a:r>
            <a:r>
              <a:rPr lang="ru-RU" dirty="0" smtClean="0"/>
              <a:t>. Сейчас надо будет временно от этого воздержаться. Хватит и так. Тем более </a:t>
            </a:r>
            <a:r>
              <a:rPr lang="ru-RU" b="1" dirty="0" smtClean="0"/>
              <a:t>она сама дает обед без талонов</a:t>
            </a:r>
            <a:r>
              <a:rPr lang="ru-RU" dirty="0" smtClean="0"/>
              <a:t>. А сколько </a:t>
            </a:r>
            <a:r>
              <a:rPr lang="ru-RU" b="1" dirty="0" smtClean="0"/>
              <a:t>я у нее крупы перетаскал</a:t>
            </a:r>
            <a:r>
              <a:rPr lang="ru-RU" dirty="0" smtClean="0"/>
              <a:t>, так и не сосчитаешь. На рынке уже много малины и грибов. Надо будет, пожалуй, скоро к дяде Васе в деревню съездить. Да и у тетки Марии меду поесть. Хорошо бы вот пол-литра водочки с собой захватить, да выпить ее там на свежем воздухе. </a:t>
            </a:r>
            <a:r>
              <a:rPr lang="ru-RU" dirty="0" smtClean="0"/>
              <a:t>(26.07.1944)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00504"/>
            <a:ext cx="84296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 dirty="0" smtClean="0"/>
              <a:t>А я опять сегодня ночью подписался на заем «Восстановление народного хозяйства». Дал я стране взаймы 1400 рублей</a:t>
            </a:r>
            <a:r>
              <a:rPr lang="ru-RU" dirty="0" smtClean="0"/>
              <a:t>, а вот она мне никак не хочет дать ссуду в 3000 </a:t>
            </a:r>
            <a:r>
              <a:rPr lang="ru-RU" dirty="0" smtClean="0"/>
              <a:t>рублей</a:t>
            </a:r>
            <a:r>
              <a:rPr lang="ru-RU" dirty="0" smtClean="0"/>
              <a:t> </a:t>
            </a:r>
            <a:r>
              <a:rPr lang="ru-RU" dirty="0" smtClean="0"/>
              <a:t>(4.05.1946)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636"/>
            <a:ext cx="84296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 этом деле я сыграл на заводе небольшую, выгодную для меня сделку. </a:t>
            </a:r>
            <a:r>
              <a:rPr lang="ru-RU" dirty="0" smtClean="0"/>
              <a:t>Взял компенсацию за отпуск за 1946 год, чтобы, пока не упал заработок, получить побольше денег. Но это я сделал при условии, что летом мне дадут отпуск без содержания. А если его мне не будут давать, то я и так уйду, потому что мне уже терять </a:t>
            </a:r>
            <a:r>
              <a:rPr lang="ru-RU" dirty="0" smtClean="0"/>
              <a:t>нечего (22.04.1946).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Бунт ? Вряд ли…. Это социализм «по-рабочему».</a:t>
            </a:r>
            <a:endParaRPr lang="ru-RU" sz="24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1928802"/>
            <a:ext cx="7286644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феврале месяце происходили выборы в Верховный Совет СССР. Это было 10 февраля 1946 г. Вся эта комедия с выборами закончилась в один день. И пусть меня считают кем хотят, но я недоволен такими выборами. Это фактически не выборы, а только лишь сообщение народу, что в депутаты назначены такие-то и такие-то лица, как, например, у нас в городе – секретарь Обкома ВКП(б) Гусаров и секретарь ВЦСПС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Шверник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Правда, эти выборы помогли народу лишь только в том, что в наших магазинах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 отоварили жиры за прошлые месяца … ржаной мукой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(22.04.1946).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Источники и литература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857364"/>
            <a:ext cx="807249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Дневник рабочего </a:t>
            </a:r>
            <a:r>
              <a:rPr lang="ru-RU" dirty="0" smtClean="0"/>
              <a:t>VII.1941-VII.1944. Документальная публикация. /</a:t>
            </a:r>
            <a:r>
              <a:rPr lang="ru-RU" dirty="0" err="1" smtClean="0"/>
              <a:t>научн</a:t>
            </a:r>
            <a:r>
              <a:rPr lang="ru-RU" dirty="0" smtClean="0"/>
              <a:t>. рук. Лейбович О.Л. – Пермь:  </a:t>
            </a:r>
            <a:r>
              <a:rPr lang="ru-RU" dirty="0" err="1" smtClean="0"/>
              <a:t>ПермГАСПИ</a:t>
            </a:r>
            <a:r>
              <a:rPr lang="ru-RU" dirty="0" smtClean="0"/>
              <a:t>, 2017. [Электронное издание] </a:t>
            </a:r>
          </a:p>
          <a:p>
            <a:pPr algn="just"/>
            <a:r>
              <a:rPr lang="ru-RU" i="1" dirty="0" smtClean="0"/>
              <a:t>Дневник рабочего </a:t>
            </a:r>
            <a:r>
              <a:rPr lang="ru-RU" dirty="0" smtClean="0"/>
              <a:t>III.1946 – XII.1955. Документальная публикация /</a:t>
            </a:r>
            <a:r>
              <a:rPr lang="ru-RU" dirty="0" err="1" smtClean="0"/>
              <a:t>научн</a:t>
            </a:r>
            <a:r>
              <a:rPr lang="ru-RU" dirty="0" smtClean="0"/>
              <a:t>. рук. Лейбович О.Л. – Пермь: </a:t>
            </a:r>
            <a:r>
              <a:rPr lang="ru-RU" dirty="0" err="1" smtClean="0"/>
              <a:t>ПермГАНИ</a:t>
            </a:r>
            <a:r>
              <a:rPr lang="ru-RU" dirty="0" smtClean="0"/>
              <a:t>, 2014. [Электронное издание] </a:t>
            </a:r>
          </a:p>
          <a:p>
            <a:pPr algn="just"/>
            <a:r>
              <a:rPr lang="ru-RU" i="1" dirty="0" smtClean="0"/>
              <a:t>Козлова Н</a:t>
            </a:r>
            <a:r>
              <a:rPr lang="ru-RU" dirty="0" smtClean="0"/>
              <a:t>. Советские люди: Сцены из истории. М.: Европа. 2005 </a:t>
            </a:r>
          </a:p>
          <a:p>
            <a:pPr algn="just"/>
            <a:r>
              <a:rPr lang="ru-RU" i="1" dirty="0" err="1" smtClean="0"/>
              <a:t>Суржикова</a:t>
            </a:r>
            <a:r>
              <a:rPr lang="ru-RU" i="1" dirty="0" smtClean="0"/>
              <a:t> Н</a:t>
            </a:r>
            <a:r>
              <a:rPr lang="ru-RU" dirty="0" smtClean="0"/>
              <a:t>. Эго-документы: интеллектуальная мода или осознанная необходимость? // История в эго-документах: исследования и источники. Екатеринбург: </a:t>
            </a:r>
            <a:r>
              <a:rPr lang="ru-RU" dirty="0" err="1" smtClean="0"/>
              <a:t>АсПУр</a:t>
            </a:r>
            <a:r>
              <a:rPr lang="ru-RU" dirty="0" smtClean="0"/>
              <a:t>, 2014. </a:t>
            </a:r>
          </a:p>
          <a:p>
            <a:pPr algn="just"/>
            <a:r>
              <a:rPr lang="ru-RU" i="1" dirty="0" smtClean="0"/>
              <a:t>Хелльбек Й. </a:t>
            </a:r>
            <a:r>
              <a:rPr lang="ru-RU" dirty="0" smtClean="0"/>
              <a:t>Революция от первого лица: дневники сталинской эпохи. М</a:t>
            </a:r>
            <a:r>
              <a:rPr lang="en-US" dirty="0" smtClean="0"/>
              <a:t>.: </a:t>
            </a:r>
            <a:r>
              <a:rPr lang="ru-RU" dirty="0" smtClean="0"/>
              <a:t>Новое литературное обозрение</a:t>
            </a:r>
            <a:r>
              <a:rPr lang="en-US" dirty="0" smtClean="0"/>
              <a:t>, 2017  — 424 </a:t>
            </a:r>
            <a:r>
              <a:rPr lang="ru-RU" dirty="0" smtClean="0"/>
              <a:t>с </a:t>
            </a:r>
          </a:p>
          <a:p>
            <a:pPr algn="just"/>
            <a:r>
              <a:rPr lang="ru-RU" i="1" dirty="0" smtClean="0"/>
              <a:t>Хелльбек Й</a:t>
            </a:r>
            <a:r>
              <a:rPr lang="ru-RU" dirty="0" smtClean="0"/>
              <a:t>. Повседневная идеология: жизнь при сталинизме // Неприкосновенный запас. 2010. №4 (72). </a:t>
            </a:r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Проект: Советский </a:t>
            </a:r>
            <a:r>
              <a:rPr lang="ru-RU" sz="2400" dirty="0" smtClean="0"/>
              <a:t>человек между идеологией и повседневностью: </a:t>
            </a:r>
            <a:r>
              <a:rPr lang="ru-RU" sz="2400" dirty="0" smtClean="0"/>
              <a:t>агитационно-пропагандистские </a:t>
            </a:r>
            <a:r>
              <a:rPr lang="ru-RU" sz="2400" dirty="0" smtClean="0"/>
              <a:t>практики 1940-50-х в советской </a:t>
            </a:r>
            <a:r>
              <a:rPr lang="ru-RU" sz="2400" dirty="0" smtClean="0"/>
              <a:t>провинции</a:t>
            </a:r>
            <a:endParaRPr lang="ru-RU" sz="2400" dirty="0"/>
          </a:p>
        </p:txBody>
      </p:sp>
      <p:pic>
        <p:nvPicPr>
          <p:cNvPr id="2049" name="Picture 1" descr="D:\YandexDisk\001. НИУ ВШЭ\2018-19\20 Грант НУГ\15.02 Семинар 2\НУ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61913"/>
            <a:ext cx="8286808" cy="4491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«Революция в сознании»  Йохана </a:t>
            </a:r>
            <a:r>
              <a:rPr lang="ru-RU" sz="2400" dirty="0" err="1" smtClean="0"/>
              <a:t>Хельбека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214686"/>
            <a:ext cx="7786742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Йохен</a:t>
            </a:r>
            <a:r>
              <a:rPr lang="ru-RU" sz="2800" dirty="0" smtClean="0"/>
              <a:t> </a:t>
            </a:r>
            <a:r>
              <a:rPr lang="ru-RU" sz="2800" dirty="0" err="1" smtClean="0"/>
              <a:t>Хелльбек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357298"/>
            <a:ext cx="4857784" cy="1785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В 1930-х годах был создан новый советский человек, принявший советскую идеологию, и разучивший соответствующие практики (вербальные или поведенческие).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857628"/>
            <a:ext cx="4143404" cy="2643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«Степан отправился в Москву … там он понял, что городская жизнь открывает перед ним </a:t>
            </a:r>
            <a:r>
              <a:rPr lang="ru-RU" b="1" dirty="0" smtClean="0"/>
              <a:t>новые возможности</a:t>
            </a:r>
            <a:r>
              <a:rPr lang="ru-RU" dirty="0" smtClean="0"/>
              <a:t>: </a:t>
            </a:r>
            <a:r>
              <a:rPr lang="ru-RU" b="1" dirty="0" smtClean="0"/>
              <a:t>он может стать фабричным рабочим </a:t>
            </a:r>
            <a:r>
              <a:rPr lang="ru-RU" dirty="0" smtClean="0"/>
              <a:t>и образованным гражданином, </a:t>
            </a:r>
            <a:r>
              <a:rPr lang="ru-RU" b="1" dirty="0" smtClean="0"/>
              <a:t>преобразовав таким образом свое классовое происхождение </a:t>
            </a:r>
            <a:r>
              <a:rPr lang="ru-RU" dirty="0" smtClean="0"/>
              <a:t>и избавившись от казавшейся ему сомнительной кулацкой психологии».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857628"/>
            <a:ext cx="4214842" cy="2643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«</a:t>
            </a:r>
            <a:r>
              <a:rPr lang="ru-RU" sz="1600" b="1" dirty="0" err="1" smtClean="0"/>
              <a:t>Подлубный</a:t>
            </a:r>
            <a:r>
              <a:rPr lang="ru-RU" sz="1600" b="1" dirty="0" smtClean="0"/>
              <a:t> старается переделать себя точно так же, как переделывал себя Советский Союз посредством коллективизации и индустриализации</a:t>
            </a:r>
            <a:r>
              <a:rPr lang="ru-RU" sz="1600" dirty="0" smtClean="0"/>
              <a:t>. Оба этих процесса - личная работа над собой и революционное преобразование страны - проводились с одинаковой поспешностью и рвением, что выдавало в них одинаковое понимание истории, о ходе которой нужно держать ответ».</a:t>
            </a:r>
            <a:endParaRPr lang="ru-RU" sz="1600" dirty="0"/>
          </a:p>
        </p:txBody>
      </p:sp>
      <p:pic>
        <p:nvPicPr>
          <p:cNvPr id="12290" name="Picture 2" descr="https://cdn-images-1.medium.com/max/1600/1*WVTyVRIEdnImFSSnjevGn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357298"/>
            <a:ext cx="3177503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Эго-документы как исторический источник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571876"/>
            <a:ext cx="471490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/>
              <a:t>Суржикова</a:t>
            </a:r>
            <a:r>
              <a:rPr lang="ru-RU" sz="2000" dirty="0" smtClean="0"/>
              <a:t> Наталья Викторовна</a:t>
            </a:r>
            <a:endParaRPr lang="ru-RU" sz="2000" dirty="0"/>
          </a:p>
        </p:txBody>
      </p:sp>
      <p:pic>
        <p:nvPicPr>
          <p:cNvPr id="4100" name="Picture 4" descr="ÐÐ° Ð´Ð°Ð½Ð½Ð¾Ð¼ Ð¸Ð·Ð¾Ð±ÑÐ°Ð¶ÐµÐ½Ð¸Ð¸ Ð¼Ð¾Ð¶ÐµÑ Ð½Ð°ÑÐ¾Ð´Ð¸ÑÑÑÑ: ÐÐ°ÑÐ°Ð»ÑÑ Ð¡ÑÑÐ¶Ð¸ÐºÐ¾Ð²Ð°, ÑÐ»ÑÐ±Ð°ÐµÑÑÑ, ÑÐ¸Ð´Ð¸Ñ Ð¸ Ð² Ð¿Ð¾Ð¼ÐµÑÐµÐ½Ð¸Ð¸"/>
          <p:cNvPicPr>
            <a:picLocks noChangeAspect="1" noChangeArrowheads="1"/>
          </p:cNvPicPr>
          <p:nvPr/>
        </p:nvPicPr>
        <p:blipFill>
          <a:blip r:embed="rId2"/>
          <a:srcRect l="37720" t="14974" r="24560" b="1692"/>
          <a:stretch>
            <a:fillRect/>
          </a:stretch>
        </p:blipFill>
        <p:spPr bwMode="auto">
          <a:xfrm flipH="1">
            <a:off x="571472" y="3571876"/>
            <a:ext cx="2011984" cy="25003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472" y="1605495"/>
            <a:ext cx="671517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«Читая  человеческие документы советской эпохи, я не только окуналась в пыльные бумаги, эти клочки пены дней. Я понимала не только своих родителей и себя, но и свое общество»   [</a:t>
            </a:r>
            <a:r>
              <a:rPr lang="ru-RU" sz="2000" i="1" dirty="0" smtClean="0"/>
              <a:t>Наталья</a:t>
            </a:r>
            <a:r>
              <a:rPr lang="ru-RU" sz="2000" dirty="0" smtClean="0"/>
              <a:t> </a:t>
            </a:r>
            <a:r>
              <a:rPr lang="ru-RU" sz="2000" i="1" dirty="0" smtClean="0"/>
              <a:t>Козлова</a:t>
            </a:r>
            <a:r>
              <a:rPr lang="ru-RU" sz="2000" dirty="0" smtClean="0"/>
              <a:t>]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4214818"/>
            <a:ext cx="585791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i="1" dirty="0" smtClean="0"/>
              <a:t>«Эго-источники … экспонируют и мир отдельной личности (Я), и ее социально обусловленные "параметры" (МЫ), позволяя тем самым изучать типы кристаллизации самых разных социальных "пород" – от уникальных до статистических»</a:t>
            </a:r>
            <a:endParaRPr lang="ru-RU" sz="2000" i="1" dirty="0"/>
          </a:p>
        </p:txBody>
      </p:sp>
      <p:pic>
        <p:nvPicPr>
          <p:cNvPr id="4102" name="Picture 6" descr="http://www.char.ru/books/787425_Sovetskie_lyudi_Scena_iz_istor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357298"/>
            <a:ext cx="1357290" cy="184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Дневник деревенского плотника Константина Измайлова.</a:t>
            </a:r>
          </a:p>
          <a:p>
            <a:pPr algn="ctr"/>
            <a:r>
              <a:rPr lang="ru-RU" sz="2400" b="1" dirty="0" smtClean="0"/>
              <a:t>Два мир</a:t>
            </a:r>
            <a:r>
              <a:rPr lang="ru-RU" sz="2400" b="1" dirty="0" smtClean="0"/>
              <a:t>а - </a:t>
            </a:r>
            <a:r>
              <a:rPr lang="ru-RU" sz="2400" b="1" dirty="0" smtClean="0"/>
              <a:t> </a:t>
            </a:r>
            <a:r>
              <a:rPr lang="ru-RU" sz="2400" b="1" dirty="0" smtClean="0"/>
              <a:t>два </a:t>
            </a:r>
            <a:r>
              <a:rPr lang="ru-RU" sz="2400" b="1" dirty="0" smtClean="0"/>
              <a:t>языка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4786346" cy="4786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7.11.1926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Воскресенье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празднование 9-й годовщины Октябрьской революции!!! В 2 часа дня митинг около райкома ВКП(б). Собралось много народу. Вечером в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нардоме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торжественное заседание в честь Октябрьской годовщины, приветственные речи. Сегодня я играю на сцене в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нардоме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пьесе «Лицом к лицу» — роль главного бандита Матюшина.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нардоме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полно!!!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пасмурный, холодно. Днем была генеральная репетиция.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утра работал в конюшнях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по-домашности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Скот весь дома держу: три коня и пять коров. Зимы нет. Реки не стали.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Погода сухая, дороги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тоже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413768"/>
            <a:ext cx="300036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12.01.1929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Суббота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что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по хозяйству, со скотом, ничего не делал. Убирал снег, нанесенный буранами на этой неделе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Вечером был на репетиции. Готовим «Стеньку Разина», роль Фильки.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Поздно вечером читаю книжечку, в первый раз попавшую мне под названием «О болезненных явлениях в Кузнецкой окружной парторганизации».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для чтения членам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ВКП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Дневник деревенского плотника Константина Измайлова.</a:t>
            </a:r>
          </a:p>
          <a:p>
            <a:pPr algn="ctr"/>
            <a:r>
              <a:rPr lang="ru-RU" sz="2400" b="1" dirty="0" smtClean="0"/>
              <a:t>Два мира -  два языка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6715172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20.11.1927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Воскресенье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Сегодня вместе с Андреем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съездили за соломой еще раз. Привезли три воза мне соломы. Опять стало тепло и дорога опять просит телегу...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 ударно готовится к Михайлову дню.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Вчера подстриг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нарсудью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Малышева, сегодня — почтовика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Северухина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545025"/>
            <a:ext cx="757242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27.01.1929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Мороз и буран весь день. Днем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неочердное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партсобрание. Говорят, а не делают. О предвыборной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выборной компании.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Говорить научились советским языком все, а делать — никто!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сегодняшнем номере газеты «Звезда Алтая» опять появились статьи о троцкистской оппозиции. В Москве арестована группа троцкистов 150 человек. Конфисковано много литературы антисоветской. Вечером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нардоме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спектакль.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играю. Сделал для сцены камин из простых досок на гвоздях».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YandexDisk\2. Конференции\НИУ ВШЭ Соседи по науке\материалы\скан-дневник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357298"/>
            <a:ext cx="5572164" cy="497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3306" y="1571612"/>
            <a:ext cx="4966736" cy="4500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Александр Иванович Дмитриев </a:t>
            </a:r>
            <a:r>
              <a:rPr lang="ru-RU" dirty="0"/>
              <a:t>(</a:t>
            </a:r>
            <a:r>
              <a:rPr lang="ru-RU" dirty="0" smtClean="0"/>
              <a:t>1918-2005))</a:t>
            </a:r>
          </a:p>
          <a:p>
            <a:pPr algn="just"/>
            <a:r>
              <a:rPr lang="ru-RU" dirty="0" smtClean="0"/>
              <a:t>рабочий </a:t>
            </a:r>
            <a:r>
              <a:rPr lang="ru-RU" dirty="0" smtClean="0"/>
              <a:t>авиамоторного </a:t>
            </a:r>
            <a:r>
              <a:rPr lang="ru-RU" dirty="0"/>
              <a:t>завода №19 им.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. Сталина. </a:t>
            </a:r>
            <a:endParaRPr lang="ru-RU" dirty="0" smtClean="0"/>
          </a:p>
          <a:p>
            <a:pPr algn="just"/>
            <a:r>
              <a:rPr lang="ru-RU" dirty="0"/>
              <a:t>Завод был построен в городе Перми в </a:t>
            </a:r>
            <a:r>
              <a:rPr lang="ru-RU" dirty="0" smtClean="0"/>
              <a:t>середине </a:t>
            </a:r>
            <a:r>
              <a:rPr lang="ru-RU" dirty="0"/>
              <a:t>1930-х годов. </a:t>
            </a:r>
          </a:p>
          <a:p>
            <a:pPr algn="just"/>
            <a:r>
              <a:rPr lang="ru-RU" dirty="0"/>
              <a:t>В годы войны </a:t>
            </a:r>
            <a:r>
              <a:rPr lang="ru-RU" dirty="0" smtClean="0"/>
              <a:t>Завод №</a:t>
            </a:r>
            <a:r>
              <a:rPr lang="ru-RU" dirty="0"/>
              <a:t>19 им. Сталина выполнил военную программу и выпустил 24 000 штук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 </a:t>
            </a:r>
            <a:r>
              <a:rPr lang="ru-RU" dirty="0"/>
              <a:t>рядных двигателей воздушного охлаждения - М-82 (АШ – 82), АШ – 82ФН)</a:t>
            </a:r>
          </a:p>
          <a:p>
            <a:pPr algn="just"/>
            <a:r>
              <a:rPr lang="ru-RU" dirty="0" smtClean="0"/>
              <a:t>С осени 1942 г., </a:t>
            </a:r>
            <a:r>
              <a:rPr lang="ru-RU" dirty="0"/>
              <a:t>А. Дмитриев работал в отделе технического контроля (О.Т.К.), отвечал за сдачу продукции заказчику. </a:t>
            </a:r>
            <a:endParaRPr lang="ru-RU" dirty="0" smtClean="0"/>
          </a:p>
          <a:p>
            <a:pPr algn="just"/>
            <a:r>
              <a:rPr lang="ru-RU" dirty="0" smtClean="0"/>
              <a:t>После войны неоднократно менял место работы внутри завода …</a:t>
            </a:r>
          </a:p>
          <a:p>
            <a:pPr algn="just"/>
            <a:r>
              <a:rPr lang="ru-RU" dirty="0" smtClean="0"/>
              <a:t>Регулярно вел дневник на протяжении нескольких десятилетий.</a:t>
            </a:r>
            <a:endParaRPr lang="ru-RU" dirty="0"/>
          </a:p>
        </p:txBody>
      </p:sp>
      <p:pic>
        <p:nvPicPr>
          <p:cNvPr id="1026" name="Picture 2" descr="D:\YandexDisk\2. Конференции\НИУ ВШЭ Соседи по науке\материалы\Дмитри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1711642" cy="3141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Дневник </a:t>
            </a:r>
            <a:r>
              <a:rPr lang="ru-RU" sz="2400" b="1" dirty="0" smtClean="0"/>
              <a:t>рабочего …. 1941-1955 гг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Александр Дмитриев</a:t>
            </a:r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Дневник </a:t>
            </a:r>
            <a:r>
              <a:rPr lang="ru-RU" sz="2400" b="1" dirty="0" smtClean="0"/>
              <a:t>рабочего …. 1941-1955 гг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Москва… как много в этом звуке…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357298"/>
            <a:ext cx="57150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smtClean="0"/>
              <a:t>меня было с собой вино &lt;…&gt; и я почти всю дорогу был пьян</a:t>
            </a:r>
            <a:r>
              <a:rPr lang="ru-RU" dirty="0" smtClean="0"/>
              <a:t>. (16.02.1942)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000241"/>
            <a:ext cx="61436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И </a:t>
            </a:r>
            <a:r>
              <a:rPr lang="ru-RU" dirty="0" smtClean="0"/>
              <a:t>как только отъехали от Москвы, сразу же началась пьянка. Пили почти всю дорогу. Издержали все оставшиеся деньги. В Молотов я приехал только лишь с 1 рублем, да и тот издержал на </a:t>
            </a:r>
            <a:r>
              <a:rPr lang="ru-RU" dirty="0" smtClean="0"/>
              <a:t>трамвай (13.03.1942)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326501"/>
            <a:ext cx="564360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Всего там вдоволь</a:t>
            </a:r>
            <a:r>
              <a:rPr lang="ru-RU" dirty="0" smtClean="0"/>
              <a:t>, что хочешь, то и бери. Обедал в заводском кафетерии. И, как обычно, всегда перед обедом и после [</a:t>
            </a:r>
            <a:r>
              <a:rPr lang="ru-RU" dirty="0" err="1" smtClean="0"/>
              <a:t>н</a:t>
            </a:r>
            <a:r>
              <a:rPr lang="ru-RU" dirty="0" smtClean="0"/>
              <a:t>]его выпивал по кружечке пива. Да еще кроме этого все время пил (16.02.1942)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540947"/>
            <a:ext cx="7358114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Во многих кино буфет устроен так: на столиках поставлено пиво и разные бутерброды, конфеты, яблоки. Садишься за столик, пьешь, ешь, а потом подходит официантка и ты с ней за все, что не хватает на столе, расплачиваешься. Удобно и хорошо, в очередь никогда не стоишь. А когда я ездил к Нине, то всегда перед встречей заезжал в «Кафе», а оно от них находится через дом, и выпивал там для веселья 100 грамм и бутылочку пива. Это тоже было </a:t>
            </a:r>
            <a:r>
              <a:rPr lang="ru-RU" dirty="0" smtClean="0"/>
              <a:t>неплохо (23.02.1942)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Дневник </a:t>
            </a:r>
            <a:r>
              <a:rPr lang="ru-RU" sz="2400" b="1" dirty="0" smtClean="0"/>
              <a:t>рабочего …. 1941-1955 гг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Требуется выжить!</a:t>
            </a:r>
            <a:endParaRPr lang="ru-RU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357826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На днях у Клавы мы </a:t>
            </a:r>
            <a:r>
              <a:rPr lang="ru-RU" dirty="0" err="1" smtClean="0"/>
              <a:t>хочем</a:t>
            </a:r>
            <a:r>
              <a:rPr lang="ru-RU" dirty="0" smtClean="0"/>
              <a:t> устроить пьянку. Пусть война! Пусть трудно жить! А мы будем брать от жизни все, что она может дать! Лешка достанет пива, Анька – вина, а Клава приготовит что-нибудь на закуску. Вот и будет пир в военное </a:t>
            </a:r>
            <a:r>
              <a:rPr lang="ru-RU" dirty="0" smtClean="0"/>
              <a:t>время (1.02.1944)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85860"/>
            <a:ext cx="764386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Сегодня </a:t>
            </a:r>
            <a:r>
              <a:rPr lang="ru-RU" dirty="0" smtClean="0"/>
              <a:t>опять был на совещании у директора и парторга ЦК ВКП (б).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 Все </a:t>
            </a:r>
            <a:r>
              <a:rPr lang="ru-RU" dirty="0" smtClean="0"/>
              <a:t>взяли на себя обязательство – закончить программу июня к 29/VI. Задача нелегкая, но выполнимая. Если это мы выполним, то завод займет 1-е место в соцсоревновании авиационных заводов. А это означает улучшение жизни и быта рабочих завода. Все-таки 1-я премия – 1000000 рублей. Надеюсь, что мы этого добьемся</a:t>
            </a:r>
            <a:r>
              <a:rPr lang="ru-RU" dirty="0" smtClean="0"/>
              <a:t>! (17.02.1940)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204520"/>
            <a:ext cx="850112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На работе я сейчас занимаюсь "крупными подделками" талонов на коммерческие обеды. И так хорошо их рисую от руки, даже нисколько не отличить от оригинала</a:t>
            </a:r>
            <a:r>
              <a:rPr lang="ru-RU" sz="2000" dirty="0" smtClean="0"/>
              <a:t>. Многие подумают что это нехорошо, но на это я найду такое возражение. А разве хорошо, когда в столовой обманывают рабочих выдавая им почти вдвое меньшую порцию. Нет! И в этом я ничего позорного не нахожу. А тем более в военное </a:t>
            </a:r>
            <a:r>
              <a:rPr lang="ru-RU" sz="2000" dirty="0" smtClean="0"/>
              <a:t>время</a:t>
            </a:r>
            <a:r>
              <a:rPr lang="en-US" sz="2000" dirty="0" smtClean="0"/>
              <a:t> (1.12.1943)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9017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1596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«Государственная идеология и агитация  сквозь призму эго-документов»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тыл: стратегии выживания. 1942-1943 гг. по материалам дневника рабочего</dc:title>
  <dc:creator>admin</dc:creator>
  <cp:lastModifiedBy>Andrey Kabatskov</cp:lastModifiedBy>
  <cp:revision>180</cp:revision>
  <dcterms:created xsi:type="dcterms:W3CDTF">2016-04-06T06:59:14Z</dcterms:created>
  <dcterms:modified xsi:type="dcterms:W3CDTF">2019-02-15T05:55:05Z</dcterms:modified>
</cp:coreProperties>
</file>