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EE08-E9D2-4D49-BEA6-846DF505398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3FC-5FE6-44BE-B925-B71A9368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28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EE08-E9D2-4D49-BEA6-846DF505398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3FC-5FE6-44BE-B925-B71A9368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7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EE08-E9D2-4D49-BEA6-846DF505398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3FC-5FE6-44BE-B925-B71A9368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4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EE08-E9D2-4D49-BEA6-846DF505398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3FC-5FE6-44BE-B925-B71A9368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4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EE08-E9D2-4D49-BEA6-846DF505398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3FC-5FE6-44BE-B925-B71A9368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8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EE08-E9D2-4D49-BEA6-846DF505398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3FC-5FE6-44BE-B925-B71A9368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9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EE08-E9D2-4D49-BEA6-846DF505398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3FC-5FE6-44BE-B925-B71A9368225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6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EE08-E9D2-4D49-BEA6-846DF505398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3FC-5FE6-44BE-B925-B71A9368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2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EE08-E9D2-4D49-BEA6-846DF505398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3FC-5FE6-44BE-B925-B71A9368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EE08-E9D2-4D49-BEA6-846DF505398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3FC-5FE6-44BE-B925-B71A9368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784EE08-E9D2-4D49-BEA6-846DF505398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3FC-5FE6-44BE-B925-B71A9368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1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784EE08-E9D2-4D49-BEA6-846DF505398B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907D3FC-5FE6-44BE-B925-B71A93682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9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55D20-D6A7-4157-B678-100F2FB34F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Влияние критического мышления и этнокультурной эмпатии на формирование межкультурных навыков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EE5429-C8F8-44FA-9CA1-12CC1BF0A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055" y="4151934"/>
            <a:ext cx="6573890" cy="123989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Чабан Альбина Руслановна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Руководитель: Балезина Екатерина Андреевна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НИУ ВШЭ-Пермь</a:t>
            </a:r>
          </a:p>
        </p:txBody>
      </p:sp>
    </p:spTree>
    <p:extLst>
      <p:ext uri="{BB962C8B-B14F-4D97-AF65-F5344CB8AC3E}">
        <p14:creationId xmlns:p14="http://schemas.microsoft.com/office/powerpoint/2010/main" val="353607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2BF0C-71CD-4535-9E13-5B949B9E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НАИБОЛЕЕ ЭФФЕКТИВНЫЕ МЕТОДЫ РАЗВИТИЯ КРИТИЧЕСКОГО МЫШЛЕНИЯ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0B3F50-CBA9-48CC-AF22-55C234D0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998" y="6157112"/>
            <a:ext cx="7380003" cy="7008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Методы, способствовавшие развитию навыков критического мышления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A9143-6C98-4CC9-8A0E-6928F26B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592" y="2329155"/>
            <a:ext cx="6234816" cy="38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5B29F-1DC2-49E3-9849-5141205B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НАИБОЛЕЕ ЭФФЕКТИВНЫЕ МЕТОДЫ РАЗВИТИЯ КРИТИЧЕСКОГО МЫШЛЕНИЯ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C3E3C1-1C35-416C-8D71-B4AED5BB9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8472" y="6164475"/>
            <a:ext cx="6555056" cy="46234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Методы, наиболее способствовавшие пониманию тем семинара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4C2B7F-EA7C-4AE0-9033-D734FB2A5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611" y="2438629"/>
            <a:ext cx="6148778" cy="36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276F6-5CAD-4CDD-9E8A-B474399F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НАИБОЛЕЕ ЭФФЕКТИВНЫЕ МЕТОДЫ РАЗВИТИЯ КРИТИЧЕСКОГО МЫШЛЕНИЯ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C96E96-F9ED-495A-9FE2-D68A009D5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6142383"/>
            <a:ext cx="7729728" cy="492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/>
              <a:t>Методы, которые студенты планируют использовать чаще всего в будущей академической или профессиональной деятельности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A1B6B6-2FD2-4B91-B1A5-378AE529D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566" y="2345874"/>
            <a:ext cx="6174867" cy="37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9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CF806-3B87-4568-B37D-DCA043E8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и 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FD82A3-A21C-4DC2-929E-62E86AA53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79" y="2236304"/>
            <a:ext cx="7648360" cy="477078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Студентам важно формировать:</a:t>
            </a:r>
          </a:p>
          <a:p>
            <a:pPr algn="just"/>
            <a:r>
              <a:rPr lang="ru-RU" dirty="0"/>
              <a:t>эмоциональное вовлечение в проблемы других этнических групп</a:t>
            </a:r>
          </a:p>
          <a:p>
            <a:pPr algn="just"/>
            <a:r>
              <a:rPr lang="ru-RU" dirty="0"/>
              <a:t>сочувствие ситуациям этнического угнетения</a:t>
            </a:r>
          </a:p>
          <a:p>
            <a:pPr algn="just"/>
            <a:r>
              <a:rPr lang="ru-RU" dirty="0"/>
              <a:t>готовность делиться личными переживаниями</a:t>
            </a:r>
          </a:p>
          <a:p>
            <a:pPr algn="just"/>
            <a:r>
              <a:rPr lang="ru-RU" dirty="0"/>
              <a:t>осведомлённость о проблемах различных сообществ</a:t>
            </a:r>
          </a:p>
          <a:p>
            <a:pPr marL="0" indent="0" algn="just">
              <a:buNone/>
            </a:pPr>
            <a:r>
              <a:rPr lang="ru-RU" b="1" dirty="0"/>
              <a:t>Эффективные форматы обучения:</a:t>
            </a:r>
          </a:p>
          <a:p>
            <a:pPr algn="just"/>
            <a:r>
              <a:rPr lang="ru-RU" dirty="0"/>
              <a:t>дискуссии</a:t>
            </a:r>
          </a:p>
          <a:p>
            <a:pPr algn="just"/>
            <a:r>
              <a:rPr lang="ru-RU" dirty="0"/>
              <a:t>проектные задания, направленные на понимание и принятие культурного многообразия</a:t>
            </a:r>
          </a:p>
          <a:p>
            <a:pPr marL="0" indent="0" algn="just">
              <a:buNone/>
            </a:pPr>
            <a:r>
              <a:rPr lang="ru-RU" b="1" dirty="0"/>
              <a:t>Развитие этих навыков ведёт к:</a:t>
            </a:r>
          </a:p>
          <a:p>
            <a:pPr algn="just"/>
            <a:r>
              <a:rPr lang="ru-RU" dirty="0"/>
              <a:t>повышению эмпатической чувствительности</a:t>
            </a:r>
          </a:p>
          <a:p>
            <a:pPr algn="just"/>
            <a:r>
              <a:rPr lang="ru-RU" dirty="0"/>
              <a:t>углублению межкультурного взаимопонимания</a:t>
            </a:r>
          </a:p>
          <a:p>
            <a:pPr algn="just"/>
            <a:r>
              <a:rPr lang="ru-RU" dirty="0"/>
              <a:t>облегчению адаптации студентов в многообразной социокультурной среде</a:t>
            </a:r>
          </a:p>
        </p:txBody>
      </p:sp>
      <p:pic>
        <p:nvPicPr>
          <p:cNvPr id="9218" name="Picture 2" descr="Вывод – Бесплатные иконки: технологии">
            <a:extLst>
              <a:ext uri="{FF2B5EF4-FFF2-40B4-BE49-F238E27FC236}">
                <a16:creationId xmlns:a16="http://schemas.microsoft.com/office/drawing/2014/main" id="{AC851AFB-76AE-4686-B187-7ED5C6EEE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25" y="2541104"/>
            <a:ext cx="2686878" cy="26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6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CF806-3B87-4568-B37D-DCA043E8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и 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FD82A3-A21C-4DC2-929E-62E86AA53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79" y="2236304"/>
            <a:ext cx="7230917" cy="47707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Ключевые педагогические методы:</a:t>
            </a:r>
          </a:p>
          <a:p>
            <a:pPr algn="just"/>
            <a:r>
              <a:rPr lang="ru-RU" dirty="0"/>
              <a:t>дискуссии, дебаты, мозговой штурм, анализ кейсов</a:t>
            </a:r>
          </a:p>
          <a:p>
            <a:pPr algn="just"/>
            <a:r>
              <a:rPr lang="ru-RU" dirty="0"/>
              <a:t>стимулирование активного участия студентов</a:t>
            </a:r>
          </a:p>
          <a:p>
            <a:pPr algn="just"/>
            <a:r>
              <a:rPr lang="ru-RU" dirty="0"/>
              <a:t>развитие коммуникативных, </a:t>
            </a:r>
            <a:r>
              <a:rPr lang="ru-RU" dirty="0" err="1"/>
              <a:t>аргументативных</a:t>
            </a:r>
            <a:r>
              <a:rPr lang="ru-RU" dirty="0"/>
              <a:t> и аналитических навыков</a:t>
            </a:r>
          </a:p>
          <a:p>
            <a:pPr algn="just"/>
            <a:r>
              <a:rPr lang="ru-RU" dirty="0"/>
              <a:t>повышение эффективности усвоения материала</a:t>
            </a:r>
          </a:p>
          <a:p>
            <a:pPr marL="0" indent="0" algn="just">
              <a:buNone/>
            </a:pPr>
            <a:r>
              <a:rPr lang="ru-RU" b="1" dirty="0"/>
              <a:t>Практическое значение:</a:t>
            </a:r>
          </a:p>
          <a:p>
            <a:pPr algn="just"/>
            <a:r>
              <a:rPr lang="ru-RU" dirty="0"/>
              <a:t>критическое мышление способствует росту этнокультурной эмпатии</a:t>
            </a:r>
          </a:p>
          <a:p>
            <a:pPr algn="just"/>
            <a:r>
              <a:rPr lang="ru-RU" dirty="0"/>
              <a:t>преподавателям важно сочетать предметные знания с развитием критического мышления</a:t>
            </a:r>
          </a:p>
          <a:p>
            <a:pPr algn="just"/>
            <a:r>
              <a:rPr lang="ru-RU" dirty="0"/>
              <a:t>используемые методы делают обучение более эффективным, комфортным и мотивирующим</a:t>
            </a:r>
          </a:p>
        </p:txBody>
      </p:sp>
      <p:pic>
        <p:nvPicPr>
          <p:cNvPr id="10242" name="Picture 2" descr="Вывод – Бесплатные иконки: технологии">
            <a:extLst>
              <a:ext uri="{FF2B5EF4-FFF2-40B4-BE49-F238E27FC236}">
                <a16:creationId xmlns:a16="http://schemas.microsoft.com/office/drawing/2014/main" id="{E4148AF2-41E0-499C-9EB8-C5A430A29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505" y="2421836"/>
            <a:ext cx="2756452" cy="275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4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E58B9-41BD-4E0B-95A6-F2A31030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pic>
        <p:nvPicPr>
          <p:cNvPr id="11266" name="Picture 2" descr="Эмпатия">
            <a:extLst>
              <a:ext uri="{FF2B5EF4-FFF2-40B4-BE49-F238E27FC236}">
                <a16:creationId xmlns:a16="http://schemas.microsoft.com/office/drawing/2014/main" id="{F25D3716-E677-4139-B36E-D34D8767D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572992"/>
            <a:ext cx="66675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2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3E25D-4870-4DFD-8F1E-A028ADBD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016CA-763A-42FD-A1C3-04B666F5D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71" y="3053946"/>
            <a:ext cx="5859316" cy="2825397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Увеличение мобильности населения</a:t>
            </a:r>
          </a:p>
          <a:p>
            <a:pPr algn="just"/>
            <a:r>
              <a:rPr lang="ru-RU" sz="2400" dirty="0"/>
              <a:t>Расширение культурного разнообразия</a:t>
            </a:r>
          </a:p>
          <a:p>
            <a:pPr algn="just"/>
            <a:r>
              <a:rPr lang="ru-RU" sz="2400" dirty="0"/>
              <a:t>Процессы глобализации</a:t>
            </a:r>
          </a:p>
          <a:p>
            <a:pPr algn="just"/>
            <a:r>
              <a:rPr lang="ru-RU" sz="2400" dirty="0"/>
              <a:t>Развитие цифровых коммуникаций</a:t>
            </a:r>
          </a:p>
          <a:p>
            <a:pPr algn="just"/>
            <a:r>
              <a:rPr lang="ru-RU" sz="2400" dirty="0"/>
              <a:t>Транснационализация культуры</a:t>
            </a:r>
          </a:p>
        </p:txBody>
      </p:sp>
      <p:pic>
        <p:nvPicPr>
          <p:cNvPr id="1026" name="Picture 2" descr="Культурное Разнообразие в АВА-1 CEU — abaplus.pro">
            <a:extLst>
              <a:ext uri="{FF2B5EF4-FFF2-40B4-BE49-F238E27FC236}">
                <a16:creationId xmlns:a16="http://schemas.microsoft.com/office/drawing/2014/main" id="{B227285A-0BF4-41A6-B544-793B1C99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887" y="2736950"/>
            <a:ext cx="4734538" cy="31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7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0340B-37CA-4C35-BD4F-2CAE8EE8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A8A85-2AFA-44E1-863C-D5ED951B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29" y="3429000"/>
            <a:ext cx="5439319" cy="31019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В 2022 году во всём мире насчитывалось около 6,9 млн международных студентов, что на 176 % больше, чем в 2002 году, когда их было 2,5 млн (UIS, 2024)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2B8D53-EA09-44F0-9D75-BC1E2560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03" y="2451520"/>
            <a:ext cx="4846983" cy="407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5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4B9A6-79ED-470B-9190-5695082E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951060-3D23-4F46-BD9F-1E79CE15E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65" y="2936599"/>
            <a:ext cx="6188006" cy="310197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Необходимость эффективного взаимодействия между представителями разных культур</a:t>
            </a:r>
          </a:p>
          <a:p>
            <a:pPr algn="just"/>
            <a:r>
              <a:rPr lang="ru-RU" dirty="0"/>
              <a:t>Возрастающая важность развития межкультурной компетентности</a:t>
            </a:r>
          </a:p>
          <a:p>
            <a:pPr algn="just"/>
            <a:r>
              <a:rPr lang="ru-RU" dirty="0"/>
              <a:t>Критическое мышление формирует объективность</a:t>
            </a:r>
          </a:p>
          <a:p>
            <a:pPr algn="just"/>
            <a:r>
              <a:rPr lang="ru-RU" dirty="0"/>
              <a:t>Этнокультурная эмпатия способствует уважению и доверию</a:t>
            </a:r>
          </a:p>
          <a:p>
            <a:pPr algn="just"/>
            <a:r>
              <a:rPr lang="ru-RU" dirty="0"/>
              <a:t>Формирование межкультурных компетенций в образовании обеспечивает успешную адаптацию и академическую интеграцию студентов</a:t>
            </a:r>
          </a:p>
        </p:txBody>
      </p:sp>
      <p:pic>
        <p:nvPicPr>
          <p:cNvPr id="3074" name="Picture 2" descr="Особенности бизнес коммуникаций между людьми разных стран и культур">
            <a:extLst>
              <a:ext uri="{FF2B5EF4-FFF2-40B4-BE49-F238E27FC236}">
                <a16:creationId xmlns:a16="http://schemas.microsoft.com/office/drawing/2014/main" id="{BAE9FAE8-7CC0-475F-A392-F22ECC889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81" y="3349348"/>
            <a:ext cx="4907371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52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27579-55B6-47FA-BB7F-3C727C04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39783E-1DC7-4470-B58E-A3672653D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5" y="2272681"/>
            <a:ext cx="7330307" cy="4140443"/>
          </a:xfrm>
        </p:spPr>
        <p:txBody>
          <a:bodyPr>
            <a:noAutofit/>
          </a:bodyPr>
          <a:lstStyle/>
          <a:p>
            <a:pPr marL="228600" lvl="1" indent="0" algn="just">
              <a:buNone/>
            </a:pPr>
            <a:r>
              <a:rPr lang="ru-RU" sz="1800" b="1" dirty="0"/>
              <a:t>ЦЕЛЬ</a:t>
            </a:r>
          </a:p>
          <a:p>
            <a:pPr algn="just"/>
            <a:r>
              <a:rPr lang="ru-RU" dirty="0"/>
              <a:t>Изучение роли критического мышления и этнокультурной эмпатии в процессе формирования межкультурной компетентности студентов</a:t>
            </a:r>
          </a:p>
          <a:p>
            <a:pPr marL="228600" lvl="1" indent="0" algn="just">
              <a:buNone/>
            </a:pPr>
            <a:r>
              <a:rPr lang="ru-RU" sz="1800" b="1" dirty="0"/>
              <a:t>ЗАДАЧИ</a:t>
            </a:r>
          </a:p>
          <a:p>
            <a:pPr algn="just"/>
            <a:r>
              <a:rPr lang="ru-RU" dirty="0"/>
              <a:t>Проанализировать теоретические основы понятий “межкультурная компетентность”, “критическое мышление” и “этнокультурная эмпатия”</a:t>
            </a:r>
          </a:p>
          <a:p>
            <a:pPr algn="just"/>
            <a:r>
              <a:rPr lang="ru-RU" dirty="0"/>
              <a:t>Оценить уровень выраженности этнокультурной эмпатии у студентов в многонациональной образовательной среде</a:t>
            </a:r>
          </a:p>
          <a:p>
            <a:pPr algn="just"/>
            <a:r>
              <a:rPr lang="ru-RU" dirty="0"/>
              <a:t>Определить наиболее эффективные педагогические подходы, направленные на развитие критического мышления</a:t>
            </a:r>
          </a:p>
          <a:p>
            <a:pPr algn="just"/>
            <a:r>
              <a:rPr lang="ru-RU" dirty="0"/>
              <a:t>Разработать рекомендации по интеграции развития критического мышления и этнокультурной эмпатии в образовательный процесс</a:t>
            </a:r>
          </a:p>
        </p:txBody>
      </p:sp>
      <p:pic>
        <p:nvPicPr>
          <p:cNvPr id="7170" name="Picture 2" descr="Цель – Бесплатные иконки: стрелы">
            <a:extLst>
              <a:ext uri="{FF2B5EF4-FFF2-40B4-BE49-F238E27FC236}">
                <a16:creationId xmlns:a16="http://schemas.microsoft.com/office/drawing/2014/main" id="{74E3A65D-8CFD-4A3D-AE0C-E9C4D336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30" y="3126917"/>
            <a:ext cx="2578144" cy="25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76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5B0C9-40B8-436F-9DB5-3F1C98A9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Влияние критического мышления на развитие межкультурной компетентности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6EE49A1-D641-4F09-A3E9-975D5FB1FA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2276" y="3146449"/>
            <a:ext cx="6117733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fontAlgn="base">
              <a:spcAft>
                <a:spcPct val="0"/>
              </a:spcAft>
              <a:buSzTx/>
              <a:tabLst/>
            </a:pPr>
            <a:r>
              <a:rPr lang="ru-RU" altLang="ru-RU" sz="2400" dirty="0"/>
              <a:t>Анализ собственных культурных установок</a:t>
            </a:r>
          </a:p>
          <a:p>
            <a:pPr marR="0" lvl="0" algn="just" fontAlgn="base">
              <a:spcAft>
                <a:spcPct val="0"/>
              </a:spcAft>
              <a:buSzTx/>
              <a:tabLst/>
            </a:pPr>
            <a:r>
              <a:rPr lang="ru-RU" altLang="ru-RU" sz="2400" dirty="0"/>
              <a:t>Обоснованные решения в межкультурных ситуациях</a:t>
            </a:r>
          </a:p>
          <a:p>
            <a:pPr marR="0" lvl="0" algn="just" fontAlgn="base">
              <a:spcAft>
                <a:spcPct val="0"/>
              </a:spcAft>
              <a:buSzTx/>
              <a:tabLst/>
            </a:pPr>
            <a:r>
              <a:rPr lang="ru-RU" altLang="ru-RU" sz="2400" dirty="0"/>
              <a:t>Снижение этноцентризма и стереотипов</a:t>
            </a:r>
          </a:p>
          <a:p>
            <a:pPr marR="0" lvl="0" algn="just" fontAlgn="base">
              <a:spcAft>
                <a:spcPct val="0"/>
              </a:spcAft>
              <a:buSzTx/>
              <a:tabLst/>
            </a:pPr>
            <a:r>
              <a:rPr lang="ru-RU" altLang="ru-RU" sz="2400" dirty="0"/>
              <a:t>Непредвзятый взгляд на культуру</a:t>
            </a:r>
          </a:p>
        </p:txBody>
      </p:sp>
      <p:pic>
        <p:nvPicPr>
          <p:cNvPr id="4099" name="Picture 3" descr="Что такое критическое мышление. Развитие с докритического мышления человека">
            <a:extLst>
              <a:ext uri="{FF2B5EF4-FFF2-40B4-BE49-F238E27FC236}">
                <a16:creationId xmlns:a16="http://schemas.microsoft.com/office/drawing/2014/main" id="{D116621E-008A-4C47-BD64-5C7E08D6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48" y="2968281"/>
            <a:ext cx="4777306" cy="301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42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9B438-1CAE-45DE-AC28-CB6ECB83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Влияние этнокультурной эмпатии на развитие межкультурной компетентности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838313-B844-4D75-9AE6-05E2DF06C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28" y="3429000"/>
            <a:ext cx="4626864" cy="3101983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Сопереживание и понимание представителей других культур</a:t>
            </a:r>
          </a:p>
          <a:p>
            <a:pPr algn="just"/>
            <a:r>
              <a:rPr lang="ru-RU" sz="2400" dirty="0"/>
              <a:t>Учет ценностей и взглядов</a:t>
            </a:r>
          </a:p>
        </p:txBody>
      </p:sp>
      <p:pic>
        <p:nvPicPr>
          <p:cNvPr id="5122" name="Picture 2" descr="Эмпатия: как можно развить эмпатию и что это такое | Oratoris">
            <a:extLst>
              <a:ext uri="{FF2B5EF4-FFF2-40B4-BE49-F238E27FC236}">
                <a16:creationId xmlns:a16="http://schemas.microsoft.com/office/drawing/2014/main" id="{A132A279-D4FB-4576-8757-11B6A85EE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61" y="2551665"/>
            <a:ext cx="5353644" cy="35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98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5DA50-42AA-4119-AE13-DD35C2E3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21BB6-7C51-4613-88AA-6A50C42C5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40" y="2240480"/>
            <a:ext cx="7986290" cy="4349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Опрос 25 студентов Загребской школы экономики и менеджмента (Хорватия), обучающихся по направлениям бизнес, менеджмент и экономика</a:t>
            </a:r>
          </a:p>
          <a:p>
            <a:r>
              <a:rPr lang="ru-RU" dirty="0"/>
              <a:t>Измерение этнокультурной эмпатии</a:t>
            </a:r>
          </a:p>
          <a:p>
            <a:pPr marL="0" indent="0">
              <a:buNone/>
            </a:pPr>
            <a:r>
              <a:rPr lang="ru-RU" dirty="0"/>
              <a:t>Шкала SEE (</a:t>
            </a:r>
            <a:r>
              <a:rPr lang="ru-RU" dirty="0" err="1"/>
              <a:t>Scale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Ethnocultural</a:t>
            </a:r>
            <a:r>
              <a:rPr lang="ru-RU" dirty="0"/>
              <a:t> </a:t>
            </a:r>
            <a:r>
              <a:rPr lang="ru-RU" dirty="0" err="1"/>
              <a:t>Empathy</a:t>
            </a:r>
            <a:r>
              <a:rPr lang="ru-RU" dirty="0"/>
              <a:t>), которая включает 4 фактора:</a:t>
            </a:r>
          </a:p>
          <a:p>
            <a:pPr lvl="1"/>
            <a:r>
              <a:rPr lang="ru-RU" sz="1800" dirty="0"/>
              <a:t>эмпатические чувства и их выражение;</a:t>
            </a:r>
          </a:p>
          <a:p>
            <a:pPr lvl="1"/>
            <a:r>
              <a:rPr lang="ru-RU" sz="1800" dirty="0"/>
              <a:t>принятие чужой перспективы;</a:t>
            </a:r>
          </a:p>
          <a:p>
            <a:pPr lvl="1"/>
            <a:r>
              <a:rPr lang="ru-RU" sz="1800" dirty="0"/>
              <a:t>принятие культурных различий;</a:t>
            </a:r>
          </a:p>
          <a:p>
            <a:pPr lvl="1"/>
            <a:r>
              <a:rPr lang="ru-RU" sz="1800" dirty="0"/>
              <a:t>эмпатическая осведомлённость;</a:t>
            </a:r>
          </a:p>
          <a:p>
            <a:pPr marL="0" indent="0">
              <a:buNone/>
            </a:pPr>
            <a:r>
              <a:rPr lang="ru-RU" dirty="0"/>
              <a:t>8 утверждений по шкале </a:t>
            </a:r>
            <a:r>
              <a:rPr lang="ru-RU" dirty="0" err="1"/>
              <a:t>Лайкерта</a:t>
            </a:r>
            <a:r>
              <a:rPr lang="ru-RU" dirty="0"/>
              <a:t> (1 – «совершенно не согласен» – 5 – «полностью согласен»).</a:t>
            </a:r>
          </a:p>
          <a:p>
            <a:r>
              <a:rPr lang="ru-RU" dirty="0"/>
              <a:t>Оценка критического мышления</a:t>
            </a:r>
          </a:p>
          <a:p>
            <a:pPr marL="0" indent="0">
              <a:buNone/>
            </a:pPr>
            <a:r>
              <a:rPr lang="ru-RU" dirty="0"/>
              <a:t>Тест </a:t>
            </a:r>
            <a:r>
              <a:rPr lang="ru-RU" dirty="0" err="1"/>
              <a:t>Watson</a:t>
            </a:r>
            <a:r>
              <a:rPr lang="ru-RU" dirty="0"/>
              <a:t>–</a:t>
            </a:r>
            <a:r>
              <a:rPr lang="ru-RU" dirty="0" err="1"/>
              <a:t>Glaser</a:t>
            </a:r>
            <a:r>
              <a:rPr lang="ru-RU" dirty="0"/>
              <a:t> </a:t>
            </a:r>
            <a:r>
              <a:rPr lang="ru-RU" dirty="0" err="1"/>
              <a:t>Critical</a:t>
            </a:r>
            <a:r>
              <a:rPr lang="ru-RU" dirty="0"/>
              <a:t> </a:t>
            </a:r>
            <a:r>
              <a:rPr lang="ru-RU" dirty="0" err="1"/>
              <a:t>Thinking</a:t>
            </a:r>
            <a:r>
              <a:rPr lang="ru-RU" dirty="0"/>
              <a:t> </a:t>
            </a:r>
            <a:r>
              <a:rPr lang="ru-RU" dirty="0" err="1"/>
              <a:t>Appraisal</a:t>
            </a:r>
            <a:r>
              <a:rPr lang="ru-RU" dirty="0"/>
              <a:t> </a:t>
            </a:r>
          </a:p>
        </p:txBody>
      </p:sp>
      <p:pic>
        <p:nvPicPr>
          <p:cNvPr id="6146" name="Picture 2" descr="Метод – Бесплатные иконки: бизнес и финансы">
            <a:extLst>
              <a:ext uri="{FF2B5EF4-FFF2-40B4-BE49-F238E27FC236}">
                <a16:creationId xmlns:a16="http://schemas.microsoft.com/office/drawing/2014/main" id="{9AA4D461-CDC4-4797-90B3-BC9851F2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30" y="3066653"/>
            <a:ext cx="2696817" cy="269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44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BDED2-9C61-4231-ABFC-5671EC2C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ОЦЕНКИ ЭТНОКУЛЬТУРНОЙ ЭМПАТИИ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4E23AA-29A7-4903-91F6-815EEA0CC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214" y="2657922"/>
            <a:ext cx="7729728" cy="3101983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ru-RU" sz="1800" b="1" dirty="0"/>
              <a:t>Высокая выраженность эмпатии (“4–5” по </a:t>
            </a:r>
            <a:r>
              <a:rPr lang="ru-RU" sz="1800" b="1" dirty="0" err="1"/>
              <a:t>Лайкерту</a:t>
            </a:r>
            <a:r>
              <a:rPr lang="ru-RU" sz="1800" b="1" dirty="0"/>
              <a:t>):</a:t>
            </a:r>
          </a:p>
          <a:p>
            <a:r>
              <a:rPr lang="ru-RU" dirty="0"/>
              <a:t>Признание достижений других культур</a:t>
            </a:r>
          </a:p>
          <a:p>
            <a:r>
              <a:rPr lang="ru-RU" dirty="0"/>
              <a:t>Осознание существования стереотипов в СМИ</a:t>
            </a:r>
          </a:p>
          <a:p>
            <a:r>
              <a:rPr lang="ru-RU" dirty="0"/>
              <a:t>Поддержка инициатив по сохранению этнокультурных традиций</a:t>
            </a:r>
          </a:p>
          <a:p>
            <a:endParaRPr lang="ru-RU" dirty="0"/>
          </a:p>
          <a:p>
            <a:pPr marL="228600" lvl="1" indent="0">
              <a:buNone/>
            </a:pPr>
            <a:r>
              <a:rPr lang="ru-RU" sz="1800" b="1" dirty="0"/>
              <a:t>Нейтральные оценки (“3” по </a:t>
            </a:r>
            <a:r>
              <a:rPr lang="ru-RU" sz="1800" b="1" dirty="0" err="1"/>
              <a:t>Лайкерту</a:t>
            </a:r>
            <a:r>
              <a:rPr lang="ru-RU" sz="1800" b="1" dirty="0"/>
              <a:t>):</a:t>
            </a:r>
          </a:p>
          <a:p>
            <a:r>
              <a:rPr lang="ru-RU" dirty="0"/>
              <a:t>Сочувствие ситуациям этнического угнетения</a:t>
            </a:r>
          </a:p>
          <a:p>
            <a:r>
              <a:rPr lang="ru-RU" dirty="0"/>
              <a:t>Готовность делиться переживаниями разочарования и фрустрации</a:t>
            </a:r>
          </a:p>
          <a:p>
            <a:r>
              <a:rPr lang="ru-RU" dirty="0"/>
              <a:t>Осведомлённость о проблемах других этнических групп</a:t>
            </a:r>
          </a:p>
        </p:txBody>
      </p:sp>
      <p:pic>
        <p:nvPicPr>
          <p:cNvPr id="8194" name="Picture 2" descr="Эмпатия: что это такое, как и зачем ее развивать?">
            <a:extLst>
              <a:ext uri="{FF2B5EF4-FFF2-40B4-BE49-F238E27FC236}">
                <a16:creationId xmlns:a16="http://schemas.microsoft.com/office/drawing/2014/main" id="{E26E9690-1998-4915-94E4-2C056840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09" y="2926279"/>
            <a:ext cx="4135977" cy="31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58535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51</TotalTime>
  <Words>520</Words>
  <Application>Microsoft Office PowerPoint</Application>
  <PresentationFormat>Широкоэкранный</PresentationFormat>
  <Paragraphs>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Corbel</vt:lpstr>
      <vt:lpstr>Gill Sans MT</vt:lpstr>
      <vt:lpstr>Посылка</vt:lpstr>
      <vt:lpstr>Влияние критического мышления и этнокультурной эмпатии на формирование межкультурных навыков</vt:lpstr>
      <vt:lpstr>АКТУАЛЬНОСТЬ</vt:lpstr>
      <vt:lpstr>АКТУАЛЬНОСТЬ</vt:lpstr>
      <vt:lpstr>АКТУАЛЬНОСТЬ</vt:lpstr>
      <vt:lpstr>Цель и Задачи</vt:lpstr>
      <vt:lpstr>Влияние критического мышления на развитие межкультурной компетентности</vt:lpstr>
      <vt:lpstr>Влияние этнокультурной эмпатии на развитие межкультурной компетентности</vt:lpstr>
      <vt:lpstr>Методы</vt:lpstr>
      <vt:lpstr>РЕЗУЛЬТАТЫ ОЦЕНКИ ЭТНОКУЛЬТУРНОЙ ЭМПАТИИ</vt:lpstr>
      <vt:lpstr>НАИБОЛЕЕ ЭФФЕКТИВНЫЕ МЕТОДЫ РАЗВИТИЯ КРИТИЧЕСКОГО МЫШЛЕНИЯ</vt:lpstr>
      <vt:lpstr>НАИБОЛЕЕ ЭФФЕКТИВНЫЕ МЕТОДЫ РАЗВИТИЯ КРИТИЧЕСКОГО МЫШЛЕНИЯ</vt:lpstr>
      <vt:lpstr>НАИБОЛЕЕ ЭФФЕКТИВНЫЕ МЕТОДЫ РАЗВИТИЯ КРИТИЧЕСКОГО МЫШЛЕНИЯ</vt:lpstr>
      <vt:lpstr>Рекомендации и выводы</vt:lpstr>
      <vt:lpstr>Рекомендации и выводы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критического мышления и этнокультурной эмпатии на формирование межкультурных навыков</dc:title>
  <dc:creator>Albina</dc:creator>
  <cp:lastModifiedBy>Albina</cp:lastModifiedBy>
  <cp:revision>6</cp:revision>
  <dcterms:created xsi:type="dcterms:W3CDTF">2025-11-28T11:27:28Z</dcterms:created>
  <dcterms:modified xsi:type="dcterms:W3CDTF">2025-11-28T12:18:41Z</dcterms:modified>
</cp:coreProperties>
</file>