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10"/>
  </p:notesMasterIdLst>
  <p:handoutMasterIdLst>
    <p:handoutMasterId r:id="rId11"/>
  </p:handoutMasterIdLst>
  <p:sldIdLst>
    <p:sldId id="1520" r:id="rId5"/>
    <p:sldId id="1535" r:id="rId6"/>
    <p:sldId id="1541" r:id="rId7"/>
    <p:sldId id="1526" r:id="rId8"/>
    <p:sldId id="153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370"/>
    <p:restoredTop sz="94616"/>
  </p:normalViewPr>
  <p:slideViewPr>
    <p:cSldViewPr snapToGrid="0">
      <p:cViewPr>
        <p:scale>
          <a:sx n="83" d="100"/>
          <a:sy n="83" d="100"/>
        </p:scale>
        <p:origin x="-36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mputer\Desktop\&#1072;&#1088;&#1093;&#1080;&#1074;&#1099;%20&#1055;&#1088;&#1080;&#1082;&#1072;&#1084;&#110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701395787065082"/>
          <c:y val="8.5536546151626508E-2"/>
          <c:w val="0.55358987818830363"/>
          <c:h val="0.82892690769674771"/>
        </c:manualLayout>
      </c:layout>
      <c:barChart>
        <c:barDir val="bar"/>
        <c:grouping val="clustered"/>
        <c:ser>
          <c:idx val="0"/>
          <c:order val="0"/>
          <c:tx>
            <c:strRef>
              <c:f>'доклад Епарх Вед'!$B$1</c:f>
              <c:strCache>
                <c:ptCount val="1"/>
                <c:pt idx="0">
                  <c:v>Количество источников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howVal val="1"/>
          </c:dLbls>
          <c:cat>
            <c:strRef>
              <c:f>'доклад Епарх Вед'!$A$2:$A$8</c:f>
              <c:strCache>
                <c:ptCount val="7"/>
                <c:pt idx="0">
                  <c:v>Владикавказские ЕВ</c:v>
                </c:pt>
                <c:pt idx="1">
                  <c:v>Ставропольские ЕВ</c:v>
                </c:pt>
                <c:pt idx="2">
                  <c:v>Донские ЕВ</c:v>
                </c:pt>
                <c:pt idx="3">
                  <c:v>Воронежские ЕВ</c:v>
                </c:pt>
                <c:pt idx="4">
                  <c:v>Тульские ЕВ</c:v>
                </c:pt>
                <c:pt idx="5">
                  <c:v>Смоленские ЕВ</c:v>
                </c:pt>
                <c:pt idx="6">
                  <c:v>Духовный вестник ГЭ</c:v>
                </c:pt>
              </c:strCache>
            </c:strRef>
          </c:cat>
          <c:val>
            <c:numRef>
              <c:f>'доклад Епарх Вед'!$B$2:$B$8</c:f>
              <c:numCache>
                <c:formatCode>General</c:formatCode>
                <c:ptCount val="7"/>
                <c:pt idx="0">
                  <c:v>15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axId val="135458816"/>
        <c:axId val="135440640"/>
      </c:barChart>
      <c:valAx>
        <c:axId val="135440640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135458816"/>
        <c:crosses val="autoZero"/>
        <c:crossBetween val="between"/>
      </c:valAx>
      <c:catAx>
        <c:axId val="135458816"/>
        <c:scaling>
          <c:orientation val="minMax"/>
        </c:scaling>
        <c:axPos val="l"/>
        <c:majorTickMark val="none"/>
        <c:tickLblPos val="nextTo"/>
        <c:crossAx val="135440640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78402684640381493"/>
          <c:y val="0.47055913580600806"/>
          <c:w val="0.20452626714929864"/>
          <c:h val="0.2078103026086171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spPr>
    <a:ln>
      <a:noFill/>
    </a:ln>
  </c:spPr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pPr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pPr/>
              <a:t>11/28/2025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=""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46B6C58C-A09F-CD8C-3AD4-3613FA8617A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7057" y="4519930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5" y="1196492"/>
            <a:ext cx="4800600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="" xmlns:a16="http://schemas.microsoft.com/office/drawing/2014/main" id="{F85F708B-992C-821E-50D2-07A27EDFA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71C35429-0BEB-CBD1-23C7-BE3E81942C9C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48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59F53EAF-F066-AFDA-2C25-8F96143C7AF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4895" y="911860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585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02209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884121"/>
            <a:ext cx="3596952" cy="415167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CDB380E6-DA46-CD20-B419-2C58AADE9DD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752392" y="675798"/>
            <a:ext cx="36576" cy="5212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848" y="803514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150" y="799483"/>
            <a:ext cx="4429566" cy="365125"/>
          </a:xfrm>
        </p:spPr>
        <p:txBody>
          <a:bodyPr/>
          <a:lstStyle>
            <a:lvl1pPr algn="ctr">
              <a:defRPr/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3669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CDB380E6-DA46-CD20-B419-2C58AADE9DD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9576" y="675798"/>
            <a:ext cx="36576" cy="5212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813816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638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4732B46-F1F0-7522-FC25-AABA628DA30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104188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5200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blipFill dpi="0" rotWithShape="1">
            <a:blip r:embed="rId4" cstate="print">
              <a:alphaModFix amt="60000"/>
            </a:blip>
            <a:srcRect/>
            <a:stretch>
              <a:fillRect l="-3918" t="-835" b="-33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816682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718978"/>
            <a:ext cx="4663440" cy="3337560"/>
          </a:xfr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78759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B1C55ED2-79AB-08DC-6DCF-C07F6CBD227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89" y="1217512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86383B9E-F152-84FC-BD1D-4F84C5670DA1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57799" y="5660464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=""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blipFill dpi="0" rotWithShape="1">
            <a:blip r:embed="rId4" cstate="print">
              <a:alphaModFix amt="60000"/>
            </a:blip>
            <a:srcRect/>
            <a:stretch>
              <a:fillRect l="1" t="1" r="-5" b="-37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5717127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534" y="5714645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5717127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64" y="5714645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457200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7607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539082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457200"/>
            <a:ext cx="1847088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6419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blipFill dpi="0" rotWithShape="1">
            <a:blip r:embed="rId2" cstate="print">
              <a:alphaModFix amt="60000"/>
            </a:blip>
            <a:srcRect/>
            <a:stretch>
              <a:fillRect r="-803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869680" y="457200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39833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4897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7903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490472" y="457200"/>
            <a:ext cx="18470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blipFill dpi="0" rotWithShape="1">
            <a:blip r:embed="rId2">
              <a:alphaModFix amt="60000"/>
            </a:blip>
            <a:srcRect/>
            <a:stretch>
              <a:fillRect r="-1733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869680" y="457200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35476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9834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46" y="4257446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8F2A913F-34E8-6AA3-93B1-82EC26840158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348844" y="5660464"/>
            <a:ext cx="36576" cy="521208"/>
          </a:xfrm>
          <a:prstGeom prst="rect">
            <a:avLst/>
          </a:prstGeom>
        </p:spPr>
      </p:pic>
      <p:sp>
        <p:nvSpPr>
          <p:cNvPr id="3" name="Picture Placeholder 10">
            <a:extLst>
              <a:ext uri="{FF2B5EF4-FFF2-40B4-BE49-F238E27FC236}">
                <a16:creationId xmlns=""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blipFill dpi="0" rotWithShape="1">
            <a:blip r:embed="rId4" cstate="print">
              <a:alphaModFix amt="60000"/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869680" y="5719845"/>
            <a:ext cx="1847088" cy="38975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28411" y="5746499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blipFill dpi="0" rotWithShape="1">
            <a:blip r:embed="rId2" cstate="print">
              <a:alphaModFix amt="60000"/>
            </a:blip>
            <a:srcRect/>
            <a:stretch>
              <a:fillRect l="-1" r="-8457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457200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4095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8D34A61-0B4C-7668-21C4-92101CEE4BE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267" y="1217512"/>
            <a:ext cx="36576" cy="52120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6428" y="572028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3273" y="5720287"/>
            <a:ext cx="2805405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blipFill dpi="0" rotWithShape="1">
            <a:blip r:embed="rId2" cstate="print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457200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9834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585" y="457200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2618" y="457200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=""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blipFill dpi="0" rotWithShape="1">
            <a:blip r:embed="rId2" cstate="print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blipFill dpi="0" rotWithShape="1">
            <a:blip r:embed="rId2" cstate="print">
              <a:alphaModFix amt="60000"/>
            </a:blip>
            <a:srcRect/>
            <a:stretch>
              <a:fillRect r="-775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869680" y="457200"/>
            <a:ext cx="1847088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36224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4095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269" y="457200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472" y="457200"/>
            <a:ext cx="18470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57C4ECD9-5950-288D-F0E8-15AB93A0C1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32546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blipFill dpi="0" rotWithShape="1">
            <a:blip r:embed="rId2" cstate="print">
              <a:alphaModFix amt="60000"/>
            </a:blip>
            <a:srcRect/>
            <a:stretch>
              <a:fillRect l="1" r="-777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7743" y="5714645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47220" y="5715000"/>
            <a:ext cx="2335165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13" y="4299577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blipFill dpi="0" rotWithShape="1">
            <a:blip r:embed="rId2" cstate="print">
              <a:alphaModFix amt="60000"/>
            </a:blip>
            <a:srcRect/>
            <a:stretch>
              <a:fillRect t="-1" b="-2554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299576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3791259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blipFill dpi="0" rotWithShape="1">
            <a:blip r:embed="rId2" cstate="print">
              <a:alphaModFix amt="60000"/>
            </a:blip>
            <a:srcRect/>
            <a:stretch>
              <a:fillRect t="2" b="-2026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791259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457200"/>
            <a:ext cx="1847088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4572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35034"/>
            <a:ext cx="10972802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04" y="5943600"/>
            <a:ext cx="429207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472" y="5943600"/>
            <a:ext cx="184577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blipFill dpi="0" rotWithShape="1">
            <a:blip r:embed="rId2" cstate="print">
              <a:alphaModFix amt="60000"/>
            </a:blip>
            <a:srcRect/>
            <a:stretch>
              <a:fillRect l="148" t="-11888" r="-148" b="-1104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04" y="5943600"/>
            <a:ext cx="429207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472" y="5943600"/>
            <a:ext cx="184577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1"/>
            <a:ext cx="5585925" cy="57832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7484806-6EE6-E9E7-C756-577E511C9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476" y="59436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5E95BE-BAAA-0962-1F37-8E80B5075B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0553" y="59436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60350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212892AD-A824-80C0-23D0-A50E8E6086C1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912730"/>
            <a:ext cx="10543032" cy="420624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593D60A-2641-9137-7CFC-67D9635788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F79D38F-DE10-E2BB-5C22-9A8C0781F1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533542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F17F8DEA-3543-B752-B9E3-AC000CAB467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F2F7EA-5D69-7C1B-CCA8-B001A58AE3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869680" y="722163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75CC0F-ADA3-ABFA-0894-792752304D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36224" y="722163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073" y="2920382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5413788"/>
            <a:ext cx="6675120" cy="64008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0"/>
            <a:ext cx="4206240" cy="6858000"/>
          </a:xfrm>
          <a:blipFill dpi="0" rotWithShape="1">
            <a:blip r:embed="rId2">
              <a:alphaModFix amt="60000"/>
            </a:blip>
            <a:srcRect/>
            <a:stretch>
              <a:fillRect l="-5681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FBEFB6B4-A1CA-B788-D366-460FCF81670F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164" y="1893372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D617F66D-47D7-5FE5-3A3F-34A22FF6A16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077712" y="5660464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1184023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4B9366FF-A392-C240-F718-4B73E04621E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077712" y="5660464"/>
            <a:ext cx="36576" cy="52120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626364"/>
            <a:ext cx="8266176" cy="56052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9520A179-8E3E-2B95-A97F-C6829695293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148" y="921438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996848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94584083-25C0-4BCD-77BF-0F4B50C89CE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86884" y="676656"/>
            <a:ext cx="36576" cy="5212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F9D7C9-2DBC-E12A-4A0F-59AD76DB11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869680" y="5717127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A58948-847F-22CD-2AA2-CF3475976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36224" y="5714645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601041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Quote 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8025C941-1D26-5955-DC05-31D96A1D00E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83213" y="5660464"/>
            <a:ext cx="36576" cy="52120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57200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4802977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79537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444" y="457200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720" y="9448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7728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23" y="829551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05886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=""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blipFill dpi="0" rotWithShape="1">
            <a:blip r:embed="rId2" cstate="print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59436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5943600"/>
            <a:ext cx="1845772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238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830733"/>
            <a:ext cx="10439463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763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763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16720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E5969981-6F14-05AD-84BE-60811ABC8EEF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4895" y="911860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693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6883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6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1"/>
            <a:ext cx="6440258" cy="575510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06716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343463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9680" y="5934634"/>
            <a:ext cx="1845772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24" y="5943600"/>
            <a:ext cx="429207" cy="365125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5195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=""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885543"/>
            <a:ext cx="12192000" cy="972457"/>
          </a:xfrm>
          <a:blipFill dpi="0" rotWithShape="1">
            <a:blip r:embed="rId2" cstate="print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1036967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8226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6513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2"/>
            <a:ext cx="10467653" cy="17695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6274E4BF-A9CB-F772-DFA6-C511FFC554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95800"/>
            <a:ext cx="12191999" cy="2362200"/>
          </a:xfrm>
          <a:blipFill dpi="0" rotWithShape="1">
            <a:blip r:embed="rId2" cstate="print">
              <a:alphaModFix amt="60000"/>
            </a:blip>
            <a:srcRect/>
            <a:stretch>
              <a:fillRect l="1" t="-200" r="-5" b="-34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606393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7AB9D02-BDB0-5420-CBA2-3044DDB6D79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077712" y="679622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0B7FFBE8-95FC-A978-8212-6B5D8F34CC6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047762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=""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blipFill dpi="0" rotWithShape="1">
            <a:blip r:embed="rId4" cstate="print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88470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71C35429-0BEB-CBD1-23C7-BE3E81942C9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5" y="1196492"/>
            <a:ext cx="10107029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86336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447125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609" y="1715532"/>
            <a:ext cx="10447125" cy="412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828" r:id="rId10"/>
    <p:sldLayoutId id="2147483780" r:id="rId11"/>
    <p:sldLayoutId id="2147483781" r:id="rId12"/>
    <p:sldLayoutId id="2147483826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5" r:id="rId55"/>
    <p:sldLayoutId id="2147483824" r:id="rId5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tx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545" y="1877966"/>
            <a:ext cx="6552991" cy="24688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/>
              <a:t>Образы святой земли в текстах паломников по Кавказу: связь двух регионов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12" name="Subtitle 11">
            <a:extLst>
              <a:ext uri="{FF2B5EF4-FFF2-40B4-BE49-F238E27FC236}">
                <a16:creationId xmlns="" xmlns:a16="http://schemas.microsoft.com/office/drawing/2014/main" id="{FA8D9FA2-302E-0315-171F-48BC5421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817" y="4572540"/>
            <a:ext cx="5336839" cy="640080"/>
          </a:xfr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Еремеева</a:t>
            </a:r>
            <a:r>
              <a:rPr lang="ru-RU" dirty="0" smtClean="0"/>
              <a:t> Дарья Александровна</a:t>
            </a:r>
          </a:p>
          <a:p>
            <a:r>
              <a:rPr lang="ru-RU" i="1" dirty="0" smtClean="0"/>
              <a:t>магистр истории, НИУ «Высшая школа экономики»</a:t>
            </a:r>
            <a:endParaRPr lang="en-US" i="1" dirty="0"/>
          </a:p>
        </p:txBody>
      </p:sp>
      <p:pic>
        <p:nvPicPr>
          <p:cNvPr id="13" name="Picture Placeholder 12" descr="Clouds on top of the mountain">
            <a:extLst>
              <a:ext uri="{FF2B5EF4-FFF2-40B4-BE49-F238E27FC236}">
                <a16:creationId xmlns="" xmlns:a16="http://schemas.microsoft.com/office/drawing/2014/main" id="{DD13310E-0FDB-12DC-3E02-ED0261ABAB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196327" y="1728625"/>
            <a:ext cx="4995673" cy="2920441"/>
          </a:xfrm>
        </p:spPr>
      </p:pic>
    </p:spTree>
    <p:extLst>
      <p:ext uri="{BB962C8B-B14F-4D97-AF65-F5344CB8AC3E}">
        <p14:creationId xmlns="" xmlns:p14="http://schemas.microsoft.com/office/powerpoint/2010/main" val="334291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9900" y="1051560"/>
            <a:ext cx="5245316" cy="2647904"/>
          </a:xfrm>
        </p:spPr>
        <p:txBody>
          <a:bodyPr/>
          <a:lstStyle/>
          <a:p>
            <a:r>
              <a:rPr lang="ru-RU" sz="2800" dirty="0" smtClean="0"/>
              <a:t>Епархиальные ведомости:</a:t>
            </a:r>
            <a:br>
              <a:rPr lang="ru-RU" sz="2800" dirty="0" smtClean="0"/>
            </a:br>
            <a:r>
              <a:rPr lang="ru-RU" sz="2800" dirty="0" smtClean="0"/>
              <a:t>феномен «Благословенного Кавказа»?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5" name="Рисунок 4" descr="2025-11-10_22-21-15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60" r="3060"/>
          <a:stretch>
            <a:fillRect/>
          </a:stretch>
        </p:blipFill>
        <p:spPr>
          <a:xfrm>
            <a:off x="0" y="0"/>
            <a:ext cx="6095994" cy="6858000"/>
          </a:xfrm>
        </p:spPr>
      </p:pic>
    </p:spTree>
    <p:extLst>
      <p:ext uri="{BB962C8B-B14F-4D97-AF65-F5344CB8AC3E}">
        <p14:creationId xmlns="" xmlns:p14="http://schemas.microsoft.com/office/powerpoint/2010/main" val="104485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E61352-1920-1A62-43A4-937BFCA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164" y="1206399"/>
            <a:ext cx="6313772" cy="24547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Статистика по изданиям</a:t>
            </a:r>
            <a:endParaRPr lang="en-US" sz="2800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9E60B546-A3C2-9374-B0C2-E79D26B38E3E}"/>
              </a:ext>
            </a:extLst>
          </p:cNvPr>
          <p:cNvSpPr txBox="1">
            <a:spLocks/>
          </p:cNvSpPr>
          <p:nvPr/>
        </p:nvSpPr>
        <p:spPr>
          <a:xfrm>
            <a:off x="950976" y="2237234"/>
            <a:ext cx="3511296" cy="354177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Всего: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26 текстов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Виды: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cs typeface="Poppins Light" pitchFamily="2" charset="77"/>
              </a:rPr>
              <a:t>д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невники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Poppins Light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cs typeface="Poppins Light" pitchFamily="2" charset="77"/>
              </a:rPr>
              <a:t>в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печатления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Poppins Light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cs typeface="Poppins Light" pitchFamily="2" charset="77"/>
              </a:rPr>
              <a:t>воспоминания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cs typeface="Poppins Light" pitchFamily="2" charset="77"/>
              </a:rPr>
              <a:t>з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аметки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Poppins Light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cs typeface="Poppins Light" pitchFamily="2" charset="77"/>
              </a:rPr>
              <a:t>Авторы: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священники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cs typeface="Poppins Light" pitchFamily="2" charset="77"/>
              </a:rPr>
              <a:t>у</a:t>
            </a:r>
            <a:r>
              <a:rPr lang="ru-RU" sz="1600" dirty="0" smtClean="0">
                <a:cs typeface="Poppins Light" pitchFamily="2" charset="77"/>
              </a:rPr>
              <a:t>чащиеся духовных заведений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oppins Light" pitchFamily="2" charset="77"/>
              </a:rPr>
              <a:t>монахи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Poppins Light" pitchFamily="2" charset="77"/>
            </a:endParaRP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/>
        </p:nvGraphicFramePr>
        <p:xfrm>
          <a:off x="5230368" y="1819656"/>
          <a:ext cx="6656832" cy="4604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76697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BA7F7D-84A3-2E1A-664F-A52D4FD28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Образы святой земли и библейские сюжеты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sz="1600" b="1" dirty="0" smtClean="0"/>
              <a:t>Географические объекты</a:t>
            </a:r>
          </a:p>
          <a:p>
            <a:r>
              <a:rPr lang="ru-RU" sz="1600" dirty="0" smtClean="0"/>
              <a:t>Казбек – </a:t>
            </a:r>
            <a:r>
              <a:rPr lang="ru-RU" sz="1600" i="1" dirty="0" err="1" smtClean="0"/>
              <a:t>Синай</a:t>
            </a:r>
            <a:endParaRPr lang="ru-RU" sz="1600" i="1" dirty="0" smtClean="0"/>
          </a:p>
          <a:p>
            <a:r>
              <a:rPr lang="ru-RU" sz="1600" dirty="0" smtClean="0"/>
              <a:t>Дарьяльское ущелье – </a:t>
            </a:r>
            <a:r>
              <a:rPr lang="ru-RU" sz="1600" i="1" dirty="0" smtClean="0"/>
              <a:t>гора Фавор</a:t>
            </a:r>
          </a:p>
          <a:p>
            <a:r>
              <a:rPr lang="ru-RU" sz="1600" dirty="0" err="1" smtClean="0"/>
              <a:t>Имеретия</a:t>
            </a:r>
            <a:r>
              <a:rPr lang="ru-RU" sz="1600" i="1" dirty="0" smtClean="0"/>
              <a:t> - Палестина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F7F07D-BD30-1254-77E8-09638AC7A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3639" y="3360164"/>
            <a:ext cx="6119865" cy="201168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Сюжеты и символы</a:t>
            </a:r>
          </a:p>
          <a:p>
            <a:r>
              <a:rPr lang="ru-RU" sz="1600" dirty="0" smtClean="0"/>
              <a:t>м</a:t>
            </a:r>
            <a:r>
              <a:rPr lang="ru-RU" sz="1600" dirty="0" smtClean="0"/>
              <a:t>естность реки Кура – </a:t>
            </a:r>
            <a:r>
              <a:rPr lang="ru-RU" sz="1600" i="1" dirty="0" smtClean="0"/>
              <a:t>пустыня (книга пророка Исайи)</a:t>
            </a:r>
          </a:p>
          <a:p>
            <a:r>
              <a:rPr lang="ru-RU" sz="1600" dirty="0" smtClean="0"/>
              <a:t>Казбек </a:t>
            </a:r>
            <a:r>
              <a:rPr lang="ru-RU" sz="1600" i="1" dirty="0" smtClean="0"/>
              <a:t>– престол Божий</a:t>
            </a:r>
          </a:p>
          <a:p>
            <a:r>
              <a:rPr lang="ru-RU" sz="1600" dirty="0" smtClean="0"/>
              <a:t>Новый Афон </a:t>
            </a:r>
            <a:r>
              <a:rPr lang="ru-RU" sz="1600" i="1" dirty="0" smtClean="0"/>
              <a:t>– Эдем</a:t>
            </a:r>
          </a:p>
          <a:p>
            <a:r>
              <a:rPr lang="ru-RU" sz="1600" dirty="0" smtClean="0"/>
              <a:t>Дарьяльское ущелье </a:t>
            </a:r>
            <a:r>
              <a:rPr lang="ru-RU" sz="1600" i="1" dirty="0" smtClean="0"/>
              <a:t>– скитания Иисуса Христа в пустыне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="" xmlns:p14="http://schemas.microsoft.com/office/powerpoint/2010/main" val="351683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7223728-0310-28AC-9DF0-74DB4A10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38" y="3946550"/>
            <a:ext cx="4297661" cy="1852154"/>
          </a:xfrm>
        </p:spPr>
        <p:txBody>
          <a:bodyPr/>
          <a:lstStyle/>
          <a:p>
            <a:r>
              <a:rPr lang="ru-RU" dirty="0" smtClean="0"/>
              <a:t>Источники образов</a:t>
            </a:r>
            <a:endParaRPr lang="en-US" dirty="0"/>
          </a:p>
        </p:txBody>
      </p:sp>
      <p:pic>
        <p:nvPicPr>
          <p:cNvPr id="20" name="Picture Placeholder 19" descr="Horse">
            <a:extLst>
              <a:ext uri="{FF2B5EF4-FFF2-40B4-BE49-F238E27FC236}">
                <a16:creationId xmlns="" xmlns:a16="http://schemas.microsoft.com/office/drawing/2014/main" id="{C31A76C0-72C0-AFC4-79B9-C78396B0B0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38097" y="784636"/>
            <a:ext cx="2417167" cy="3819721"/>
          </a:xfrm>
        </p:spPr>
      </p:pic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7AC2A31-C8C2-4C0E-07B6-7E2F6EE01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</p:spPr>
        <p:txBody>
          <a:bodyPr/>
          <a:lstStyle/>
          <a:p>
            <a:r>
              <a:rPr lang="ru-RU" b="1" dirty="0" smtClean="0"/>
              <a:t>Богословские (общие религиозные знания)</a:t>
            </a:r>
          </a:p>
          <a:p>
            <a:r>
              <a:rPr lang="ru-RU" dirty="0" smtClean="0"/>
              <a:t>Паломники воспроизводили в памяти образы из Священного писания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b="1" dirty="0" smtClean="0"/>
              <a:t>Опыт паломничества</a:t>
            </a:r>
            <a:endParaRPr lang="en-US" b="1" dirty="0">
              <a:latin typeface="+mj-lt"/>
            </a:endParaRPr>
          </a:p>
          <a:p>
            <a:r>
              <a:rPr lang="ru-RU" dirty="0" smtClean="0"/>
              <a:t>Наличие у паломников предыдущего реального опыта посещения святынь и/или желаний совершения паломничества в Палестину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b="1" dirty="0" smtClean="0"/>
              <a:t>Знания в области архитектуры, географии</a:t>
            </a:r>
          </a:p>
          <a:p>
            <a:r>
              <a:rPr lang="ru-RU" dirty="0" smtClean="0"/>
              <a:t>Наличие на Кавказе храмов в древних архитектурных стилях, фресок, икон – копий древнейших образов</a:t>
            </a:r>
          </a:p>
        </p:txBody>
      </p:sp>
    </p:spTree>
    <p:extLst>
      <p:ext uri="{BB962C8B-B14F-4D97-AF65-F5344CB8AC3E}">
        <p14:creationId xmlns="" xmlns:p14="http://schemas.microsoft.com/office/powerpoint/2010/main" val="4247410810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Finance Presentatio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D0C262"/>
      </a:accent1>
      <a:accent2>
        <a:srgbClr val="FEB8B8"/>
      </a:accent2>
      <a:accent3>
        <a:srgbClr val="6B2138"/>
      </a:accent3>
      <a:accent4>
        <a:srgbClr val="FC5316"/>
      </a:accent4>
      <a:accent5>
        <a:srgbClr val="B7D9FE"/>
      </a:accent5>
      <a:accent6>
        <a:srgbClr val="263343"/>
      </a:accent6>
      <a:hlink>
        <a:srgbClr val="467886"/>
      </a:hlink>
      <a:folHlink>
        <a:srgbClr val="96607D"/>
      </a:folHlink>
    </a:clrScheme>
    <a:fontScheme name="B&amp;W Minimalist Drama">
      <a:majorFont>
        <a:latin typeface="Poppins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W minimalist finance presentation_win32_DN_v2" id="{992472E5-D41A-4065-A484-868BE56B4712}" vid="{4BE192B5-7531-40E5-BCC9-1BA14634D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3D3C292-02F4-47E7-8C9A-CA6D9A938157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4B9AF2-5B11-48FF-A8A8-964B2D972562}">
  <ds:schemaRefs>
    <ds:schemaRef ds:uri="230e9df3-be65-4c73-a93b-d1236ebd677e"/>
    <ds:schemaRef ds:uri="http://www.w3.org/XML/1998/namespace"/>
    <ds:schemaRef ds:uri="http://schemas.microsoft.com/sharepoint/v3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http://purl.org/dc/elements/1.1/"/>
    <ds:schemaRef ds:uri="71af3243-3dd4-4a8d-8c0d-dd76da1f02a5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2754</TotalTime>
  <Words>111</Words>
  <Application>Microsoft Office PowerPoint</Application>
  <PresentationFormat>Произвольный</PresentationFormat>
  <Paragraphs>31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Epic Nature</vt:lpstr>
      <vt:lpstr>Образы святой земли в текстах паломников по Кавказу: связь двух регионов </vt:lpstr>
      <vt:lpstr>Епархиальные ведомости: феномен «Благословенного Кавказа»? </vt:lpstr>
      <vt:lpstr>Статистика по изданиям</vt:lpstr>
      <vt:lpstr>Образы святой земли и библейские сюжеты</vt:lpstr>
      <vt:lpstr>Источники образов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Образы святой земли в текстах паломников по Кавказу: связь двух регионов</dc:title>
  <dc:creator>Computer</dc:creator>
  <cp:lastModifiedBy>Computer</cp:lastModifiedBy>
  <cp:revision>3</cp:revision>
  <dcterms:created xsi:type="dcterms:W3CDTF">2024-06-26T20:20:27Z</dcterms:created>
  <dcterms:modified xsi:type="dcterms:W3CDTF">2025-11-28T06:22:48Z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