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317" r:id="rId4"/>
    <p:sldId id="314" r:id="rId5"/>
    <p:sldId id="315" r:id="rId6"/>
    <p:sldId id="316" r:id="rId7"/>
    <p:sldId id="28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86353" autoAdjust="0"/>
  </p:normalViewPr>
  <p:slideViewPr>
    <p:cSldViewPr>
      <p:cViewPr varScale="1">
        <p:scale>
          <a:sx n="96" d="100"/>
          <a:sy n="96" d="100"/>
        </p:scale>
        <p:origin x="1018" y="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1099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28124CC9-D519-7FB8-8270-5AEC836E0D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BAF2DB4-D900-A984-E69A-533C25BE4A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E5C6809-9093-1FBD-5795-D865B3AAF6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58904" y="23711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AC5E-1036-47E2-B700-69695C762C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53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EFF8F-DEBE-419E-B778-0E84BECC5C7F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F89EE-9C8D-40F6-BE65-BAE95FB4F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105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0E884-9023-550A-0105-68087AC73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BDD5D9C-23D8-2189-1498-2952C601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B217E5F-E759-C866-5570-8E0B3935E7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95A0E-346B-DBD9-6078-A86BDAD87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F89EE-9C8D-40F6-BE65-BAE95FB4F0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940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0E884-9023-550A-0105-68087AC73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BDD5D9C-23D8-2189-1498-2952C601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B217E5F-E759-C866-5570-8E0B3935E7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95A0E-346B-DBD9-6078-A86BDAD87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F89EE-9C8D-40F6-BE65-BAE95FB4F0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618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0E884-9023-550A-0105-68087AC73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BDD5D9C-23D8-2189-1498-2952C601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B217E5F-E759-C866-5570-8E0B3935E7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95A0E-346B-DBD9-6078-A86BDAD87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F89EE-9C8D-40F6-BE65-BAE95FB4F0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533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0E884-9023-550A-0105-68087AC73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BDD5D9C-23D8-2189-1498-2952C601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B217E5F-E759-C866-5570-8E0B3935E7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95A0E-346B-DBD9-6078-A86BDAD87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F89EE-9C8D-40F6-BE65-BAE95FB4F0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466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0E884-9023-550A-0105-68087AC73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BDD5D9C-23D8-2189-1498-2952C601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B217E5F-E759-C866-5570-8E0B3935E7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95A0E-346B-DBD9-6078-A86BDAD87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F89EE-9C8D-40F6-BE65-BAE95FB4F0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988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E2C6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4785A-4A91-4EC8-96B0-010FF48B406E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0" y="723900"/>
            <a:ext cx="666750" cy="66675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576826" y="747776"/>
            <a:ext cx="0" cy="630555"/>
          </a:xfrm>
          <a:custGeom>
            <a:avLst/>
            <a:gdLst/>
            <a:ahLst/>
            <a:cxnLst/>
            <a:rect l="l" t="t" r="r" b="b"/>
            <a:pathLst>
              <a:path h="630555">
                <a:moveTo>
                  <a:pt x="0" y="0"/>
                </a:moveTo>
                <a:lnTo>
                  <a:pt x="0" y="630047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491351" y="747776"/>
            <a:ext cx="0" cy="630555"/>
          </a:xfrm>
          <a:custGeom>
            <a:avLst/>
            <a:gdLst/>
            <a:ahLst/>
            <a:cxnLst/>
            <a:rect l="l" t="t" r="r" b="b"/>
            <a:pathLst>
              <a:path h="630555">
                <a:moveTo>
                  <a:pt x="0" y="0"/>
                </a:moveTo>
                <a:lnTo>
                  <a:pt x="0" y="630047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386826" y="747776"/>
            <a:ext cx="0" cy="630555"/>
          </a:xfrm>
          <a:custGeom>
            <a:avLst/>
            <a:gdLst/>
            <a:ahLst/>
            <a:cxnLst/>
            <a:rect l="l" t="t" r="r" b="b"/>
            <a:pathLst>
              <a:path h="630555">
                <a:moveTo>
                  <a:pt x="0" y="0"/>
                </a:moveTo>
                <a:lnTo>
                  <a:pt x="0" y="630047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E2C6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06BEF-C9F5-47DB-AF7D-9BBCA8089F2D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E2C6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F31EE-4D93-4F0A-A36D-88C288E1F19B}" type="datetime1">
              <a:rPr lang="en-US" smtClean="0"/>
              <a:t>11/5/2025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E2C6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FE337-1E4C-4E87-B5CB-09311C4BFDBA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5B500-3D46-4B79-B12A-C6C1A3D4D32C}" type="datetime1">
              <a:rPr lang="en-US" smtClean="0"/>
              <a:t>11/5/2025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035040" y="438150"/>
            <a:ext cx="2103120" cy="246221"/>
          </a:xfrm>
        </p:spPr>
        <p:txBody>
          <a:bodyPr lIns="0" tIns="0" rIns="0" bIns="0"/>
          <a:lstStyle>
            <a:lvl1pPr algn="r">
              <a:defRPr sz="1600"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0525" y="352425"/>
            <a:ext cx="333375" cy="33337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481326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576826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710551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11374" y="2172969"/>
            <a:ext cx="4921250" cy="659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E2C6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832E-AE0E-45F9-B175-478D348E9D9B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298" y="1714942"/>
            <a:ext cx="75438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lang="ru-RU" sz="3200" b="1" dirty="0" smtClean="0">
                <a:solidFill>
                  <a:srgbClr val="0D2C69"/>
                </a:solidFill>
              </a:rPr>
              <a:t>Что </a:t>
            </a:r>
            <a:r>
              <a:rPr lang="ru-RU" sz="3200" b="1" dirty="0" smtClean="0">
                <a:solidFill>
                  <a:srgbClr val="0D2C69"/>
                </a:solidFill>
              </a:rPr>
              <a:t>изменилось </a:t>
            </a:r>
            <a:r>
              <a:rPr lang="ru-RU" sz="3200" b="1" dirty="0" smtClean="0">
                <a:solidFill>
                  <a:srgbClr val="0D2C69"/>
                </a:solidFill>
              </a:rPr>
              <a:t>в </a:t>
            </a:r>
            <a:r>
              <a:rPr lang="ru-RU" sz="3200" b="1" dirty="0" smtClean="0">
                <a:solidFill>
                  <a:srgbClr val="0D2C69"/>
                </a:solidFill>
              </a:rPr>
              <a:t>статье</a:t>
            </a:r>
            <a:r>
              <a:rPr lang="ru-RU" sz="3200" b="1" dirty="0" smtClean="0">
                <a:solidFill>
                  <a:srgbClr val="0D2C69"/>
                </a:solidFill>
              </a:rPr>
              <a:t>?</a:t>
            </a:r>
            <a:br>
              <a:rPr lang="ru-RU" sz="3200" b="1" dirty="0" smtClean="0">
                <a:solidFill>
                  <a:srgbClr val="0D2C69"/>
                </a:solidFill>
              </a:rPr>
            </a:br>
            <a:r>
              <a:rPr lang="ru-RU" sz="1600" b="1" dirty="0" smtClean="0">
                <a:solidFill>
                  <a:srgbClr val="0D2C69"/>
                </a:solidFill>
              </a:rPr>
              <a:t>Семинар 9</a:t>
            </a:r>
            <a:endParaRPr sz="1600" dirty="0"/>
          </a:p>
        </p:txBody>
      </p:sp>
      <p:sp>
        <p:nvSpPr>
          <p:cNvPr id="3" name="object 3"/>
          <p:cNvSpPr txBox="1"/>
          <p:nvPr/>
        </p:nvSpPr>
        <p:spPr>
          <a:xfrm>
            <a:off x="6593840" y="961707"/>
            <a:ext cx="138112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>
                <a:solidFill>
                  <a:srgbClr val="0D2C69"/>
                </a:solidFill>
                <a:latin typeface="Calibri"/>
                <a:cs typeface="Calibri"/>
              </a:rPr>
              <a:t>Пермь</a:t>
            </a:r>
            <a:r>
              <a:rPr sz="1100" dirty="0">
                <a:solidFill>
                  <a:srgbClr val="0D2C69"/>
                </a:solidFill>
                <a:latin typeface="Calibri"/>
                <a:cs typeface="Calibri"/>
              </a:rPr>
              <a:t>,</a:t>
            </a:r>
            <a:r>
              <a:rPr sz="1100" spc="-30" dirty="0">
                <a:solidFill>
                  <a:srgbClr val="0D2C69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0D2C69"/>
                </a:solidFill>
                <a:latin typeface="Calibri"/>
                <a:cs typeface="Calibri"/>
              </a:rPr>
              <a:t>2025</a:t>
            </a:r>
            <a:endParaRPr sz="1100" dirty="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723900"/>
            <a:ext cx="714375" cy="7143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4225" y="666750"/>
            <a:ext cx="1381125" cy="7239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364865" y="961707"/>
            <a:ext cx="3102927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 smtClean="0">
                <a:solidFill>
                  <a:srgbClr val="0E2C68"/>
                </a:solidFill>
                <a:latin typeface="Calibri"/>
                <a:cs typeface="Calibri"/>
              </a:rPr>
              <a:t>НУГ по исследованию государственных закупок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198F02B5-6B13-F3D4-DF2B-11820054E1C4}"/>
              </a:ext>
            </a:extLst>
          </p:cNvPr>
          <p:cNvSpPr txBox="1"/>
          <p:nvPr/>
        </p:nvSpPr>
        <p:spPr>
          <a:xfrm>
            <a:off x="4419601" y="3191142"/>
            <a:ext cx="3823102" cy="127791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b="1" dirty="0" smtClean="0">
                <a:solidFill>
                  <a:srgbClr val="0D2C69"/>
                </a:solidFill>
                <a:latin typeface="Calibri"/>
                <a:cs typeface="Calibri"/>
              </a:rPr>
              <a:t>НУГ по исследованию государственных закупок:</a:t>
            </a:r>
          </a:p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Дмитрий Викторович Кашин, </a:t>
            </a:r>
          </a:p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Анна </a:t>
            </a:r>
            <a:r>
              <a:rPr lang="ru-RU" sz="1100" dirty="0" err="1" smtClean="0">
                <a:solidFill>
                  <a:srgbClr val="0D2C69"/>
                </a:solidFill>
                <a:latin typeface="Calibri"/>
                <a:cs typeface="Calibri"/>
              </a:rPr>
              <a:t>Заворохина</a:t>
            </a: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, </a:t>
            </a:r>
          </a:p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Мария Вилкова, </a:t>
            </a:r>
          </a:p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Полина Петрова, </a:t>
            </a:r>
          </a:p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Юлия </a:t>
            </a:r>
            <a:r>
              <a:rPr lang="ru-RU" sz="1100" dirty="0" err="1" smtClean="0">
                <a:solidFill>
                  <a:srgbClr val="0D2C69"/>
                </a:solidFill>
                <a:latin typeface="Calibri"/>
                <a:cs typeface="Calibri"/>
              </a:rPr>
              <a:t>Подгоренко</a:t>
            </a: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, </a:t>
            </a:r>
          </a:p>
          <a:p>
            <a:pPr marR="6985" algn="r">
              <a:lnSpc>
                <a:spcPct val="100000"/>
              </a:lnSpc>
              <a:spcBef>
                <a:spcPts val="125"/>
              </a:spcBef>
            </a:pPr>
            <a:r>
              <a:rPr lang="ru-RU" sz="1100" dirty="0" err="1" smtClean="0">
                <a:solidFill>
                  <a:srgbClr val="0D2C69"/>
                </a:solidFill>
                <a:latin typeface="Calibri"/>
                <a:cs typeface="Calibri"/>
              </a:rPr>
              <a:t>Дилмурод</a:t>
            </a:r>
            <a:r>
              <a:rPr lang="ru-RU" sz="1100" dirty="0" smtClean="0">
                <a:solidFill>
                  <a:srgbClr val="0D2C69"/>
                </a:solidFill>
                <a:latin typeface="Calibri"/>
                <a:cs typeface="Calibri"/>
              </a:rPr>
              <a:t> </a:t>
            </a:r>
            <a:r>
              <a:rPr lang="ru-RU" sz="1100" dirty="0" err="1" smtClean="0">
                <a:solidFill>
                  <a:srgbClr val="0D2C69"/>
                </a:solidFill>
                <a:latin typeface="Calibri"/>
                <a:cs typeface="Calibri"/>
              </a:rPr>
              <a:t>Тилашайхов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22789-5347-1FF9-3929-40F379021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029B002-8C81-8484-B000-24DD540CF9E6}"/>
              </a:ext>
            </a:extLst>
          </p:cNvPr>
          <p:cNvSpPr/>
          <p:nvPr/>
        </p:nvSpPr>
        <p:spPr>
          <a:xfrm>
            <a:off x="8739251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6B42AEC-4DDC-DD5B-B342-1123B386EE9D}"/>
              </a:ext>
            </a:extLst>
          </p:cNvPr>
          <p:cNvSpPr txBox="1"/>
          <p:nvPr/>
        </p:nvSpPr>
        <p:spPr>
          <a:xfrm>
            <a:off x="4746039" y="440879"/>
            <a:ext cx="144043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>
                <a:solidFill>
                  <a:srgbClr val="0E2C68"/>
                </a:solidFill>
                <a:latin typeface="Calibri"/>
                <a:cs typeface="Calibri"/>
              </a:rPr>
              <a:t>Пермь</a:t>
            </a:r>
            <a:r>
              <a:rPr sz="1100" dirty="0">
                <a:solidFill>
                  <a:srgbClr val="0E2C68"/>
                </a:solidFill>
                <a:latin typeface="Calibri"/>
                <a:cs typeface="Calibri"/>
              </a:rPr>
              <a:t>, </a:t>
            </a:r>
            <a:r>
              <a:rPr sz="1100" spc="-20" dirty="0">
                <a:solidFill>
                  <a:srgbClr val="0E2C68"/>
                </a:solidFill>
                <a:latin typeface="Calibri"/>
                <a:cs typeface="Calibri"/>
              </a:rPr>
              <a:t>2025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51C552C0-BA96-7E04-76AA-8EB9A8CA4EF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002656" y="440879"/>
            <a:ext cx="2103120" cy="246221"/>
          </a:xfrm>
        </p:spPr>
        <p:txBody>
          <a:bodyPr/>
          <a:lstStyle/>
          <a:p>
            <a:fld id="{B6F15528-21DE-4FAA-801E-634DDDAF4B2B}" type="slidenum">
              <a:rPr lang="ru-RU" smtClean="0"/>
              <a:t>2</a:t>
            </a:fld>
            <a:endParaRPr lang="ru-RU" dirty="0"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70398C93-F3E3-C6DB-187D-8D501D93FF2F}"/>
              </a:ext>
            </a:extLst>
          </p:cNvPr>
          <p:cNvSpPr txBox="1"/>
          <p:nvPr/>
        </p:nvSpPr>
        <p:spPr>
          <a:xfrm>
            <a:off x="209847" y="1428750"/>
            <a:ext cx="8610600" cy="26366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0. Название:</a:t>
            </a:r>
            <a:r>
              <a:rPr lang="ru-RU" sz="2400" i="1" dirty="0" smtClean="0">
                <a:solidFill>
                  <a:srgbClr val="0E2C68"/>
                </a:solidFill>
                <a:latin typeface="Calibri"/>
                <a:cs typeface="Calibri"/>
              </a:rPr>
              <a:t> 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rgbClr val="0E2C68"/>
                </a:solidFill>
                <a:latin typeface="Calibri"/>
                <a:cs typeface="Calibri"/>
              </a:rPr>
              <a:t>Было</a:t>
            </a: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/>
            </a:r>
            <a:b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</a:br>
            <a:r>
              <a:rPr lang="ru-RU" sz="2400" dirty="0" smtClean="0">
                <a:solidFill>
                  <a:srgbClr val="0E2C68"/>
                </a:solidFill>
                <a:latin typeface="Calibri"/>
                <a:cs typeface="Calibri"/>
              </a:rPr>
              <a:t>«Что </a:t>
            </a: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>способствует </a:t>
            </a:r>
            <a:r>
              <a:rPr lang="ru-RU" sz="2400" dirty="0" err="1">
                <a:solidFill>
                  <a:srgbClr val="0E2C68"/>
                </a:solidFill>
                <a:latin typeface="Calibri"/>
                <a:cs typeface="Calibri"/>
              </a:rPr>
              <a:t>госзакупкам</a:t>
            </a: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> инноваций в России? </a:t>
            </a: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>Результаты опроса </a:t>
            </a:r>
            <a:r>
              <a:rPr lang="ru-RU" sz="2400" dirty="0" smtClean="0">
                <a:solidFill>
                  <a:srgbClr val="0E2C68"/>
                </a:solidFill>
                <a:latin typeface="Calibri"/>
                <a:cs typeface="Calibri"/>
              </a:rPr>
              <a:t>поставщиков»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/>
            </a:r>
            <a:b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</a:b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>Стало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rgbClr val="0E2C68"/>
                </a:solidFill>
                <a:latin typeface="Calibri"/>
                <a:cs typeface="Calibri"/>
              </a:rPr>
              <a:t>«Как </a:t>
            </a: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>вовлечь поставщиков в </a:t>
            </a:r>
            <a:r>
              <a:rPr lang="ru-RU" sz="2400" dirty="0" err="1">
                <a:solidFill>
                  <a:srgbClr val="0E2C68"/>
                </a:solidFill>
                <a:latin typeface="Calibri"/>
                <a:cs typeface="Calibri"/>
              </a:rPr>
              <a:t>госзакупки</a:t>
            </a:r>
            <a:r>
              <a:rPr lang="ru-RU" sz="2400" dirty="0">
                <a:solidFill>
                  <a:srgbClr val="0E2C68"/>
                </a:solidFill>
                <a:latin typeface="Calibri"/>
                <a:cs typeface="Calibri"/>
              </a:rPr>
              <a:t> инноваций в России</a:t>
            </a:r>
            <a:r>
              <a:rPr lang="ru-RU" sz="2400" dirty="0" smtClean="0">
                <a:solidFill>
                  <a:srgbClr val="0E2C68"/>
                </a:solidFill>
                <a:latin typeface="Calibri"/>
                <a:cs typeface="Calibri"/>
              </a:rPr>
              <a:t>?»</a:t>
            </a:r>
            <a:endParaRPr lang="ru-RU" sz="2400" dirty="0">
              <a:solidFill>
                <a:srgbClr val="0E2C68"/>
              </a:solidFill>
              <a:latin typeface="Calibri"/>
              <a:cs typeface="Calibri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4F52FD52-DE2C-6625-63A0-48C83BB96C83}"/>
              </a:ext>
            </a:extLst>
          </p:cNvPr>
          <p:cNvSpPr txBox="1"/>
          <p:nvPr/>
        </p:nvSpPr>
        <p:spPr>
          <a:xfrm>
            <a:off x="2535878" y="277372"/>
            <a:ext cx="1979269" cy="35907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280"/>
              </a:lnSpc>
              <a:spcBef>
                <a:spcPts val="200"/>
              </a:spcBef>
            </a:pPr>
            <a:r>
              <a:rPr lang="ru-RU" sz="1100" b="1" dirty="0" smtClean="0">
                <a:solidFill>
                  <a:srgbClr val="0D2C69"/>
                </a:solidFill>
              </a:rPr>
              <a:t>Что необходимо доработать в статье?</a:t>
            </a:r>
            <a:endParaRPr sz="11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732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22789-5347-1FF9-3929-40F379021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029B002-8C81-8484-B000-24DD540CF9E6}"/>
              </a:ext>
            </a:extLst>
          </p:cNvPr>
          <p:cNvSpPr/>
          <p:nvPr/>
        </p:nvSpPr>
        <p:spPr>
          <a:xfrm>
            <a:off x="8739251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6B42AEC-4DDC-DD5B-B342-1123B386EE9D}"/>
              </a:ext>
            </a:extLst>
          </p:cNvPr>
          <p:cNvSpPr txBox="1"/>
          <p:nvPr/>
        </p:nvSpPr>
        <p:spPr>
          <a:xfrm>
            <a:off x="4746039" y="440879"/>
            <a:ext cx="144043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>
                <a:solidFill>
                  <a:srgbClr val="0E2C68"/>
                </a:solidFill>
                <a:latin typeface="Calibri"/>
                <a:cs typeface="Calibri"/>
              </a:rPr>
              <a:t>Пермь</a:t>
            </a:r>
            <a:r>
              <a:rPr sz="1100" dirty="0">
                <a:solidFill>
                  <a:srgbClr val="0E2C68"/>
                </a:solidFill>
                <a:latin typeface="Calibri"/>
                <a:cs typeface="Calibri"/>
              </a:rPr>
              <a:t>, </a:t>
            </a:r>
            <a:r>
              <a:rPr sz="1100" spc="-20" dirty="0">
                <a:solidFill>
                  <a:srgbClr val="0E2C68"/>
                </a:solidFill>
                <a:latin typeface="Calibri"/>
                <a:cs typeface="Calibri"/>
              </a:rPr>
              <a:t>2025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51C552C0-BA96-7E04-76AA-8EB9A8CA4EF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002656" y="440879"/>
            <a:ext cx="2103120" cy="246221"/>
          </a:xfrm>
        </p:spPr>
        <p:txBody>
          <a:bodyPr/>
          <a:lstStyle/>
          <a:p>
            <a:fld id="{B6F15528-21DE-4FAA-801E-634DDDAF4B2B}" type="slidenum">
              <a:rPr lang="ru-RU" smtClean="0"/>
              <a:t>3</a:t>
            </a:fld>
            <a:endParaRPr lang="ru-RU" dirty="0"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70398C93-F3E3-C6DB-187D-8D501D93FF2F}"/>
              </a:ext>
            </a:extLst>
          </p:cNvPr>
          <p:cNvSpPr txBox="1"/>
          <p:nvPr/>
        </p:nvSpPr>
        <p:spPr>
          <a:xfrm>
            <a:off x="209847" y="1428750"/>
            <a:ext cx="8610600" cy="3029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Уточнение терминологии:</a:t>
            </a:r>
            <a:r>
              <a:rPr lang="ru-RU" sz="2400" i="1" dirty="0" smtClean="0">
                <a:solidFill>
                  <a:srgbClr val="0E2C68"/>
                </a:solidFill>
                <a:latin typeface="Calibri"/>
                <a:cs typeface="Calibri"/>
              </a:rPr>
              <a:t> </a:t>
            </a:r>
          </a:p>
          <a:p>
            <a:r>
              <a:rPr lang="ru-RU" sz="1200" dirty="0" smtClean="0">
                <a:solidFill>
                  <a:srgbClr val="0E2C68"/>
                </a:solidFill>
                <a:latin typeface="Calibri"/>
                <a:cs typeface="Calibri"/>
              </a:rPr>
              <a:t>В </a:t>
            </a:r>
            <a:r>
              <a:rPr lang="ru-RU" sz="1200" dirty="0">
                <a:solidFill>
                  <a:srgbClr val="0E2C68"/>
                </a:solidFill>
                <a:latin typeface="Calibri"/>
                <a:cs typeface="Calibri"/>
              </a:rPr>
              <a:t>ряде нормативных правовых актов под инновационной продукцией понимаются товары, работы, услуги или процессы, внедрение которых сопровождается появлением принципиально новых или существенно улучшенных характеристик</a:t>
            </a:r>
            <a:r>
              <a:rPr lang="ru-RU" sz="1200" dirty="0" smtClean="0">
                <a:solidFill>
                  <a:srgbClr val="0E2C68"/>
                </a:solidFill>
                <a:latin typeface="Calibri"/>
                <a:cs typeface="Calibri"/>
              </a:rPr>
              <a:t>.*</a:t>
            </a:r>
          </a:p>
          <a:p>
            <a:endParaRPr lang="ru-RU" sz="1200" dirty="0">
              <a:solidFill>
                <a:srgbClr val="0E2C68"/>
              </a:solidFill>
              <a:latin typeface="Calibri"/>
              <a:cs typeface="Calibri"/>
            </a:endParaRPr>
          </a:p>
          <a:p>
            <a:r>
              <a:rPr lang="ru-RU" sz="1200" dirty="0">
                <a:solidFill>
                  <a:srgbClr val="0E2C68"/>
                </a:solidFill>
                <a:latin typeface="Calibri"/>
                <a:cs typeface="Calibri"/>
              </a:rPr>
              <a:t>В то же время существуют подходы, согласно которым признаются инновационные продукты, способные обеспечить экономическую отдачу, снизить затраты и создаваемые при участии высококвалифицированных специалистов. Разнообразие интерпретаций и подходов к определению инновационных продуктов приводит к дискуссиям о факторах, стимулирующих приобретение инноваций, и о существующих барьерах, препятствующих их более широкому распространению.</a:t>
            </a:r>
          </a:p>
          <a:p>
            <a:r>
              <a:rPr lang="ru-RU" sz="1200" dirty="0">
                <a:solidFill>
                  <a:srgbClr val="0E2C68"/>
                </a:solidFill>
                <a:latin typeface="Calibri"/>
                <a:cs typeface="Calibri"/>
              </a:rPr>
              <a:t>В настоящем исследовании используется именно такое определение инновационной продукции, которое соответствует Федеральному закону от 23 августа 1996 г. </a:t>
            </a:r>
            <a:r>
              <a:rPr lang="ru-RU" sz="1200" dirty="0">
                <a:solidFill>
                  <a:srgbClr val="0E2C68"/>
                </a:solidFill>
                <a:latin typeface="Calibri"/>
                <a:cs typeface="Calibri"/>
              </a:rPr>
              <a:t>№ 127-ФЗ «О науке и государственной научно-технической политике» (в редакции от 24 июля 2023 г.) и отличается от определения высокотехнологичной продукции, в котором чаще всего речь идет не о готовом продукте, а о процессе его создания (Постановление Правительства Российской Федерации от 15.06.2019 № 773</a:t>
            </a:r>
            <a:r>
              <a:rPr lang="ru-RU" sz="1200" dirty="0" smtClean="0">
                <a:solidFill>
                  <a:srgbClr val="0E2C68"/>
                </a:solidFill>
                <a:latin typeface="Calibri"/>
                <a:cs typeface="Calibri"/>
              </a:rPr>
              <a:t>).</a:t>
            </a:r>
          </a:p>
          <a:p>
            <a:endParaRPr lang="ru-RU" sz="1200" dirty="0" smtClean="0">
              <a:solidFill>
                <a:srgbClr val="0E2C68"/>
              </a:solidFill>
              <a:latin typeface="Calibri"/>
              <a:cs typeface="Calibri"/>
            </a:endParaRPr>
          </a:p>
          <a:p>
            <a:endParaRPr lang="ru-RU" sz="700" dirty="0">
              <a:solidFill>
                <a:srgbClr val="0E2C68"/>
              </a:solidFill>
              <a:latin typeface="Calibri"/>
              <a:cs typeface="Calibri"/>
            </a:endParaRPr>
          </a:p>
          <a:p>
            <a:r>
              <a:rPr lang="ru-RU" sz="700" dirty="0">
                <a:solidFill>
                  <a:srgbClr val="0E2C68"/>
                </a:solidFill>
                <a:latin typeface="Calibri"/>
                <a:cs typeface="Calibri"/>
              </a:rPr>
              <a:t>*В настоящем исследовании используется именно такое определение инновационной продукции, которое соответствует Федеральному закону от 23 августа 1996 г. № 127-ФЗ «О науке и государственной научно-технической политике» (в редакции от 24 июля 2023 г.) и отличается от определения высокотехнологичной продукции, в котором чаще всего речь идет не о готовом продукте, а о процессе его создания (Постановление Правительства Российской Федерации от 15.06.2019 № 773).</a:t>
            </a: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4F52FD52-DE2C-6625-63A0-48C83BB96C83}"/>
              </a:ext>
            </a:extLst>
          </p:cNvPr>
          <p:cNvSpPr txBox="1"/>
          <p:nvPr/>
        </p:nvSpPr>
        <p:spPr>
          <a:xfrm>
            <a:off x="2535878" y="277372"/>
            <a:ext cx="1979269" cy="35907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280"/>
              </a:lnSpc>
              <a:spcBef>
                <a:spcPts val="200"/>
              </a:spcBef>
            </a:pPr>
            <a:r>
              <a:rPr lang="ru-RU" sz="1100" b="1" dirty="0" smtClean="0">
                <a:solidFill>
                  <a:srgbClr val="0D2C69"/>
                </a:solidFill>
              </a:rPr>
              <a:t>Что необходимо доработать в статье?</a:t>
            </a:r>
            <a:endParaRPr sz="11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7469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22789-5347-1FF9-3929-40F379021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029B002-8C81-8484-B000-24DD540CF9E6}"/>
              </a:ext>
            </a:extLst>
          </p:cNvPr>
          <p:cNvSpPr/>
          <p:nvPr/>
        </p:nvSpPr>
        <p:spPr>
          <a:xfrm>
            <a:off x="8739251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6B42AEC-4DDC-DD5B-B342-1123B386EE9D}"/>
              </a:ext>
            </a:extLst>
          </p:cNvPr>
          <p:cNvSpPr txBox="1"/>
          <p:nvPr/>
        </p:nvSpPr>
        <p:spPr>
          <a:xfrm>
            <a:off x="4746039" y="440879"/>
            <a:ext cx="144043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>
                <a:solidFill>
                  <a:srgbClr val="0E2C68"/>
                </a:solidFill>
                <a:latin typeface="Calibri"/>
                <a:cs typeface="Calibri"/>
              </a:rPr>
              <a:t>Пермь</a:t>
            </a:r>
            <a:r>
              <a:rPr sz="1100" dirty="0">
                <a:solidFill>
                  <a:srgbClr val="0E2C68"/>
                </a:solidFill>
                <a:latin typeface="Calibri"/>
                <a:cs typeface="Calibri"/>
              </a:rPr>
              <a:t>, </a:t>
            </a:r>
            <a:r>
              <a:rPr sz="1100" spc="-20" dirty="0">
                <a:solidFill>
                  <a:srgbClr val="0E2C68"/>
                </a:solidFill>
                <a:latin typeface="Calibri"/>
                <a:cs typeface="Calibri"/>
              </a:rPr>
              <a:t>2025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51C552C0-BA96-7E04-76AA-8EB9A8CA4EF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002656" y="440879"/>
            <a:ext cx="2103120" cy="246221"/>
          </a:xfrm>
        </p:spPr>
        <p:txBody>
          <a:bodyPr/>
          <a:lstStyle/>
          <a:p>
            <a:fld id="{B6F15528-21DE-4FAA-801E-634DDDAF4B2B}" type="slidenum">
              <a:rPr lang="ru-RU" smtClean="0"/>
              <a:t>4</a:t>
            </a:fld>
            <a:endParaRPr lang="ru-RU" dirty="0"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70398C93-F3E3-C6DB-187D-8D501D93FF2F}"/>
              </a:ext>
            </a:extLst>
          </p:cNvPr>
          <p:cNvSpPr txBox="1"/>
          <p:nvPr/>
        </p:nvSpPr>
        <p:spPr>
          <a:xfrm>
            <a:off x="209847" y="1428750"/>
            <a:ext cx="8610600" cy="2841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2. Доработка </a:t>
            </a:r>
            <a:r>
              <a:rPr lang="ru-RU" sz="2400" b="1" i="1" dirty="0">
                <a:solidFill>
                  <a:srgbClr val="0E2C68"/>
                </a:solidFill>
                <a:latin typeface="Calibri"/>
                <a:cs typeface="Calibri"/>
              </a:rPr>
              <a:t>гипотез</a:t>
            </a: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r>
              <a:rPr lang="ru-RU" sz="1400" spc="-10" dirty="0" smtClean="0">
                <a:solidFill>
                  <a:srgbClr val="001F5F"/>
                </a:solidFill>
                <a:latin typeface="HSE Slab" panose="02000000000000000000" pitchFamily="50" charset="0"/>
                <a:cs typeface="Calibri"/>
              </a:rPr>
              <a:t>H1. Опасения нарушения законодательства о закупках являются одним из ключевых барьеров для участия поставщиков в государственных закупках инновационной продукции;</a:t>
            </a: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endParaRPr lang="ru-RU" sz="1400" spc="-10" dirty="0" smtClean="0">
              <a:solidFill>
                <a:srgbClr val="001F5F"/>
              </a:solidFill>
              <a:latin typeface="HSE Slab" panose="02000000000000000000" pitchFamily="50" charset="0"/>
              <a:cs typeface="Calibri"/>
            </a:endParaRP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r>
              <a:rPr lang="ru-RU" sz="1400" spc="-10" dirty="0" smtClean="0">
                <a:solidFill>
                  <a:srgbClr val="001F5F"/>
                </a:solidFill>
                <a:latin typeface="HSE Slab" panose="02000000000000000000" pitchFamily="50" charset="0"/>
                <a:cs typeface="Calibri"/>
              </a:rPr>
              <a:t>H2. </a:t>
            </a:r>
            <a:r>
              <a:rPr lang="ru-RU" sz="1400" spc="-10" dirty="0" err="1" smtClean="0">
                <a:solidFill>
                  <a:srgbClr val="001F5F"/>
                </a:solidFill>
                <a:latin typeface="HSE Slab" panose="02000000000000000000" pitchFamily="50" charset="0"/>
                <a:cs typeface="Calibri"/>
              </a:rPr>
              <a:t>Репутационные</a:t>
            </a:r>
            <a:r>
              <a:rPr lang="ru-RU" sz="1400" spc="-10" dirty="0" smtClean="0">
                <a:solidFill>
                  <a:srgbClr val="001F5F"/>
                </a:solidFill>
                <a:latin typeface="HSE Slab" panose="02000000000000000000" pitchFamily="50" charset="0"/>
                <a:cs typeface="Calibri"/>
              </a:rPr>
              <a:t> выгоды в большей степени, чем экономические, определяют готовность поставщиков участвовать в закупках инновационной продукции;</a:t>
            </a: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endParaRPr lang="ru-RU" sz="1400" spc="-10" dirty="0" smtClean="0">
              <a:solidFill>
                <a:srgbClr val="001F5F"/>
              </a:solidFill>
              <a:latin typeface="HSE Slab" panose="02000000000000000000" pitchFamily="50" charset="0"/>
              <a:cs typeface="Calibri"/>
            </a:endParaRP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r>
              <a:rPr lang="ru-RU" sz="1400" spc="-10" dirty="0" smtClean="0">
                <a:solidFill>
                  <a:srgbClr val="001F5F"/>
                </a:solidFill>
                <a:latin typeface="HSE Slab" panose="02000000000000000000" pitchFamily="50" charset="0"/>
                <a:cs typeface="Calibri"/>
              </a:rPr>
              <a:t>H3. Негативный предыдущий опыт участия поставщиков в государственных закупках снижает вероятность участия в закупках инновационной продукции;</a:t>
            </a: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endParaRPr lang="ru-RU" sz="1400" spc="-10" dirty="0" smtClean="0">
              <a:solidFill>
                <a:srgbClr val="001F5F"/>
              </a:solidFill>
              <a:latin typeface="HSE Slab" panose="02000000000000000000" pitchFamily="50" charset="0"/>
              <a:cs typeface="Calibri"/>
            </a:endParaRPr>
          </a:p>
          <a:p>
            <a:pPr marL="38100" algn="just">
              <a:lnSpc>
                <a:spcPct val="100000"/>
              </a:lnSpc>
              <a:spcBef>
                <a:spcPts val="100"/>
              </a:spcBef>
            </a:pPr>
            <a:r>
              <a:rPr lang="ru-RU" sz="1400" spc="-10" dirty="0" smtClean="0">
                <a:solidFill>
                  <a:srgbClr val="001F5F"/>
                </a:solidFill>
                <a:latin typeface="HSE Slab" panose="02000000000000000000" pitchFamily="50" charset="0"/>
                <a:cs typeface="Calibri"/>
              </a:rPr>
              <a:t>H4. Наличие конкурентов на рынке инновационной продукции положительно влияет на решения поставщиков об участии в закупках инновационной продукции.</a:t>
            </a:r>
            <a:endParaRPr lang="en-US" sz="2000" spc="-10" dirty="0" smtClean="0">
              <a:solidFill>
                <a:srgbClr val="001F5F"/>
              </a:solidFill>
              <a:latin typeface="HSE Slab" panose="02000000000000000000" pitchFamily="50" charset="0"/>
              <a:cs typeface="Calibri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4F52FD52-DE2C-6625-63A0-48C83BB96C83}"/>
              </a:ext>
            </a:extLst>
          </p:cNvPr>
          <p:cNvSpPr txBox="1"/>
          <p:nvPr/>
        </p:nvSpPr>
        <p:spPr>
          <a:xfrm>
            <a:off x="2535878" y="277372"/>
            <a:ext cx="1979269" cy="35907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280"/>
              </a:lnSpc>
              <a:spcBef>
                <a:spcPts val="200"/>
              </a:spcBef>
            </a:pPr>
            <a:r>
              <a:rPr lang="ru-RU" sz="1100" b="1" dirty="0" smtClean="0">
                <a:solidFill>
                  <a:srgbClr val="0D2C69"/>
                </a:solidFill>
              </a:rPr>
              <a:t>Что необходимо доработать в статье?</a:t>
            </a:r>
            <a:endParaRPr sz="11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4520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22789-5347-1FF9-3929-40F379021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029B002-8C81-8484-B000-24DD540CF9E6}"/>
              </a:ext>
            </a:extLst>
          </p:cNvPr>
          <p:cNvSpPr/>
          <p:nvPr/>
        </p:nvSpPr>
        <p:spPr>
          <a:xfrm>
            <a:off x="8739251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6B42AEC-4DDC-DD5B-B342-1123B386EE9D}"/>
              </a:ext>
            </a:extLst>
          </p:cNvPr>
          <p:cNvSpPr txBox="1"/>
          <p:nvPr/>
        </p:nvSpPr>
        <p:spPr>
          <a:xfrm>
            <a:off x="4746039" y="440879"/>
            <a:ext cx="144043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>
                <a:solidFill>
                  <a:srgbClr val="0E2C68"/>
                </a:solidFill>
                <a:latin typeface="Calibri"/>
                <a:cs typeface="Calibri"/>
              </a:rPr>
              <a:t>Пермь</a:t>
            </a:r>
            <a:r>
              <a:rPr sz="1100" dirty="0">
                <a:solidFill>
                  <a:srgbClr val="0E2C68"/>
                </a:solidFill>
                <a:latin typeface="Calibri"/>
                <a:cs typeface="Calibri"/>
              </a:rPr>
              <a:t>, </a:t>
            </a:r>
            <a:r>
              <a:rPr sz="1100" spc="-20" dirty="0">
                <a:solidFill>
                  <a:srgbClr val="0E2C68"/>
                </a:solidFill>
                <a:latin typeface="Calibri"/>
                <a:cs typeface="Calibri"/>
              </a:rPr>
              <a:t>2025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70E4CA2-0C27-2445-FC13-862A6123345F}"/>
              </a:ext>
            </a:extLst>
          </p:cNvPr>
          <p:cNvSpPr txBox="1"/>
          <p:nvPr/>
        </p:nvSpPr>
        <p:spPr>
          <a:xfrm>
            <a:off x="1268031" y="440879"/>
            <a:ext cx="1036955" cy="1827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100" dirty="0">
                <a:solidFill>
                  <a:srgbClr val="0E2C68"/>
                </a:solidFill>
                <a:latin typeface="Calibri"/>
                <a:cs typeface="Calibri"/>
              </a:rPr>
              <a:t>XII </a:t>
            </a:r>
            <a:r>
              <a:rPr lang="en-US" sz="1100" dirty="0">
                <a:solidFill>
                  <a:srgbClr val="0E2C68"/>
                </a:solidFill>
                <a:latin typeface="Calibri"/>
                <a:cs typeface="Calibri"/>
              </a:rPr>
              <a:t>iCare</a:t>
            </a:r>
            <a:endParaRPr sz="1100" dirty="0">
              <a:latin typeface="Calibri"/>
              <a:cs typeface="Calibri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3B470CE-C4AB-4862-7B57-2DC0E9EE0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32" y="307097"/>
            <a:ext cx="361301" cy="395962"/>
          </a:xfrm>
          <a:prstGeom prst="rect">
            <a:avLst/>
          </a:prstGeom>
        </p:spPr>
      </p:pic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51C552C0-BA96-7E04-76AA-8EB9A8CA4EF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002656" y="440879"/>
            <a:ext cx="2103120" cy="246221"/>
          </a:xfrm>
        </p:spPr>
        <p:txBody>
          <a:bodyPr/>
          <a:lstStyle/>
          <a:p>
            <a:fld id="{B6F15528-21DE-4FAA-801E-634DDDAF4B2B}" type="slidenum">
              <a:rPr lang="ru-RU" smtClean="0"/>
              <a:t>5</a:t>
            </a:fld>
            <a:endParaRPr lang="ru-RU" dirty="0"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70398C93-F3E3-C6DB-187D-8D501D93FF2F}"/>
              </a:ext>
            </a:extLst>
          </p:cNvPr>
          <p:cNvSpPr txBox="1"/>
          <p:nvPr/>
        </p:nvSpPr>
        <p:spPr>
          <a:xfrm>
            <a:off x="209847" y="1428750"/>
            <a:ext cx="8610600" cy="2746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3. Углубление </a:t>
            </a: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анализа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400" b="1" i="1" dirty="0">
              <a:solidFill>
                <a:srgbClr val="0E2C68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dirty="0" smtClean="0">
                <a:solidFill>
                  <a:srgbClr val="0E2C68"/>
                </a:solidFill>
                <a:latin typeface="Calibri"/>
                <a:cs typeface="Calibri"/>
              </a:rPr>
              <a:t>Был проведен корреляционный анализ между типом компании, объемом поставок инновационной продукции и воспринимаемыми барьерами. Установлено, что поставщики с высоким объемом продаж инновационной продукции (более 10% годового оборота) менее чувствительны к регуляторным барьерам и чаще отмечают положительные эффекты участия в государственных закупках. В то же время компании, только начинающие выход на рынок инновационной продукции, демонстрируют повышенный уровень обеспокоенности и чаще указывают на сложности с сертификацией, идентификацией продукции как инновационной и недостаточную компетентность заказчиков.</a:t>
            </a:r>
            <a:endParaRPr lang="ru-RU" sz="1600" dirty="0" smtClean="0">
              <a:solidFill>
                <a:srgbClr val="0E2C68"/>
              </a:solidFill>
              <a:latin typeface="Calibri"/>
              <a:cs typeface="Calibri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4F52FD52-DE2C-6625-63A0-48C83BB96C83}"/>
              </a:ext>
            </a:extLst>
          </p:cNvPr>
          <p:cNvSpPr txBox="1"/>
          <p:nvPr/>
        </p:nvSpPr>
        <p:spPr>
          <a:xfrm>
            <a:off x="2535878" y="277372"/>
            <a:ext cx="1979269" cy="35907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280"/>
              </a:lnSpc>
              <a:spcBef>
                <a:spcPts val="200"/>
              </a:spcBef>
            </a:pPr>
            <a:r>
              <a:rPr lang="ru-RU" sz="1100" b="1" dirty="0" smtClean="0">
                <a:solidFill>
                  <a:srgbClr val="0D2C69"/>
                </a:solidFill>
              </a:rPr>
              <a:t>Что необходимо доработать в статье?</a:t>
            </a:r>
            <a:endParaRPr sz="11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5880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22789-5347-1FF9-3929-40F379021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029B002-8C81-8484-B000-24DD540CF9E6}"/>
              </a:ext>
            </a:extLst>
          </p:cNvPr>
          <p:cNvSpPr/>
          <p:nvPr/>
        </p:nvSpPr>
        <p:spPr>
          <a:xfrm>
            <a:off x="8739251" y="357250"/>
            <a:ext cx="0" cy="440055"/>
          </a:xfrm>
          <a:custGeom>
            <a:avLst/>
            <a:gdLst/>
            <a:ahLst/>
            <a:cxnLst/>
            <a:rect l="l" t="t" r="r" b="b"/>
            <a:pathLst>
              <a:path h="440055">
                <a:moveTo>
                  <a:pt x="0" y="0"/>
                </a:moveTo>
                <a:lnTo>
                  <a:pt x="0" y="439674"/>
                </a:lnTo>
              </a:path>
            </a:pathLst>
          </a:custGeom>
          <a:ln w="12700">
            <a:solidFill>
              <a:srgbClr val="0F2C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6B42AEC-4DDC-DD5B-B342-1123B386EE9D}"/>
              </a:ext>
            </a:extLst>
          </p:cNvPr>
          <p:cNvSpPr txBox="1"/>
          <p:nvPr/>
        </p:nvSpPr>
        <p:spPr>
          <a:xfrm>
            <a:off x="4746039" y="440879"/>
            <a:ext cx="1440435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100" dirty="0">
                <a:solidFill>
                  <a:srgbClr val="0E2C68"/>
                </a:solidFill>
                <a:latin typeface="Calibri"/>
                <a:cs typeface="Calibri"/>
              </a:rPr>
              <a:t>Пермь</a:t>
            </a:r>
            <a:r>
              <a:rPr sz="1100" dirty="0">
                <a:solidFill>
                  <a:srgbClr val="0E2C68"/>
                </a:solidFill>
                <a:latin typeface="Calibri"/>
                <a:cs typeface="Calibri"/>
              </a:rPr>
              <a:t>, </a:t>
            </a:r>
            <a:r>
              <a:rPr sz="1100" spc="-20" dirty="0">
                <a:solidFill>
                  <a:srgbClr val="0E2C68"/>
                </a:solidFill>
                <a:latin typeface="Calibri"/>
                <a:cs typeface="Calibri"/>
              </a:rPr>
              <a:t>2025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51C552C0-BA96-7E04-76AA-8EB9A8CA4EF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002656" y="440879"/>
            <a:ext cx="2103120" cy="246221"/>
          </a:xfrm>
        </p:spPr>
        <p:txBody>
          <a:bodyPr/>
          <a:lstStyle/>
          <a:p>
            <a:fld id="{B6F15528-21DE-4FAA-801E-634DDDAF4B2B}" type="slidenum">
              <a:rPr lang="ru-RU" smtClean="0"/>
              <a:t>6</a:t>
            </a:fld>
            <a:endParaRPr lang="ru-RU" dirty="0"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70398C93-F3E3-C6DB-187D-8D501D93FF2F}"/>
              </a:ext>
            </a:extLst>
          </p:cNvPr>
          <p:cNvSpPr txBox="1"/>
          <p:nvPr/>
        </p:nvSpPr>
        <p:spPr>
          <a:xfrm>
            <a:off x="209847" y="1428750"/>
            <a:ext cx="8610600" cy="22544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4. Методологические </a:t>
            </a:r>
            <a:r>
              <a:rPr lang="ru-RU" sz="2400" b="1" i="1" dirty="0" smtClean="0">
                <a:solidFill>
                  <a:srgbClr val="0E2C68"/>
                </a:solidFill>
                <a:latin typeface="Calibri"/>
                <a:cs typeface="Calibri"/>
              </a:rPr>
              <a:t>уточнения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000" dirty="0" smtClean="0">
              <a:solidFill>
                <a:srgbClr val="0E2C68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В ходе проведения опроса предприняты меры по минимизации </a:t>
            </a:r>
            <a:r>
              <a:rPr lang="ru-RU" sz="2000" dirty="0" err="1" smtClean="0">
                <a:solidFill>
                  <a:srgbClr val="0E2C68"/>
                </a:solidFill>
                <a:latin typeface="Calibri"/>
                <a:cs typeface="Calibri"/>
              </a:rPr>
              <a:t>самоотбора</a:t>
            </a: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 респондентов (</a:t>
            </a:r>
            <a:r>
              <a:rPr lang="ru-RU" sz="2000" dirty="0" err="1" smtClean="0">
                <a:solidFill>
                  <a:srgbClr val="0E2C68"/>
                </a:solidFill>
                <a:latin typeface="Calibri"/>
                <a:cs typeface="Calibri"/>
              </a:rPr>
              <a:t>self-selection</a:t>
            </a: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 </a:t>
            </a:r>
            <a:r>
              <a:rPr lang="ru-RU" sz="2000" dirty="0" err="1" smtClean="0">
                <a:solidFill>
                  <a:srgbClr val="0E2C68"/>
                </a:solidFill>
                <a:latin typeface="Calibri"/>
                <a:cs typeface="Calibri"/>
              </a:rPr>
              <a:t>bias</a:t>
            </a: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), в частности все вопросы анкеты были обязательными к заполнению. Обязательность заполнения вопросов анкеты позволила снизить «</a:t>
            </a:r>
            <a:r>
              <a:rPr lang="ru-RU" sz="2000" dirty="0" err="1" smtClean="0">
                <a:solidFill>
                  <a:srgbClr val="0E2C68"/>
                </a:solidFill>
                <a:latin typeface="Calibri"/>
                <a:cs typeface="Calibri"/>
              </a:rPr>
              <a:t>item</a:t>
            </a: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 </a:t>
            </a:r>
            <a:r>
              <a:rPr lang="ru-RU" sz="2000" dirty="0" err="1" smtClean="0">
                <a:solidFill>
                  <a:srgbClr val="0E2C68"/>
                </a:solidFill>
                <a:latin typeface="Calibri"/>
                <a:cs typeface="Calibri"/>
              </a:rPr>
              <a:t>nonresponse</a:t>
            </a: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», но полностью не устранила проблему </a:t>
            </a:r>
            <a:r>
              <a:rPr lang="ru-RU" sz="2000" dirty="0" err="1" smtClean="0">
                <a:solidFill>
                  <a:srgbClr val="0E2C68"/>
                </a:solidFill>
                <a:latin typeface="Calibri"/>
                <a:cs typeface="Calibri"/>
              </a:rPr>
              <a:t>самоотбора</a:t>
            </a:r>
            <a:r>
              <a:rPr lang="ru-RU" sz="2000" dirty="0" smtClean="0">
                <a:solidFill>
                  <a:srgbClr val="0E2C68"/>
                </a:solidFill>
                <a:latin typeface="Calibri"/>
                <a:cs typeface="Calibri"/>
              </a:rPr>
              <a:t> респондентов.</a:t>
            </a:r>
            <a:endParaRPr lang="ru-RU" sz="1800" dirty="0">
              <a:solidFill>
                <a:srgbClr val="0E2C68"/>
              </a:solidFill>
              <a:latin typeface="Calibri"/>
              <a:cs typeface="Calibri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4F52FD52-DE2C-6625-63A0-48C83BB96C83}"/>
              </a:ext>
            </a:extLst>
          </p:cNvPr>
          <p:cNvSpPr txBox="1"/>
          <p:nvPr/>
        </p:nvSpPr>
        <p:spPr>
          <a:xfrm>
            <a:off x="2535878" y="277372"/>
            <a:ext cx="1979269" cy="35907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280"/>
              </a:lnSpc>
              <a:spcBef>
                <a:spcPts val="200"/>
              </a:spcBef>
            </a:pPr>
            <a:r>
              <a:rPr lang="ru-RU" sz="1100" b="1" dirty="0" smtClean="0">
                <a:solidFill>
                  <a:srgbClr val="0D2C69"/>
                </a:solidFill>
              </a:rPr>
              <a:t>Что необходимо доработать в статье?</a:t>
            </a:r>
            <a:endParaRPr sz="11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0566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1375" y="3638550"/>
            <a:ext cx="4921250" cy="659447"/>
          </a:xfrm>
          <a:prstGeom prst="rect">
            <a:avLst/>
          </a:prstGeom>
        </p:spPr>
        <p:txBody>
          <a:bodyPr vert="horz" wrap="square" lIns="0" tIns="97472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105"/>
              </a:spcBef>
            </a:pPr>
            <a:r>
              <a:rPr lang="ru-RU" spc="-10" dirty="0"/>
              <a:t>Спасибо за внимание</a:t>
            </a:r>
            <a:r>
              <a:rPr spc="-10" dirty="0"/>
              <a:t>!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8C73BD-E2CF-555E-3E60-9AE28984290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7</a:t>
            </a:fld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3E0CB66-A45C-3E65-5ABD-637A5C0F1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676275"/>
            <a:ext cx="2876550" cy="28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</TotalTime>
  <Words>322</Words>
  <Application>Microsoft Office PowerPoint</Application>
  <PresentationFormat>Экран (16:9)</PresentationFormat>
  <Paragraphs>59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HSE Slab</vt:lpstr>
      <vt:lpstr>Office Theme</vt:lpstr>
      <vt:lpstr>Что изменилось в статье? Семинар 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интернационализация на основе интеллектуального капитала: обзор литературы</dc:title>
  <dc:creator>Дилмурод Тиллашайхов</dc:creator>
  <cp:lastModifiedBy>Петрова Полина Алексеевна</cp:lastModifiedBy>
  <cp:revision>52</cp:revision>
  <dcterms:created xsi:type="dcterms:W3CDTF">2025-10-24T09:56:52Z</dcterms:created>
  <dcterms:modified xsi:type="dcterms:W3CDTF">2025-11-05T11:02:22Z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2025-09-12T00:00:00Z</vt:filetime>
  </property>
  <property fmtid="{D5CDD505-2E9C-101B-9397-08002B2CF9AE}" pid="3" name="LastSaved">
    <vt:filetime>2025-10-24T00:00:00Z</vt:filetime>
  </property>
  <property fmtid="{D5CDD505-2E9C-101B-9397-08002B2CF9AE}" pid="4" name="Producer">
    <vt:lpwstr>3-Heights(TM) PDF Security Shell 4.8.25.2 (http://www.pdf-tools.com)</vt:lpwstr>
  </property>
</Properties>
</file>