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.jpg" ContentType="image/jpg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media/image56.jpg" ContentType="image/jpg"/>
  <Override PartName="/ppt/media/image57.jpg" ContentType="image/jpg"/>
  <Override PartName="/ppt/notesSlides/notesSlide2.xml" ContentType="application/vnd.openxmlformats-officedocument.presentationml.notesSlide+xml"/>
  <Override PartName="/ppt/media/image99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358" r:id="rId3"/>
    <p:sldId id="360" r:id="rId4"/>
    <p:sldId id="258" r:id="rId5"/>
    <p:sldId id="326" r:id="rId6"/>
    <p:sldId id="329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81" r:id="rId27"/>
    <p:sldId id="382" r:id="rId28"/>
    <p:sldId id="261" r:id="rId29"/>
    <p:sldId id="262" r:id="rId30"/>
    <p:sldId id="267" r:id="rId31"/>
    <p:sldId id="277" r:id="rId32"/>
    <p:sldId id="383" r:id="rId33"/>
    <p:sldId id="384" r:id="rId34"/>
    <p:sldId id="297" r:id="rId35"/>
    <p:sldId id="298" r:id="rId36"/>
    <p:sldId id="299" r:id="rId37"/>
    <p:sldId id="328" r:id="rId38"/>
    <p:sldId id="290" r:id="rId39"/>
    <p:sldId id="291" r:id="rId40"/>
    <p:sldId id="271" r:id="rId41"/>
    <p:sldId id="273" r:id="rId42"/>
    <p:sldId id="274" r:id="rId43"/>
    <p:sldId id="300" r:id="rId44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AD350-C446-45C4-BA6F-C52CD7734931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FFB16-77E5-4D7B-B44A-22DA5FF28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4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C257C-F244-4FB2-9E1B-76AB505A70F3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4BF8A-1DB1-4E11-A408-63B0A20C1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0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>
                <a:latin typeface="HSE Sans" panose="02000000000000000000" pitchFamily="50" charset="-52"/>
                <a:ea typeface="Arial"/>
                <a:cs typeface="Arial"/>
                <a:sym typeface="Arial"/>
              </a:rPr>
              <a:t>Вышка расположена в четырех кампусах, которые работают по единым стандартам как единый университет. Дальше я расскажу, в чём это заключается.</a:t>
            </a:r>
            <a:endParaRPr dirty="0">
              <a:latin typeface="HSE Sans" panose="02000000000000000000" pitchFamily="50" charset="-52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sym typeface="Arial"/>
              </a:rPr>
              <a:t>2</a:t>
            </a:fld>
            <a:endParaRPr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727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2523ae8a5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2523ae8a58_0_62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8376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4c6fd796f_2_0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124c6fd796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9059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4c6fd796f_1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24c6fd796f_1_209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729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2523ae8a5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2523ae8a58_0_62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879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2FB-3067-4198-8E32-47A9D959934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1ADE-DDB5-4D38-BEB3-E5A1E7DE2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3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2FB-3067-4198-8E32-47A9D959934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1ADE-DDB5-4D38-BEB3-E5A1E7DE2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9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2FB-3067-4198-8E32-47A9D959934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1ADE-DDB5-4D38-BEB3-E5A1E7DE2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435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1487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49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2FB-3067-4198-8E32-47A9D959934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1ADE-DDB5-4D38-BEB3-E5A1E7DE2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84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2FB-3067-4198-8E32-47A9D959934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1ADE-DDB5-4D38-BEB3-E5A1E7DE2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2FB-3067-4198-8E32-47A9D959934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1ADE-DDB5-4D38-BEB3-E5A1E7DE2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5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2FB-3067-4198-8E32-47A9D959934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1ADE-DDB5-4D38-BEB3-E5A1E7DE2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6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2FB-3067-4198-8E32-47A9D959934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1ADE-DDB5-4D38-BEB3-E5A1E7DE2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0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2FB-3067-4198-8E32-47A9D959934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1ADE-DDB5-4D38-BEB3-E5A1E7DE2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0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2FB-3067-4198-8E32-47A9D959934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1ADE-DDB5-4D38-BEB3-E5A1E7DE2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72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02FB-3067-4198-8E32-47A9D959934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71ADE-DDB5-4D38-BEB3-E5A1E7DE2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06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02FB-3067-4198-8E32-47A9D9599346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71ADE-DDB5-4D38-BEB3-E5A1E7DE2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2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3.png"/><Relationship Id="rId7" Type="http://schemas.openxmlformats.org/officeDocument/2006/relationships/image" Target="../media/image56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35.png"/><Relationship Id="rId2" Type="http://schemas.openxmlformats.org/officeDocument/2006/relationships/image" Target="../media/image58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5" Type="http://schemas.openxmlformats.org/officeDocument/2006/relationships/hyperlink" Target="https://perm.hse.ru/lyceum/wise_raven" TargetMode="External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jpeg"/><Relationship Id="rId5" Type="http://schemas.openxmlformats.org/officeDocument/2006/relationships/image" Target="../media/image84.gif"/><Relationship Id="rId4" Type="http://schemas.openxmlformats.org/officeDocument/2006/relationships/hyperlink" Target="https://perm.hse.ru/lyceum/supertest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35.png"/><Relationship Id="rId2" Type="http://schemas.openxmlformats.org/officeDocument/2006/relationships/image" Target="../media/image58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88.png"/><Relationship Id="rId21" Type="http://schemas.openxmlformats.org/officeDocument/2006/relationships/image" Target="../media/image106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23" Type="http://schemas.openxmlformats.org/officeDocument/2006/relationships/image" Target="../media/image35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jpg"/><Relationship Id="rId22" Type="http://schemas.openxmlformats.org/officeDocument/2006/relationships/image" Target="../media/image10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13.png"/><Relationship Id="rId18" Type="http://schemas.openxmlformats.org/officeDocument/2006/relationships/image" Target="../media/image101.png"/><Relationship Id="rId3" Type="http://schemas.openxmlformats.org/officeDocument/2006/relationships/image" Target="../media/image108.png"/><Relationship Id="rId21" Type="http://schemas.openxmlformats.org/officeDocument/2006/relationships/image" Target="../media/image104.png"/><Relationship Id="rId7" Type="http://schemas.openxmlformats.org/officeDocument/2006/relationships/image" Target="../media/image90.png"/><Relationship Id="rId12" Type="http://schemas.openxmlformats.org/officeDocument/2006/relationships/image" Target="../media/image112.png"/><Relationship Id="rId17" Type="http://schemas.openxmlformats.org/officeDocument/2006/relationships/image" Target="../media/image100.png"/><Relationship Id="rId25" Type="http://schemas.openxmlformats.org/officeDocument/2006/relationships/image" Target="../media/image35.png"/><Relationship Id="rId2" Type="http://schemas.openxmlformats.org/officeDocument/2006/relationships/image" Target="../media/image87.png"/><Relationship Id="rId16" Type="http://schemas.openxmlformats.org/officeDocument/2006/relationships/image" Target="../media/image115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11" Type="http://schemas.openxmlformats.org/officeDocument/2006/relationships/image" Target="../media/image111.png"/><Relationship Id="rId24" Type="http://schemas.openxmlformats.org/officeDocument/2006/relationships/image" Target="../media/image107.png"/><Relationship Id="rId5" Type="http://schemas.openxmlformats.org/officeDocument/2006/relationships/image" Target="../media/image110.png"/><Relationship Id="rId15" Type="http://schemas.openxmlformats.org/officeDocument/2006/relationships/image" Target="../media/image98.png"/><Relationship Id="rId23" Type="http://schemas.openxmlformats.org/officeDocument/2006/relationships/image" Target="../media/image106.png"/><Relationship Id="rId10" Type="http://schemas.openxmlformats.org/officeDocument/2006/relationships/image" Target="../media/image97.png"/><Relationship Id="rId19" Type="http://schemas.openxmlformats.org/officeDocument/2006/relationships/image" Target="../media/image102.png"/><Relationship Id="rId4" Type="http://schemas.openxmlformats.org/officeDocument/2006/relationships/image" Target="../media/image109.png"/><Relationship Id="rId9" Type="http://schemas.openxmlformats.org/officeDocument/2006/relationships/image" Target="../media/image96.png"/><Relationship Id="rId14" Type="http://schemas.openxmlformats.org/officeDocument/2006/relationships/image" Target="../media/image114.png"/><Relationship Id="rId22" Type="http://schemas.openxmlformats.org/officeDocument/2006/relationships/image" Target="../media/image11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8.png"/><Relationship Id="rId18" Type="http://schemas.openxmlformats.org/officeDocument/2006/relationships/image" Target="../media/image116.png"/><Relationship Id="rId3" Type="http://schemas.openxmlformats.org/officeDocument/2006/relationships/image" Target="../media/image117.png"/><Relationship Id="rId21" Type="http://schemas.openxmlformats.org/officeDocument/2006/relationships/image" Target="../media/image35.png"/><Relationship Id="rId7" Type="http://schemas.openxmlformats.org/officeDocument/2006/relationships/image" Target="../media/image111.png"/><Relationship Id="rId12" Type="http://schemas.openxmlformats.org/officeDocument/2006/relationships/image" Target="../media/image100.png"/><Relationship Id="rId17" Type="http://schemas.openxmlformats.org/officeDocument/2006/relationships/image" Target="../media/image104.png"/><Relationship Id="rId2" Type="http://schemas.openxmlformats.org/officeDocument/2006/relationships/image" Target="../media/image87.png"/><Relationship Id="rId16" Type="http://schemas.openxmlformats.org/officeDocument/2006/relationships/image" Target="../media/image103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png"/><Relationship Id="rId11" Type="http://schemas.openxmlformats.org/officeDocument/2006/relationships/image" Target="../media/image98.png"/><Relationship Id="rId5" Type="http://schemas.openxmlformats.org/officeDocument/2006/relationships/image" Target="../media/image90.png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19" Type="http://schemas.openxmlformats.org/officeDocument/2006/relationships/image" Target="../media/image106.png"/><Relationship Id="rId4" Type="http://schemas.openxmlformats.org/officeDocument/2006/relationships/image" Target="../media/image89.png"/><Relationship Id="rId9" Type="http://schemas.openxmlformats.org/officeDocument/2006/relationships/image" Target="../media/image113.png"/><Relationship Id="rId14" Type="http://schemas.openxmlformats.org/officeDocument/2006/relationships/image" Target="../media/image102.png"/><Relationship Id="rId22" Type="http://schemas.openxmlformats.org/officeDocument/2006/relationships/image" Target="../media/image9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5" Type="http://schemas.openxmlformats.org/officeDocument/2006/relationships/hyperlink" Target="https://perm.hse.ru/lyceum/wise_raven" TargetMode="External"/><Relationship Id="rId4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jpeg"/><Relationship Id="rId5" Type="http://schemas.openxmlformats.org/officeDocument/2006/relationships/image" Target="../media/image84.gif"/><Relationship Id="rId4" Type="http://schemas.openxmlformats.org/officeDocument/2006/relationships/hyperlink" Target="https://perm.hse.ru/lyceum/supertes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18" Type="http://schemas.openxmlformats.org/officeDocument/2006/relationships/image" Target="../media/image144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143.png"/><Relationship Id="rId2" Type="http://schemas.openxmlformats.org/officeDocument/2006/relationships/image" Target="../media/image129.png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5" Type="http://schemas.openxmlformats.org/officeDocument/2006/relationships/image" Target="../media/image141.png"/><Relationship Id="rId10" Type="http://schemas.openxmlformats.org/officeDocument/2006/relationships/image" Target="../media/image137.png"/><Relationship Id="rId19" Type="http://schemas.openxmlformats.org/officeDocument/2006/relationships/image" Target="../media/image145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39184" y="0"/>
              <a:ext cx="5004815" cy="51434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5941060" cy="5143500"/>
            </a:xfrm>
            <a:custGeom>
              <a:avLst/>
              <a:gdLst/>
              <a:ahLst/>
              <a:cxnLst/>
              <a:rect l="l" t="t" r="r" b="b"/>
              <a:pathLst>
                <a:path w="5941060" h="5143500">
                  <a:moveTo>
                    <a:pt x="0" y="5143498"/>
                  </a:moveTo>
                  <a:lnTo>
                    <a:pt x="5940552" y="5143498"/>
                  </a:lnTo>
                  <a:lnTo>
                    <a:pt x="5940552" y="0"/>
                  </a:lnTo>
                  <a:lnTo>
                    <a:pt x="0" y="0"/>
                  </a:lnTo>
                  <a:lnTo>
                    <a:pt x="0" y="5143498"/>
                  </a:lnTo>
                  <a:close/>
                </a:path>
              </a:pathLst>
            </a:custGeom>
            <a:solidFill>
              <a:srgbClr val="F8B830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003" y="2333574"/>
              <a:ext cx="1688338" cy="4834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003" y="2916301"/>
              <a:ext cx="2800477" cy="4831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254" y="2916301"/>
              <a:ext cx="545592" cy="4831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41446" y="2916301"/>
              <a:ext cx="1730375" cy="4831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8620" y="429768"/>
              <a:ext cx="1022604" cy="1021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52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Лицей НИУ ВШЭ-Пермь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>
                <a:solidFill>
                  <a:srgbClr val="001F5F"/>
                </a:solidFill>
                <a:latin typeface="Calibri" panose="020F0502020204030204" pitchFamily="34" charset="0"/>
              </a:rPr>
              <a:t>Итоги </a:t>
            </a:r>
            <a:r>
              <a:rPr lang="ru-RU" b="1" dirty="0" smtClean="0">
                <a:solidFill>
                  <a:srgbClr val="001F5F"/>
                </a:solidFill>
                <a:latin typeface="Calibri" panose="020F0502020204030204" pitchFamily="34" charset="0"/>
              </a:rPr>
              <a:t>ГИА (2024)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2020" y="1299660"/>
            <a:ext cx="10783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Перечень ОО, продемонстрировавших наиболее высокие результаты ЕГЭ </a:t>
            </a:r>
            <a:r>
              <a:rPr lang="ru-RU" b="1" dirty="0"/>
              <a:t>по </a:t>
            </a:r>
            <a:r>
              <a:rPr lang="ru-RU" b="1" dirty="0" smtClean="0"/>
              <a:t>английском </a:t>
            </a:r>
            <a:r>
              <a:rPr lang="ru-RU" b="1" dirty="0"/>
              <a:t>языку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0129" y="6110558"/>
            <a:ext cx="107832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* Сравнение </a:t>
            </a:r>
            <a:r>
              <a:rPr lang="ru-RU" sz="1400" i="1" dirty="0"/>
              <a:t>результатов по ОО проводится при условии количества ВТГ от ОО не менее 10 человек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668992"/>
            <a:ext cx="10721209" cy="4441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93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Лицей НИУ ВШЭ-Пермь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>
                <a:solidFill>
                  <a:srgbClr val="001F5F"/>
                </a:solidFill>
                <a:latin typeface="Calibri" panose="020F0502020204030204" pitchFamily="34" charset="0"/>
              </a:rPr>
              <a:t>Итоги </a:t>
            </a:r>
            <a:r>
              <a:rPr lang="ru-RU" b="1" dirty="0" smtClean="0">
                <a:solidFill>
                  <a:srgbClr val="001F5F"/>
                </a:solidFill>
                <a:latin typeface="Calibri" panose="020F0502020204030204" pitchFamily="34" charset="0"/>
              </a:rPr>
              <a:t>ГИА (2024)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2020" y="1299660"/>
            <a:ext cx="10783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Перечень ОО, продемонстрировавших наиболее высокие результаты ЕГЭ </a:t>
            </a:r>
            <a:r>
              <a:rPr lang="ru-RU" b="1" dirty="0"/>
              <a:t>по информатике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0129" y="6110558"/>
            <a:ext cx="107832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* Сравнение </a:t>
            </a:r>
            <a:r>
              <a:rPr lang="ru-RU" sz="1400" i="1" dirty="0"/>
              <a:t>результатов по ОО проводится при условии количества ВТГ от ОО не менее 10 человек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668992"/>
            <a:ext cx="11012016" cy="4336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0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Лицей НИУ ВШЭ-Пермь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>
                <a:solidFill>
                  <a:srgbClr val="001F5F"/>
                </a:solidFill>
                <a:latin typeface="Calibri" panose="020F0502020204030204" pitchFamily="34" charset="0"/>
              </a:rPr>
              <a:t>Итоги </a:t>
            </a:r>
            <a:r>
              <a:rPr lang="ru-RU" b="1" dirty="0" smtClean="0">
                <a:solidFill>
                  <a:srgbClr val="001F5F"/>
                </a:solidFill>
                <a:latin typeface="Calibri" panose="020F0502020204030204" pitchFamily="34" charset="0"/>
              </a:rPr>
              <a:t>ГИА (2024)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2020" y="1299660"/>
            <a:ext cx="10783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Перечень ОО, продемонстрировавших наиболее высокие результаты ЕГЭ </a:t>
            </a:r>
            <a:r>
              <a:rPr lang="ru-RU" b="1" dirty="0"/>
              <a:t>по </a:t>
            </a:r>
            <a:r>
              <a:rPr lang="ru-RU" b="1" dirty="0" smtClean="0"/>
              <a:t>математике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0129" y="6110558"/>
            <a:ext cx="107832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* Сравнение </a:t>
            </a:r>
            <a:r>
              <a:rPr lang="ru-RU" sz="1400" i="1" dirty="0"/>
              <a:t>результатов по ОО проводится при условии количества ВТГ от ОО не менее </a:t>
            </a:r>
            <a:r>
              <a:rPr lang="ru-RU" sz="1400" i="1" dirty="0" smtClean="0"/>
              <a:t>50 </a:t>
            </a:r>
            <a:r>
              <a:rPr lang="ru-RU" sz="1400" i="1" dirty="0"/>
              <a:t>человек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533717" y="1673542"/>
          <a:ext cx="10995137" cy="4146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1560">
                  <a:extLst>
                    <a:ext uri="{9D8B030D-6E8A-4147-A177-3AD203B41FA5}">
                      <a16:colId xmlns:a16="http://schemas.microsoft.com/office/drawing/2014/main" val="648440842"/>
                    </a:ext>
                  </a:extLst>
                </a:gridCol>
                <a:gridCol w="1459415">
                  <a:extLst>
                    <a:ext uri="{9D8B030D-6E8A-4147-A177-3AD203B41FA5}">
                      <a16:colId xmlns:a16="http://schemas.microsoft.com/office/drawing/2014/main" val="2884352174"/>
                    </a:ext>
                  </a:extLst>
                </a:gridCol>
                <a:gridCol w="1754162">
                  <a:extLst>
                    <a:ext uri="{9D8B030D-6E8A-4147-A177-3AD203B41FA5}">
                      <a16:colId xmlns:a16="http://schemas.microsoft.com/office/drawing/2014/main" val="43553744"/>
                    </a:ext>
                  </a:extLst>
                </a:gridCol>
              </a:tblGrid>
              <a:tr h="6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ОО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Кол-во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Средний </a:t>
                      </a:r>
                      <a:r>
                        <a:rPr lang="ru-RU" sz="1800" dirty="0">
                          <a:effectLst/>
                        </a:rPr>
                        <a:t>балл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4415454"/>
                  </a:ext>
                </a:extLst>
              </a:tr>
              <a:tr h="289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МАОУ «СОШ № 146» г. Перми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90,6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1544332"/>
                  </a:ext>
                </a:extLst>
              </a:tr>
              <a:tr h="289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МАОУ «СОШ № 9 им. А. С. Пушкина» г. Перми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80,3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9593973"/>
                  </a:ext>
                </a:extLst>
              </a:tr>
              <a:tr h="289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Лицей НИУ ВШЭ – Пермь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60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78,5</a:t>
                      </a:r>
                      <a:endParaRPr lang="ru-RU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6248459"/>
                  </a:ext>
                </a:extLst>
              </a:tr>
              <a:tr h="289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ФГКОУ «Пермское суворовское военное училище»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78,0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8982976"/>
                  </a:ext>
                </a:extLst>
              </a:tr>
              <a:tr h="289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МАОУ «Лицей № 1» г. Кунгура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74,7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3290757"/>
                  </a:ext>
                </a:extLst>
              </a:tr>
              <a:tr h="289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МБОУ «Лицей № 1» г. Перми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74,4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0317235"/>
                  </a:ext>
                </a:extLst>
              </a:tr>
              <a:tr h="289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МАОУ «Лицей № 4» г. Перми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71,2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8953365"/>
                  </a:ext>
                </a:extLst>
              </a:tr>
              <a:tr h="289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МАОУ «Лицей № 10» г. Перми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70,5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8965000"/>
                  </a:ext>
                </a:extLst>
              </a:tr>
              <a:tr h="289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МАОУ «Лицей № 2» г. Перми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69,8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1001430"/>
                  </a:ext>
                </a:extLst>
              </a:tr>
              <a:tr h="289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МАОУ «СОШ № 10»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69,2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7555466"/>
                  </a:ext>
                </a:extLst>
              </a:tr>
              <a:tr h="289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МАОУ «СОШ № 5»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66,2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5703687"/>
                  </a:ext>
                </a:extLst>
              </a:tr>
              <a:tr h="289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МАОУ «Лицей № 1»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64,0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3593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0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Лицей НИУ ВШЭ-Пермь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>
                <a:solidFill>
                  <a:srgbClr val="001F5F"/>
                </a:solidFill>
                <a:latin typeface="Calibri" panose="020F0502020204030204" pitchFamily="34" charset="0"/>
              </a:rPr>
              <a:t>Итоги </a:t>
            </a:r>
            <a:r>
              <a:rPr lang="ru-RU" b="1" dirty="0" smtClean="0">
                <a:solidFill>
                  <a:srgbClr val="001F5F"/>
                </a:solidFill>
                <a:latin typeface="Calibri" panose="020F0502020204030204" pitchFamily="34" charset="0"/>
              </a:rPr>
              <a:t>ГИА (2024)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1" y="1291899"/>
            <a:ext cx="5737511" cy="5183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91" y="1291899"/>
            <a:ext cx="5479027" cy="5183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2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Лицей НИУ ВШЭ-Пермь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>
                <a:solidFill>
                  <a:srgbClr val="001F5F"/>
                </a:solidFill>
                <a:latin typeface="Calibri" panose="020F0502020204030204" pitchFamily="34" charset="0"/>
              </a:rPr>
              <a:t>Итоги </a:t>
            </a:r>
            <a:r>
              <a:rPr lang="ru-RU" b="1" dirty="0" smtClean="0">
                <a:solidFill>
                  <a:srgbClr val="001F5F"/>
                </a:solidFill>
                <a:latin typeface="Calibri" panose="020F0502020204030204" pitchFamily="34" charset="0"/>
              </a:rPr>
              <a:t>ГИА (2024)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2020" y="1299660"/>
            <a:ext cx="10783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Итоги ГИА 2024 </a:t>
            </a:r>
            <a:r>
              <a:rPr lang="ru-RU" b="1" dirty="0" smtClean="0"/>
              <a:t>(медалист)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5956" y="5787392"/>
            <a:ext cx="1114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* При </a:t>
            </a:r>
            <a:r>
              <a:rPr lang="ru-RU" i="1" dirty="0"/>
              <a:t>поступлении 19 лицеистов имели красные аттестаты за 9 классов, из них 14 выпускников </a:t>
            </a:r>
            <a:endParaRPr lang="ru-RU" i="1" dirty="0" smtClean="0"/>
          </a:p>
          <a:p>
            <a:r>
              <a:rPr lang="ru-RU" i="1" dirty="0" smtClean="0"/>
              <a:t>окончили </a:t>
            </a:r>
            <a:r>
              <a:rPr lang="ru-RU" i="1" dirty="0"/>
              <a:t>11 классов с медалью «За особые успехи в учении»</a:t>
            </a:r>
            <a:endParaRPr lang="ru-RU" dirty="0"/>
          </a:p>
        </p:txBody>
      </p:sp>
      <p:pic>
        <p:nvPicPr>
          <p:cNvPr id="8" name="Объект 3"/>
          <p:cNvPicPr/>
          <p:nvPr/>
        </p:nvPicPr>
        <p:blipFill>
          <a:blip r:embed="rId2"/>
          <a:stretch>
            <a:fillRect/>
          </a:stretch>
        </p:blipFill>
        <p:spPr>
          <a:xfrm>
            <a:off x="5968314" y="1668994"/>
            <a:ext cx="6030096" cy="377175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234778" y="1668994"/>
          <a:ext cx="5585254" cy="3771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9637">
                  <a:extLst>
                    <a:ext uri="{9D8B030D-6E8A-4147-A177-3AD203B41FA5}">
                      <a16:colId xmlns:a16="http://schemas.microsoft.com/office/drawing/2014/main" val="3287012594"/>
                    </a:ext>
                  </a:extLst>
                </a:gridCol>
                <a:gridCol w="3295617">
                  <a:extLst>
                    <a:ext uri="{9D8B030D-6E8A-4147-A177-3AD203B41FA5}">
                      <a16:colId xmlns:a16="http://schemas.microsoft.com/office/drawing/2014/main" val="3465869415"/>
                    </a:ext>
                  </a:extLst>
                </a:gridCol>
              </a:tblGrid>
              <a:tr h="5190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Направление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Выпускники 2024 года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9570947"/>
                  </a:ext>
                </a:extLst>
              </a:tr>
              <a:tr h="5190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Технологическое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12 чел. (9+3)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0398408"/>
                  </a:ext>
                </a:extLst>
              </a:tr>
              <a:tr h="5672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Социально-экономическое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 чел. (2+2)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764032"/>
                  </a:ext>
                </a:extLst>
              </a:tr>
              <a:tr h="5190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Гуманитарное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 чел. (2+1)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4676730"/>
                  </a:ext>
                </a:extLst>
              </a:tr>
              <a:tr h="16050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Итого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 чел.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(13 чел. – медаль </a:t>
                      </a:r>
                      <a:r>
                        <a:rPr lang="en-US" sz="2000" dirty="0">
                          <a:effectLst/>
                        </a:rPr>
                        <a:t>I</a:t>
                      </a:r>
                      <a:r>
                        <a:rPr lang="ru-RU" sz="2000" dirty="0">
                          <a:effectLst/>
                        </a:rPr>
                        <a:t> степени;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 чел. – медаль </a:t>
                      </a:r>
                      <a:r>
                        <a:rPr lang="en-US" sz="2000" dirty="0">
                          <a:effectLst/>
                        </a:rPr>
                        <a:t>II</a:t>
                      </a:r>
                      <a:r>
                        <a:rPr lang="ru-RU" sz="2000" dirty="0">
                          <a:effectLst/>
                        </a:rPr>
                        <a:t> степени)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125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4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2B5D-6AEC-4EFD-B224-238E3B83E350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495599" y="1700808"/>
            <a:ext cx="791114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Особенности организации изучения математики </a:t>
            </a:r>
          </a:p>
          <a:p>
            <a:pPr algn="ctr"/>
            <a:r>
              <a:rPr lang="ru-RU" sz="4000" b="1" dirty="0"/>
              <a:t>в Лицее НИУ ВШЭ - Пермь</a:t>
            </a:r>
            <a:endParaRPr lang="ru-RU" altLang="ru-RU" sz="6600" b="1" dirty="0"/>
          </a:p>
        </p:txBody>
      </p:sp>
      <p:pic>
        <p:nvPicPr>
          <p:cNvPr id="5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59104" cy="9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50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D8C43-A992-4592-ABA4-1D466E3F4174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190937" y="383324"/>
            <a:ext cx="10818183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dirty="0" smtClean="0"/>
              <a:t>Современная </a:t>
            </a:r>
            <a:r>
              <a:rPr lang="ru-RU" altLang="ru-RU" sz="3200" dirty="0"/>
              <a:t>образовательная ситуация в стране характеризуется </a:t>
            </a:r>
            <a:r>
              <a:rPr lang="ru-RU" altLang="ru-RU" sz="3200" dirty="0" smtClean="0"/>
              <a:t>переходом на </a:t>
            </a:r>
            <a:r>
              <a:rPr lang="ru-RU" altLang="ru-RU" sz="3200" dirty="0"/>
              <a:t>новые образовательные стандарты</a:t>
            </a:r>
            <a:r>
              <a:rPr lang="ru-RU" altLang="ru-RU" sz="3200" dirty="0" smtClean="0"/>
              <a:t>.</a:t>
            </a:r>
          </a:p>
          <a:p>
            <a:endParaRPr lang="ru-RU" altLang="ru-RU" sz="3200" dirty="0"/>
          </a:p>
          <a:p>
            <a:r>
              <a:rPr lang="ru-RU" altLang="ru-RU" sz="3200" dirty="0" smtClean="0"/>
              <a:t>Одним </a:t>
            </a:r>
            <a:r>
              <a:rPr lang="ru-RU" altLang="ru-RU" sz="3200" dirty="0"/>
              <a:t>из требований ФГОС является планомерное и целенаправленное </a:t>
            </a:r>
            <a:r>
              <a:rPr lang="ru-RU" altLang="ru-RU" sz="3200" dirty="0" smtClean="0"/>
              <a:t> формирование </a:t>
            </a:r>
            <a:r>
              <a:rPr lang="ru-RU" altLang="ru-RU" sz="3200" dirty="0"/>
              <a:t>универсальных учебных действий (УУД) учащихся. </a:t>
            </a:r>
            <a:endParaRPr lang="ru-RU" altLang="ru-RU" sz="3200" dirty="0" smtClean="0"/>
          </a:p>
          <a:p>
            <a:endParaRPr lang="ru-RU" altLang="ru-RU" sz="3200" dirty="0" smtClean="0"/>
          </a:p>
          <a:p>
            <a:r>
              <a:rPr lang="ru-RU" altLang="ru-RU" sz="3200" dirty="0" smtClean="0"/>
              <a:t>Работа по этому </a:t>
            </a:r>
            <a:r>
              <a:rPr lang="ru-RU" altLang="ru-RU" sz="3200" dirty="0"/>
              <a:t>направлению напрямую зависит от того, насколько грамотно </a:t>
            </a:r>
            <a:r>
              <a:rPr lang="ru-RU" altLang="ru-RU" sz="3200" dirty="0" smtClean="0"/>
              <a:t>учитель выстраивает </a:t>
            </a:r>
            <a:r>
              <a:rPr lang="ru-RU" altLang="ru-RU" sz="3200" dirty="0"/>
              <a:t>образовательный процесс, организует учебную деятельность </a:t>
            </a:r>
          </a:p>
          <a:p>
            <a:r>
              <a:rPr lang="ru-RU" altLang="ru-RU" sz="3200" dirty="0"/>
              <a:t>ребенка и делает ее результативной и успешной.</a:t>
            </a:r>
          </a:p>
        </p:txBody>
      </p:sp>
      <p:sp>
        <p:nvSpPr>
          <p:cNvPr id="5" name="object 4"/>
          <p:cNvSpPr txBox="1"/>
          <p:nvPr/>
        </p:nvSpPr>
        <p:spPr>
          <a:xfrm>
            <a:off x="886137" y="513875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881779" y="2442827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886130" y="4389192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pic>
        <p:nvPicPr>
          <p:cNvPr id="8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2896" y="35339"/>
            <a:ext cx="959104" cy="9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4BB52-B8E2-4E31-AFFC-BC4AB5A89D31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34789" y="11696"/>
            <a:ext cx="6635750" cy="1139825"/>
          </a:xfrm>
        </p:spPr>
        <p:txBody>
          <a:bodyPr/>
          <a:lstStyle/>
          <a:p>
            <a:r>
              <a:rPr lang="ru-RU" altLang="ru-RU" b="1" dirty="0" smtClean="0"/>
              <a:t>Проблемы образования</a:t>
            </a:r>
            <a:endParaRPr lang="ru-RU" altLang="ru-RU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88571" y="1340768"/>
            <a:ext cx="10528663" cy="518195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dirty="0"/>
              <a:t>Обучение всё ещё не является познавательной системой ввиду отсутствия ключевого звена любой замкнутой </a:t>
            </a:r>
            <a:r>
              <a:rPr lang="ru-RU" altLang="ru-RU" dirty="0" smtClean="0"/>
              <a:t>системы </a:t>
            </a:r>
            <a:r>
              <a:rPr lang="ru-RU" altLang="ru-RU" dirty="0"/>
              <a:t>‑ объективной обратной информации. </a:t>
            </a:r>
            <a:endParaRPr lang="ru-RU" altLang="ru-RU" dirty="0" smtClean="0"/>
          </a:p>
          <a:p>
            <a:pPr algn="just">
              <a:lnSpc>
                <a:spcPct val="80000"/>
              </a:lnSpc>
              <a:buFontTx/>
              <a:buNone/>
            </a:pPr>
            <a:endParaRPr lang="ru-RU" altLang="ru-RU" dirty="0" smtClean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dirty="0" smtClean="0"/>
              <a:t>Традиционные </a:t>
            </a:r>
            <a:r>
              <a:rPr lang="ru-RU" altLang="ru-RU" dirty="0"/>
              <a:t>уроки не вписываются в систему. После урока зачастую ученики не знают, чему они научились, а учитель имеет слабое представление о знаниях своих учеников</a:t>
            </a:r>
            <a:r>
              <a:rPr lang="ru-RU" altLang="ru-RU" i="1" dirty="0"/>
              <a:t>.</a:t>
            </a:r>
            <a:r>
              <a:rPr lang="ru-RU" altLang="ru-RU" dirty="0"/>
              <a:t>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altLang="ru-RU" dirty="0" smtClean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dirty="0" smtClean="0"/>
              <a:t>Частый </a:t>
            </a:r>
            <a:r>
              <a:rPr lang="ru-RU" altLang="ru-RU" dirty="0"/>
              <a:t>случай, когда ученик думает, что знает, но не знает, что не знает. Такое незнание порождает формально организованный процесс, а точнее – процесс просто посещения школы без соблюдения обязательств учащихся и учителей перед обществом и государством.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781631" y="1332482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777273" y="3261434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781624" y="5207799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pic>
        <p:nvPicPr>
          <p:cNvPr id="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2896" y="0"/>
            <a:ext cx="959104" cy="9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FFBD-A68A-42A4-818D-1B99B1BA901B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063750" y="476673"/>
            <a:ext cx="8229600" cy="266429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4400" b="1" dirty="0"/>
              <a:t>Главное</a:t>
            </a:r>
            <a:r>
              <a:rPr lang="ru-RU" altLang="ru-RU" sz="4400" dirty="0"/>
              <a:t>: привести все знания по математике в систему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67840" y="1837509"/>
            <a:ext cx="9022080" cy="416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3200" b="1" dirty="0" smtClean="0">
              <a:solidFill>
                <a:schemeClr val="tx1"/>
              </a:solidFill>
            </a:endParaRPr>
          </a:p>
          <a:p>
            <a:endParaRPr lang="ru-RU" altLang="ru-RU" sz="3200" b="1" dirty="0">
              <a:solidFill>
                <a:schemeClr val="tx1"/>
              </a:solidFill>
            </a:endParaRPr>
          </a:p>
          <a:p>
            <a:r>
              <a:rPr lang="ru-RU" altLang="ru-RU" sz="3200" b="1" dirty="0" smtClean="0">
                <a:solidFill>
                  <a:schemeClr val="tx1"/>
                </a:solidFill>
              </a:rPr>
              <a:t>Диагностическое </a:t>
            </a:r>
            <a:r>
              <a:rPr lang="ru-RU" altLang="ru-RU" sz="3200" b="1" dirty="0">
                <a:solidFill>
                  <a:schemeClr val="tx1"/>
                </a:solidFill>
              </a:rPr>
              <a:t>тестирование – эффективное средство систематизации знаний и  управления качеством обучения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5617029" y="2377440"/>
            <a:ext cx="1236617" cy="94923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2896" y="-1863"/>
            <a:ext cx="959104" cy="9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D565-C54B-4238-B532-255BAB5C0311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7569" y="338774"/>
            <a:ext cx="8748464" cy="1139825"/>
          </a:xfrm>
        </p:spPr>
        <p:txBody>
          <a:bodyPr>
            <a:normAutofit/>
          </a:bodyPr>
          <a:lstStyle/>
          <a:p>
            <a:r>
              <a:rPr lang="ru-RU" altLang="ru-RU" b="1" dirty="0"/>
              <a:t>Своевременная диагностика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7569" y="1844824"/>
            <a:ext cx="7834063" cy="3455962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dirty="0"/>
              <a:t>Главнейшая функция тестов – диагностическая</a:t>
            </a:r>
          </a:p>
          <a:p>
            <a:pPr marL="0" indent="0">
              <a:buNone/>
            </a:pPr>
            <a:endParaRPr lang="ru-RU" altLang="ru-RU" dirty="0"/>
          </a:p>
          <a:p>
            <a:pPr marL="0" indent="0">
              <a:buNone/>
            </a:pPr>
            <a:r>
              <a:rPr lang="ru-RU" altLang="ru-RU" dirty="0"/>
              <a:t>Только своевременное выявление пробелов и слабых мест в знаниях позволяет своевременно  скорректировать учебный процесс 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1393371" y="1907177"/>
            <a:ext cx="714103" cy="3135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2896" y="0"/>
            <a:ext cx="959104" cy="9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4690" b="286"/>
          <a:stretch/>
        </p:blipFill>
        <p:spPr>
          <a:xfrm>
            <a:off x="4983800" y="-2420747"/>
            <a:ext cx="8348605" cy="10276793"/>
          </a:xfrm>
          <a:prstGeom prst="rect">
            <a:avLst/>
          </a:prstGeom>
        </p:spPr>
      </p:pic>
      <p:sp>
        <p:nvSpPr>
          <p:cNvPr id="189" name="Google Shape;189;p3"/>
          <p:cNvSpPr txBox="1">
            <a:spLocks noGrp="1"/>
          </p:cNvSpPr>
          <p:nvPr>
            <p:ph type="title"/>
          </p:nvPr>
        </p:nvSpPr>
        <p:spPr>
          <a:xfrm>
            <a:off x="1476309" y="371376"/>
            <a:ext cx="990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ru-RU" sz="3467" b="1" dirty="0"/>
              <a:t>Высшая школа экономики – национальный исследовательский университет</a:t>
            </a:r>
            <a:br>
              <a:rPr lang="ru-RU" sz="3467" b="1" dirty="0"/>
            </a:br>
            <a:r>
              <a:rPr lang="ru-RU" sz="2133" dirty="0"/>
              <a:t>при Правительстве Российской Федерации</a:t>
            </a:r>
            <a:endParaRPr sz="2133" b="1" dirty="0"/>
          </a:p>
        </p:txBody>
      </p:sp>
      <p:sp>
        <p:nvSpPr>
          <p:cNvPr id="190" name="Google Shape;190;p3"/>
          <p:cNvSpPr txBox="1">
            <a:spLocks noGrp="1"/>
          </p:cNvSpPr>
          <p:nvPr>
            <p:ph type="body" idx="1"/>
          </p:nvPr>
        </p:nvSpPr>
        <p:spPr>
          <a:xfrm>
            <a:off x="226293" y="2028532"/>
            <a:ext cx="5863200" cy="359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20"/>
              <a:buNone/>
            </a:pPr>
            <a:r>
              <a:rPr lang="ru-RU" sz="2960" dirty="0">
                <a:solidFill>
                  <a:srgbClr val="002060"/>
                </a:solidFill>
              </a:rPr>
              <a:t>Все кампусы работают </a:t>
            </a:r>
            <a:endParaRPr sz="296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20"/>
              <a:buNone/>
            </a:pPr>
            <a:r>
              <a:rPr lang="ru-RU" sz="2960" dirty="0">
                <a:solidFill>
                  <a:srgbClr val="002060"/>
                </a:solidFill>
              </a:rPr>
              <a:t>по единым стандартам</a:t>
            </a:r>
            <a:endParaRPr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20"/>
              <a:buNone/>
            </a:pPr>
            <a:endParaRPr sz="296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20"/>
              <a:buNone/>
            </a:pPr>
            <a:r>
              <a:rPr lang="ru-RU" sz="2960" dirty="0">
                <a:solidFill>
                  <a:srgbClr val="002060"/>
                </a:solidFill>
              </a:rPr>
              <a:t>Выпускники Высшей школы экономики получают </a:t>
            </a:r>
            <a:endParaRPr sz="296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20"/>
              <a:buNone/>
            </a:pPr>
            <a:r>
              <a:rPr lang="ru-RU" sz="2960" b="1" dirty="0">
                <a:solidFill>
                  <a:srgbClr val="112D66"/>
                </a:solidFill>
              </a:rPr>
              <a:t>дипломы единого образца </a:t>
            </a:r>
            <a:endParaRPr sz="2960" b="1" dirty="0">
              <a:solidFill>
                <a:srgbClr val="112D6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20"/>
              <a:buNone/>
            </a:pPr>
            <a:r>
              <a:rPr lang="ru-RU" sz="2960" b="1" dirty="0">
                <a:solidFill>
                  <a:srgbClr val="112D66"/>
                </a:solidFill>
              </a:rPr>
              <a:t>с европейским приложением</a:t>
            </a:r>
            <a:endParaRPr dirty="0">
              <a:solidFill>
                <a:srgbClr val="112D66"/>
              </a:solidFill>
            </a:endParaRPr>
          </a:p>
        </p:txBody>
      </p:sp>
      <p:pic>
        <p:nvPicPr>
          <p:cNvPr id="191" name="Google Shape;19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368" y="315468"/>
            <a:ext cx="957433" cy="957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Группа 4"/>
          <p:cNvGrpSpPr/>
          <p:nvPr/>
        </p:nvGrpSpPr>
        <p:grpSpPr>
          <a:xfrm>
            <a:off x="9015389" y="2484235"/>
            <a:ext cx="580715" cy="584623"/>
            <a:chOff x="6761541" y="1842908"/>
            <a:chExt cx="455669" cy="45873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1541" y="1897910"/>
              <a:ext cx="404074" cy="403733"/>
            </a:xfrm>
            <a:prstGeom prst="rect">
              <a:avLst/>
            </a:prstGeom>
          </p:spPr>
        </p:pic>
        <p:sp>
          <p:nvSpPr>
            <p:cNvPr id="3" name="Овал 2"/>
            <p:cNvSpPr/>
            <p:nvPr/>
          </p:nvSpPr>
          <p:spPr>
            <a:xfrm>
              <a:off x="7137719" y="1842908"/>
              <a:ext cx="79491" cy="7949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HSE Sans" panose="02000000000000000000" pitchFamily="50" charset="-52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530351" y="2801569"/>
            <a:ext cx="119103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HSE Sans" panose="02000000000000000000" pitchFamily="50" charset="-52"/>
              </a:rPr>
              <a:t>Вышка Онлайн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87" y="285606"/>
            <a:ext cx="3925832" cy="439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66EA-C27B-4B8A-9F95-B007E289AEE7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38497" y="204517"/>
            <a:ext cx="6707187" cy="1139825"/>
          </a:xfrm>
        </p:spPr>
        <p:txBody>
          <a:bodyPr/>
          <a:lstStyle/>
          <a:p>
            <a:r>
              <a:rPr lang="ru-RU" altLang="ru-RU" sz="4000" b="1" dirty="0"/>
              <a:t>Цель мониторинга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06881" y="1344343"/>
            <a:ext cx="9866810" cy="509773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altLang="ru-RU" b="1" dirty="0"/>
              <a:t>Учителю</a:t>
            </a:r>
            <a:r>
              <a:rPr lang="ru-RU" altLang="ru-RU" dirty="0"/>
              <a:t> – установить уровень знаний, как по отдельному ученику, так и по классу и параллелям класса, диагностировать наиболее "провальные" темы, а значит своевременно скорректировать учебный </a:t>
            </a:r>
            <a:r>
              <a:rPr lang="ru-RU" altLang="ru-RU" dirty="0" smtClean="0"/>
              <a:t>процесс</a:t>
            </a:r>
          </a:p>
          <a:p>
            <a:pPr algn="just">
              <a:lnSpc>
                <a:spcPct val="90000"/>
              </a:lnSpc>
            </a:pPr>
            <a:endParaRPr lang="ru-RU" altLang="ru-RU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ru-RU" b="1" dirty="0"/>
              <a:t>Учащемуся</a:t>
            </a:r>
            <a:r>
              <a:rPr lang="ru-RU" altLang="ru-RU" dirty="0"/>
              <a:t> – выявить проблемы в знаниях с целью дальнейшей ликвидации их, развить сообразительность и быстроту мышления, сформировать оптимальную тактику тестирования </a:t>
            </a:r>
            <a:endParaRPr lang="ru-RU" altLang="ru-RU" dirty="0" smtClean="0"/>
          </a:p>
          <a:p>
            <a:pPr algn="just">
              <a:lnSpc>
                <a:spcPct val="90000"/>
              </a:lnSpc>
            </a:pPr>
            <a:endParaRPr lang="ru-RU" altLang="ru-RU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altLang="ru-RU" b="1" dirty="0"/>
              <a:t>Родителям</a:t>
            </a:r>
            <a:r>
              <a:rPr lang="ru-RU" altLang="ru-RU" dirty="0"/>
              <a:t> – установить объективный уровень знаний своего ребенка, при желании сравнить с оценкой знаний его в школе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1286729" y="1393440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1282371" y="3322392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1286722" y="5268757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pic>
        <p:nvPicPr>
          <p:cNvPr id="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2896" y="0"/>
            <a:ext cx="959104" cy="9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18249-2A5F-4D9B-9702-1D8A3797E867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527800" y="1052513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7175500" y="981076"/>
            <a:ext cx="3024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44451"/>
            <a:ext cx="4830263" cy="662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" y="141289"/>
            <a:ext cx="7145792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32896" y="-6348"/>
            <a:ext cx="959104" cy="9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698D-6611-4518-ACA6-7793434ED0F9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349830" y="115889"/>
            <a:ext cx="1016072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 результатам обработки преподаватель получает следующие отчёты:</a:t>
            </a:r>
          </a:p>
          <a:p>
            <a:pPr lvl="1"/>
            <a:endParaRPr lang="ru-RU" altLang="ru-R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US" alt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Диаграмма</a:t>
            </a:r>
            <a:r>
              <a:rPr lang="en-US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 </a:t>
            </a:r>
            <a:r>
              <a:rPr lang="en-US" altLang="ru-RU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вопросам</a:t>
            </a: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80" y="1392237"/>
            <a:ext cx="7576683" cy="539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32896" y="0"/>
            <a:ext cx="959104" cy="9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94AE-548B-4D13-8954-5B12EF53F5BD}" type="slidenum">
              <a:rPr lang="ru-RU" altLang="ru-RU"/>
              <a:pPr/>
              <a:t>23</a:t>
            </a:fld>
            <a:endParaRPr lang="ru-RU" altLang="ru-RU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524001" y="0"/>
          <a:ext cx="53625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Точечный рисунок" r:id="rId3" imgW="6076190" imgH="7771429" progId="Paint.Picture">
                  <p:embed/>
                </p:oleObj>
              </mc:Choice>
              <mc:Fallback>
                <p:oleObj name="Точечный рисунок" r:id="rId3" imgW="6076190" imgH="7771429" progId="Paint.Picture">
                  <p:embed/>
                  <p:pic>
                    <p:nvPicPr>
                      <p:cNvPr id="348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0"/>
                        <a:ext cx="53625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6956426" y="692151"/>
          <a:ext cx="3711575" cy="544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Точечный рисунок" r:id="rId5" imgW="6066667" imgH="7516274" progId="Paint.Picture">
                  <p:embed/>
                </p:oleObj>
              </mc:Choice>
              <mc:Fallback>
                <p:oleObj name="Точечный рисунок" r:id="rId5" imgW="6066667" imgH="7516274" progId="Paint.Picture">
                  <p:embed/>
                  <p:pic>
                    <p:nvPicPr>
                      <p:cNvPr id="348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426" y="692151"/>
                        <a:ext cx="3711575" cy="544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232896" y="0"/>
            <a:ext cx="959104" cy="9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22BF-80AF-4804-A425-60D5734D3B44}" type="slidenum">
              <a:rPr lang="ru-RU" altLang="ru-RU"/>
              <a:pPr/>
              <a:t>24</a:t>
            </a:fld>
            <a:endParaRPr lang="ru-RU" alt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0" t="12384" r="15871" b="8333"/>
          <a:stretch>
            <a:fillRect/>
          </a:stretch>
        </p:blipFill>
        <p:spPr bwMode="auto">
          <a:xfrm>
            <a:off x="3395664" y="908050"/>
            <a:ext cx="5940425" cy="578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395664" y="180206"/>
            <a:ext cx="6805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Подробные результаты каждого школьника</a:t>
            </a:r>
          </a:p>
        </p:txBody>
      </p:sp>
      <p:pic>
        <p:nvPicPr>
          <p:cNvPr id="6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32896" y="0"/>
            <a:ext cx="959104" cy="9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A771-39AD-43A4-9B49-A94A8BDF93A1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95550" y="115889"/>
            <a:ext cx="6624638" cy="1139825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800"/>
              <a:t>Тестирование с хронометражём выполненных заданий позволяет делать прогноз на длительные сроки: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308101"/>
            <a:ext cx="8104188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9" y="4005264"/>
            <a:ext cx="8116887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32896" y="0"/>
            <a:ext cx="959104" cy="9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6240" y="2966719"/>
            <a:ext cx="5602393" cy="1008380"/>
            <a:chOff x="297179" y="2225039"/>
            <a:chExt cx="4201795" cy="756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179" y="2225039"/>
              <a:ext cx="2946019" cy="3307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6729" y="2225039"/>
              <a:ext cx="371856" cy="3307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14953" y="2225039"/>
              <a:ext cx="1183601" cy="3307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179" y="2534411"/>
              <a:ext cx="3965194" cy="446531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1696" y="331215"/>
            <a:ext cx="959104" cy="9570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96863" y="3791711"/>
            <a:ext cx="4370832" cy="29138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96479" y="633983"/>
            <a:ext cx="4423663" cy="2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229" y="517312"/>
            <a:ext cx="7865532" cy="406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6179" y="2133669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501" y="3215526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9501" y="3794339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9501" y="4389000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9501" y="4983661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54427" y="2014728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pic>
        <p:nvPicPr>
          <p:cNvPr id="77" name="object 7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1696" y="331215"/>
            <a:ext cx="959104" cy="957071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999617" y="1633134"/>
            <a:ext cx="5453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Контрольные цифры приема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://qrcoder.ru/code/?http%3A%2F%2Fperm.hse.ru%2Flyceum%2Fpolls%2F1013011620.html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28" y="2673158"/>
            <a:ext cx="3136265" cy="313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76149" y="1672004"/>
            <a:ext cx="4370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Подать заявку на участие в индивидуальном отборе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9618" y="2075073"/>
            <a:ext cx="4370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 класса – 50 человек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5886" y="2713917"/>
            <a:ext cx="527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Особенности учебного процесса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9618" y="3166143"/>
            <a:ext cx="67858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5-дневная неделя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 смена, с 8.00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Углубленное изучение математики и английского языка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Еженедельное тестирование по математике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Экономика – 1 час в неделю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Подготовка к олимпиадам и проектная деятельность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26"/>
          <p:cNvSpPr txBox="1"/>
          <p:nvPr/>
        </p:nvSpPr>
        <p:spPr>
          <a:xfrm>
            <a:off x="563135" y="5587031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sp>
        <p:nvSpPr>
          <p:cNvPr id="20" name="object 26"/>
          <p:cNvSpPr txBox="1"/>
          <p:nvPr/>
        </p:nvSpPr>
        <p:spPr>
          <a:xfrm>
            <a:off x="563135" y="6181692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3888" y="938777"/>
            <a:ext cx="417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класс</a:t>
            </a:r>
            <a:endParaRPr lang="ru-RU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7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229" y="517312"/>
            <a:ext cx="7865532" cy="406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779" y="1742270"/>
            <a:ext cx="4257040" cy="2702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9501" y="2032170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>
              <a:latin typeface="Segoe UI Symbol"/>
              <a:cs typeface="Segoe UI Symbo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1414" y="2004085"/>
            <a:ext cx="1807293" cy="3657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7779" y="2658701"/>
            <a:ext cx="5982885" cy="2702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7779" y="3032929"/>
            <a:ext cx="2582503" cy="27025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69501" y="3322827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17779" y="3951394"/>
            <a:ext cx="5872480" cy="270933"/>
            <a:chOff x="313334" y="2963545"/>
            <a:chExt cx="4404360" cy="20320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334" y="2963545"/>
              <a:ext cx="870851" cy="2026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5334" y="2963545"/>
              <a:ext cx="1238592" cy="2026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11069" y="2963545"/>
              <a:ext cx="2506599" cy="20269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69501" y="4241291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>
              <a:latin typeface="Segoe UI Symbol"/>
              <a:cs typeface="Segoe UI Symbo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7779" y="4868334"/>
            <a:ext cx="5064589" cy="270255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69501" y="5158164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>
              <a:latin typeface="Segoe UI Symbol"/>
              <a:cs typeface="Segoe UI Symbo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7779" y="5784697"/>
            <a:ext cx="4526619" cy="27025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69501" y="6075003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>
              <a:latin typeface="Segoe UI Symbol"/>
              <a:cs typeface="Segoe UI Symbo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902705" y="1724830"/>
            <a:ext cx="3046644" cy="270255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7054427" y="2014728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>
              <a:latin typeface="Segoe UI Symbol"/>
              <a:cs typeface="Segoe UI Symbol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02705" y="2643293"/>
            <a:ext cx="2661241" cy="270256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7054427" y="2932786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>
              <a:latin typeface="Segoe UI Symbol"/>
              <a:cs typeface="Segoe UI Symbo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902705" y="3560065"/>
            <a:ext cx="4826598" cy="1693060"/>
            <a:chOff x="5177028" y="2670048"/>
            <a:chExt cx="3619949" cy="1269795"/>
          </a:xfrm>
        </p:grpSpPr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77028" y="2670048"/>
              <a:ext cx="596188" cy="20269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73852" y="2670048"/>
              <a:ext cx="2823082" cy="20269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34228" y="2892552"/>
              <a:ext cx="774750" cy="17068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44412" y="2892552"/>
              <a:ext cx="289560" cy="17068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76060" y="2892552"/>
              <a:ext cx="572985" cy="17068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85330" y="2892552"/>
              <a:ext cx="1395729" cy="17068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36455" y="3072435"/>
              <a:ext cx="3160522" cy="17068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34228" y="3243072"/>
              <a:ext cx="774750" cy="17068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44412" y="3243072"/>
              <a:ext cx="289560" cy="17068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76060" y="3243072"/>
              <a:ext cx="572985" cy="17068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85330" y="3243072"/>
              <a:ext cx="1265758" cy="17068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34228" y="3418027"/>
              <a:ext cx="3160522" cy="17099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34228" y="3593846"/>
              <a:ext cx="774750" cy="17068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44412" y="3593846"/>
              <a:ext cx="289560" cy="17068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76060" y="3593846"/>
              <a:ext cx="572985" cy="17068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85330" y="3593846"/>
              <a:ext cx="1395729" cy="17068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634228" y="3769156"/>
              <a:ext cx="2524632" cy="170687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7054427" y="3601246"/>
            <a:ext cx="304800" cy="1896844"/>
          </a:xfrm>
          <a:prstGeom prst="rect">
            <a:avLst/>
          </a:prstGeom>
        </p:spPr>
        <p:txBody>
          <a:bodyPr vert="horz" wrap="square" lIns="0" tIns="159173" rIns="0" bIns="0" rtlCol="0">
            <a:spAutoFit/>
          </a:bodyPr>
          <a:lstStyle/>
          <a:p>
            <a:pPr marL="16933">
              <a:spcBef>
                <a:spcPts val="1253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>
              <a:latin typeface="Segoe UI Symbol"/>
              <a:cs typeface="Segoe UI Symbol"/>
            </a:endParaRPr>
          </a:p>
          <a:p>
            <a:pPr marL="16933">
              <a:spcBef>
                <a:spcPts val="1120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>
              <a:latin typeface="Segoe UI Symbol"/>
              <a:cs typeface="Segoe UI Symbol"/>
            </a:endParaRPr>
          </a:p>
          <a:p>
            <a:pPr marL="16933">
              <a:spcBef>
                <a:spcPts val="1120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>
              <a:latin typeface="Segoe UI Symbol"/>
              <a:cs typeface="Segoe UI Symbol"/>
            </a:endParaRPr>
          </a:p>
          <a:p>
            <a:pPr marL="16933">
              <a:spcBef>
                <a:spcPts val="1120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>
              <a:latin typeface="Segoe UI Symbol"/>
              <a:cs typeface="Segoe UI Symbo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7512305" y="5259228"/>
            <a:ext cx="3839803" cy="461263"/>
            <a:chOff x="5634228" y="3944416"/>
            <a:chExt cx="2879852" cy="345947"/>
          </a:xfrm>
        </p:grpSpPr>
        <p:pic>
          <p:nvPicPr>
            <p:cNvPr id="64" name="object 6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34228" y="3944416"/>
              <a:ext cx="774750" cy="17068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44412" y="3944416"/>
              <a:ext cx="289560" cy="17068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76060" y="3944416"/>
              <a:ext cx="572985" cy="17068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85330" y="3944416"/>
              <a:ext cx="1395729" cy="17068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34228" y="4119676"/>
              <a:ext cx="2415412" cy="17068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86014" y="4119676"/>
              <a:ext cx="528066" cy="170687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>
            <a:off x="7054427" y="5857579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pic>
        <p:nvPicPr>
          <p:cNvPr id="77" name="object 7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61696" y="331215"/>
            <a:ext cx="959104" cy="957071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891676" y="5162596"/>
            <a:ext cx="3058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15 </a:t>
            </a:r>
            <a:r>
              <a:rPr lang="ru-RU" sz="2000" b="1" dirty="0"/>
              <a:t>июня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389450" y="2934735"/>
            <a:ext cx="3058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26-27 </a:t>
            </a:r>
            <a:r>
              <a:rPr lang="ru-RU" sz="2000" b="1" dirty="0"/>
              <a:t>июня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3212" y="2004084"/>
            <a:ext cx="417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математика, русский, английский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7587" y="3294455"/>
            <a:ext cx="3405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 апреля – 31 мая</a:t>
            </a:r>
            <a:endParaRPr lang="ru-RU" sz="20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998346" y="4256166"/>
            <a:ext cx="3405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 июня – 6 июня</a:t>
            </a:r>
            <a:endParaRPr lang="ru-RU" sz="20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911414" y="6034945"/>
            <a:ext cx="3405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16 – 25  июня</a:t>
            </a:r>
            <a:endParaRPr lang="ru-RU" sz="2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389450" y="1992530"/>
            <a:ext cx="3405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18-19 июня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794501" y="4067145"/>
            <a:ext cx="20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784009" y="4134070"/>
            <a:ext cx="188944" cy="160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0784009" y="4603683"/>
            <a:ext cx="188944" cy="160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9949349" y="5058260"/>
            <a:ext cx="188944" cy="160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0447779" y="5533815"/>
            <a:ext cx="188944" cy="160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9" name="object 6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54123" y="5844130"/>
            <a:ext cx="1033000" cy="227583"/>
          </a:xfrm>
          <a:prstGeom prst="rect">
            <a:avLst/>
          </a:prstGeom>
        </p:spPr>
      </p:pic>
      <p:pic>
        <p:nvPicPr>
          <p:cNvPr id="90" name="object 5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459216" y="5838481"/>
            <a:ext cx="358411" cy="227583"/>
          </a:xfrm>
          <a:prstGeom prst="rect">
            <a:avLst/>
          </a:prstGeom>
        </p:spPr>
      </p:pic>
      <p:pic>
        <p:nvPicPr>
          <p:cNvPr id="91" name="object 5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768081" y="5838481"/>
            <a:ext cx="763980" cy="227583"/>
          </a:xfrm>
          <a:prstGeom prst="rect">
            <a:avLst/>
          </a:prstGeom>
        </p:spPr>
      </p:pic>
      <p:pic>
        <p:nvPicPr>
          <p:cNvPr id="92" name="object 6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447260" y="5838481"/>
            <a:ext cx="1860972" cy="22758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355492" y="6015064"/>
            <a:ext cx="4370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лимпиады по экономике «</a:t>
            </a:r>
            <a:r>
              <a:rPr lang="ru-RU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Сибириада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Шаг в мечту!»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009972" y="6385456"/>
            <a:ext cx="4790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* Список будет официально опубликован до 01.05.2025 г.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43888" y="938777"/>
            <a:ext cx="417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класс</a:t>
            </a:r>
            <a:endParaRPr lang="ru-RU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89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229" y="517312"/>
            <a:ext cx="7865532" cy="406400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1696" y="331215"/>
            <a:ext cx="959104" cy="957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087" y="1747982"/>
            <a:ext cx="7444989" cy="312886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153989" y="5031102"/>
            <a:ext cx="7741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hlinkClick r:id="rId5"/>
              </a:rPr>
              <a:t>https://</a:t>
            </a:r>
            <a:r>
              <a:rPr lang="ru-RU" sz="2400" dirty="0" smtClean="0">
                <a:hlinkClick r:id="rId5"/>
              </a:rPr>
              <a:t>perm.hse.ru/lyceum/wise_raven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b="1" dirty="0" smtClean="0"/>
              <a:t>Отборочный этап (онлайн)  - 31 марта – </a:t>
            </a:r>
            <a:r>
              <a:rPr lang="en-US" sz="2400" b="1" dirty="0" smtClean="0"/>
              <a:t>9</a:t>
            </a:r>
            <a:r>
              <a:rPr lang="ru-RU" sz="2400" b="1" dirty="0" smtClean="0"/>
              <a:t> апреля 2025 г.</a:t>
            </a:r>
          </a:p>
          <a:p>
            <a:r>
              <a:rPr lang="ru-RU" sz="2400" b="1" dirty="0" smtClean="0"/>
              <a:t>Заключительный этап (очно) – 12 апреля 2025 г.</a:t>
            </a:r>
            <a:endParaRPr lang="ru-RU" sz="24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9" y="1747982"/>
            <a:ext cx="3590239" cy="35902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3888" y="938777"/>
            <a:ext cx="417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класс</a:t>
            </a:r>
            <a:endParaRPr lang="ru-RU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3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275"/>
            <a:ext cx="10303574" cy="3098418"/>
          </a:xfrm>
          <a:prstGeom prst="rect">
            <a:avLst/>
          </a:prstGeom>
        </p:spPr>
      </p:pic>
      <p:pic>
        <p:nvPicPr>
          <p:cNvPr id="5" name="Google Shape;19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4567" y="0"/>
            <a:ext cx="957433" cy="957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166" y="3012130"/>
            <a:ext cx="10194608" cy="38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229" y="517312"/>
            <a:ext cx="7865532" cy="406400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1696" y="331215"/>
            <a:ext cx="959104" cy="95707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423955" y="4651714"/>
            <a:ext cx="7689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perm.hse.ru/lyceum/supertest</a:t>
            </a:r>
            <a:r>
              <a:rPr lang="ru-RU" sz="2400" dirty="0" smtClean="0"/>
              <a:t> </a:t>
            </a:r>
            <a:endParaRPr lang="ru-RU" sz="2400" dirty="0"/>
          </a:p>
          <a:p>
            <a:endParaRPr lang="ru-RU" sz="2400" b="1" dirty="0" smtClean="0"/>
          </a:p>
          <a:p>
            <a:r>
              <a:rPr lang="ru-RU" sz="2400" b="1" dirty="0"/>
              <a:t>Отборочный этап (онлайн)  - </a:t>
            </a:r>
            <a:r>
              <a:rPr lang="ru-RU" sz="2400" b="1" dirty="0" smtClean="0"/>
              <a:t>5 мая </a:t>
            </a:r>
            <a:r>
              <a:rPr lang="ru-RU" sz="2400" b="1" dirty="0"/>
              <a:t>– </a:t>
            </a:r>
            <a:r>
              <a:rPr lang="ru-RU" sz="2400" b="1" dirty="0" smtClean="0"/>
              <a:t>14 мая </a:t>
            </a:r>
            <a:r>
              <a:rPr lang="ru-RU" sz="2400" b="1" dirty="0"/>
              <a:t>2025 г.</a:t>
            </a:r>
          </a:p>
          <a:p>
            <a:r>
              <a:rPr lang="ru-RU" sz="2400" b="1" dirty="0"/>
              <a:t>Заключительный этап (очно) </a:t>
            </a:r>
            <a:r>
              <a:rPr lang="ru-RU" sz="2400" b="1" dirty="0" smtClean="0"/>
              <a:t> - 17 мая 2025 г.</a:t>
            </a:r>
            <a:endParaRPr lang="ru-RU" sz="2400" b="1" dirty="0"/>
          </a:p>
        </p:txBody>
      </p:sp>
      <p:pic>
        <p:nvPicPr>
          <p:cNvPr id="1026" name="Picture 2" descr="http://qrcoder.ru/code/?http%3A%2F%2Fperm.hse.ru%2Flyceum%2Fsupertest&amp;10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0" y="1393371"/>
            <a:ext cx="4402592" cy="440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602" y="1819966"/>
            <a:ext cx="7686398" cy="1935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3888" y="938777"/>
            <a:ext cx="417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класс</a:t>
            </a:r>
            <a:endParaRPr lang="ru-RU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29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/>
          <p:nvPr/>
        </p:nvSpPr>
        <p:spPr>
          <a:xfrm>
            <a:off x="-2833" y="340667"/>
            <a:ext cx="190400" cy="674800"/>
          </a:xfrm>
          <a:prstGeom prst="rect">
            <a:avLst/>
          </a:prstGeom>
          <a:solidFill>
            <a:srgbClr val="F8B9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3" name="Google Shape;263;p41"/>
          <p:cNvSpPr/>
          <p:nvPr/>
        </p:nvSpPr>
        <p:spPr>
          <a:xfrm>
            <a:off x="401467" y="1136075"/>
            <a:ext cx="5694400" cy="531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2133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5" name="Google Shape;265;p41"/>
          <p:cNvSpPr/>
          <p:nvPr/>
        </p:nvSpPr>
        <p:spPr>
          <a:xfrm>
            <a:off x="11755037" y="0"/>
            <a:ext cx="102400" cy="7076400"/>
          </a:xfrm>
          <a:prstGeom prst="rect">
            <a:avLst/>
          </a:prstGeom>
          <a:solidFill>
            <a:srgbClr val="F8B9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298BD"/>
              </a:solidFill>
              <a:highlight>
                <a:srgbClr val="F8B93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73;p31"/>
          <p:cNvSpPr/>
          <p:nvPr/>
        </p:nvSpPr>
        <p:spPr>
          <a:xfrm>
            <a:off x="923838" y="1683521"/>
            <a:ext cx="2742472" cy="87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8722">
              <a:lnSpc>
                <a:spcPct val="115000"/>
              </a:lnSpc>
              <a:spcBef>
                <a:spcPts val="1600"/>
              </a:spcBef>
              <a:buClr>
                <a:srgbClr val="F8B931"/>
              </a:buClr>
              <a:buSzPts val="1700"/>
              <a:buFont typeface="Commissioner"/>
              <a:buChar char="➔"/>
            </a:pPr>
            <a:r>
              <a:rPr lang="ru-RU" sz="2267" b="1" dirty="0" smtClean="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Расписание:</a:t>
            </a:r>
            <a:endParaRPr lang="ru-RU" sz="2267" b="1" dirty="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marL="160863">
              <a:lnSpc>
                <a:spcPct val="115000"/>
              </a:lnSpc>
              <a:spcBef>
                <a:spcPts val="1333"/>
              </a:spcBef>
              <a:buClr>
                <a:srgbClr val="F8B931"/>
              </a:buClr>
              <a:buSzPts val="1700"/>
            </a:pPr>
            <a:endParaRPr lang="ru-RU" sz="2267" b="1" dirty="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>
              <a:spcBef>
                <a:spcPts val="1600"/>
              </a:spcBef>
            </a:pPr>
            <a:endParaRPr sz="2400" b="1" dirty="0"/>
          </a:p>
        </p:txBody>
      </p:sp>
      <p:sp>
        <p:nvSpPr>
          <p:cNvPr id="7" name="Google Shape;173;p31"/>
          <p:cNvSpPr/>
          <p:nvPr/>
        </p:nvSpPr>
        <p:spPr>
          <a:xfrm>
            <a:off x="7010846" y="1683521"/>
            <a:ext cx="5442857" cy="87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8722">
              <a:lnSpc>
                <a:spcPct val="115000"/>
              </a:lnSpc>
              <a:spcBef>
                <a:spcPts val="1600"/>
              </a:spcBef>
              <a:buClr>
                <a:srgbClr val="F8B931"/>
              </a:buClr>
              <a:buSzPts val="1700"/>
              <a:buFont typeface="Commissioner"/>
              <a:buChar char="➔"/>
            </a:pPr>
            <a:r>
              <a:rPr lang="ru-RU" sz="2267" b="1" dirty="0" smtClean="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Подать заявку на курсы:</a:t>
            </a:r>
            <a:endParaRPr lang="ru-RU" sz="2267" b="1" dirty="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marL="160863">
              <a:lnSpc>
                <a:spcPct val="115000"/>
              </a:lnSpc>
              <a:spcBef>
                <a:spcPts val="1333"/>
              </a:spcBef>
              <a:buClr>
                <a:srgbClr val="F8B931"/>
              </a:buClr>
              <a:buSzPts val="1700"/>
            </a:pPr>
            <a:endParaRPr lang="ru-RU" sz="2267" b="1" dirty="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>
              <a:spcBef>
                <a:spcPts val="1600"/>
              </a:spcBef>
            </a:pPr>
            <a:endParaRPr sz="2400" b="1" dirty="0"/>
          </a:p>
        </p:txBody>
      </p:sp>
      <p:pic>
        <p:nvPicPr>
          <p:cNvPr id="4098" name="Picture 2" descr="http://qrcoder.ru/code/?http%3A%2F%2Fperm.hse.ru%2Flyceum%2Fpolls%2F1013014594.html&amp;10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345" y="2374433"/>
            <a:ext cx="3956186" cy="39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77521"/>
              </p:ext>
            </p:extLst>
          </p:nvPr>
        </p:nvGraphicFramePr>
        <p:xfrm>
          <a:off x="187568" y="2790384"/>
          <a:ext cx="7064879" cy="287809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36197">
                  <a:extLst>
                    <a:ext uri="{9D8B030D-6E8A-4147-A177-3AD203B41FA5}">
                      <a16:colId xmlns:a16="http://schemas.microsoft.com/office/drawing/2014/main" val="339549964"/>
                    </a:ext>
                  </a:extLst>
                </a:gridCol>
                <a:gridCol w="3128682">
                  <a:extLst>
                    <a:ext uri="{9D8B030D-6E8A-4147-A177-3AD203B41FA5}">
                      <a16:colId xmlns:a16="http://schemas.microsoft.com/office/drawing/2014/main" val="2825184299"/>
                    </a:ext>
                  </a:extLst>
                </a:gridCol>
              </a:tblGrid>
              <a:tr h="885145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</a:rPr>
                        <a:t>День недели, время</a:t>
                      </a:r>
                      <a:endParaRPr lang="ru-RU" sz="2800" b="1" kern="1200" dirty="0">
                        <a:solidFill>
                          <a:schemeClr val="dk1"/>
                        </a:solidFill>
                        <a:latin typeface="Commissioner"/>
                        <a:ea typeface="Commissioner"/>
                        <a:cs typeface="Commission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</a:rPr>
                        <a:t>Предмет</a:t>
                      </a:r>
                      <a:endParaRPr lang="ru-RU" sz="2800" b="1" kern="1200" dirty="0">
                        <a:solidFill>
                          <a:schemeClr val="dk1"/>
                        </a:solidFill>
                        <a:latin typeface="Commissioner"/>
                        <a:ea typeface="Commissioner"/>
                        <a:cs typeface="Commissione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259792"/>
                  </a:ext>
                </a:extLst>
              </a:tr>
              <a:tr h="690283">
                <a:tc>
                  <a:txBody>
                    <a:bodyPr/>
                    <a:lstStyle/>
                    <a:p>
                      <a:pPr algn="l"/>
                      <a:r>
                        <a:rPr lang="ru-RU" sz="2267" b="1" kern="1200" dirty="0" smtClean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</a:rPr>
                        <a:t>Вторник, 16.00</a:t>
                      </a:r>
                      <a:r>
                        <a:rPr lang="en-US" sz="2267" b="1" kern="1200" dirty="0" smtClean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</a:rPr>
                        <a:t>-17</a:t>
                      </a:r>
                      <a:r>
                        <a:rPr lang="ru-RU" sz="2267" b="1" kern="1200" dirty="0" smtClean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</a:rPr>
                        <a:t>.</a:t>
                      </a:r>
                      <a:r>
                        <a:rPr lang="en-US" sz="2267" b="1" kern="1200" dirty="0" smtClean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</a:rPr>
                        <a:t>30</a:t>
                      </a:r>
                      <a:endParaRPr lang="ru-RU" sz="2267" b="1" kern="1200" dirty="0">
                        <a:solidFill>
                          <a:schemeClr val="dk1"/>
                        </a:solidFill>
                        <a:latin typeface="Commissioner"/>
                        <a:ea typeface="Commissioner"/>
                        <a:cs typeface="Commission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67" b="1" kern="1200" dirty="0" smtClean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</a:rPr>
                        <a:t>Английский язык</a:t>
                      </a:r>
                      <a:endParaRPr lang="ru-RU" sz="2267" b="1" kern="1200" dirty="0">
                        <a:solidFill>
                          <a:schemeClr val="dk1"/>
                        </a:solidFill>
                        <a:latin typeface="Commissioner"/>
                        <a:ea typeface="Commissioner"/>
                        <a:cs typeface="Commissione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657316"/>
                  </a:ext>
                </a:extLst>
              </a:tr>
              <a:tr h="582706">
                <a:tc>
                  <a:txBody>
                    <a:bodyPr/>
                    <a:lstStyle/>
                    <a:p>
                      <a:pPr algn="l"/>
                      <a:r>
                        <a:rPr lang="ru-RU" sz="2267" b="1" kern="1200" dirty="0" smtClean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</a:rPr>
                        <a:t>Среда, 16.00-17.30</a:t>
                      </a:r>
                      <a:endParaRPr lang="ru-RU" sz="2267" b="1" kern="1200" dirty="0">
                        <a:solidFill>
                          <a:schemeClr val="dk1"/>
                        </a:solidFill>
                        <a:latin typeface="Commissioner"/>
                        <a:ea typeface="Commissioner"/>
                        <a:cs typeface="Commission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67" b="1" kern="1200" dirty="0" smtClean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</a:rPr>
                        <a:t>Русский язык</a:t>
                      </a:r>
                      <a:endParaRPr lang="ru-RU" sz="2267" b="1" kern="1200" dirty="0">
                        <a:solidFill>
                          <a:schemeClr val="dk1"/>
                        </a:solidFill>
                        <a:latin typeface="Commissioner"/>
                        <a:ea typeface="Commissioner"/>
                        <a:cs typeface="Commissione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044892"/>
                  </a:ext>
                </a:extLst>
              </a:tr>
              <a:tr h="719957">
                <a:tc>
                  <a:txBody>
                    <a:bodyPr/>
                    <a:lstStyle/>
                    <a:p>
                      <a:pPr algn="l"/>
                      <a:r>
                        <a:rPr lang="ru-RU" sz="2267" b="1" kern="1200" dirty="0" smtClean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</a:rPr>
                        <a:t>Четверг, 16.00-17.30</a:t>
                      </a:r>
                      <a:endParaRPr lang="ru-RU" sz="2267" b="1" kern="1200" dirty="0">
                        <a:solidFill>
                          <a:schemeClr val="dk1"/>
                        </a:solidFill>
                        <a:latin typeface="Commissioner"/>
                        <a:ea typeface="Commissioner"/>
                        <a:cs typeface="Commission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67" b="1" kern="1200" dirty="0" smtClean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</a:rPr>
                        <a:t>Математика</a:t>
                      </a:r>
                      <a:endParaRPr lang="ru-RU" sz="2267" b="1" kern="1200" dirty="0">
                        <a:solidFill>
                          <a:schemeClr val="dk1"/>
                        </a:solidFill>
                        <a:latin typeface="Commissioner"/>
                        <a:ea typeface="Commissioner"/>
                        <a:cs typeface="Commissione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969376"/>
                  </a:ext>
                </a:extLst>
              </a:tr>
            </a:tbl>
          </a:graphicData>
        </a:graphic>
      </p:graphicFrame>
      <p:sp>
        <p:nvSpPr>
          <p:cNvPr id="10" name="Google Shape;261;p41"/>
          <p:cNvSpPr txBox="1"/>
          <p:nvPr/>
        </p:nvSpPr>
        <p:spPr>
          <a:xfrm>
            <a:off x="295600" y="380633"/>
            <a:ext cx="1176305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ru" sz="3600" b="1" dirty="0" smtClean="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Подготовительные курсы (для 7-классников)</a:t>
            </a:r>
            <a:endParaRPr sz="3600" dirty="0">
              <a:solidFill>
                <a:srgbClr val="000000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</p:spTree>
    <p:extLst>
      <p:ext uri="{BB962C8B-B14F-4D97-AF65-F5344CB8AC3E}">
        <p14:creationId xmlns:p14="http://schemas.microsoft.com/office/powerpoint/2010/main" val="42408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229" y="517312"/>
            <a:ext cx="7865532" cy="406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6179" y="2133669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501" y="3023086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7613" y="3626456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9501" y="4307659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6448" y="5164607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54427" y="2014728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pic>
        <p:nvPicPr>
          <p:cNvPr id="77" name="object 7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1696" y="331215"/>
            <a:ext cx="959104" cy="957071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999617" y="1633134"/>
            <a:ext cx="5453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Контрольные цифры приема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://qrcoder.ru/code/?http%3A%2F%2Fperm.hse.ru%2Flyceum%2Fpolls%2F1013011620.html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28" y="2673158"/>
            <a:ext cx="3136265" cy="313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76149" y="1672004"/>
            <a:ext cx="4370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Подать заявку на участие в индивидуальном отборе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9618" y="2075073"/>
            <a:ext cx="4370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 класса – 75 человек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9617" y="2545128"/>
            <a:ext cx="5272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Особенности учебного процесса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9617" y="3018755"/>
            <a:ext cx="67858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-дневная неделя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 смена, с 8.00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Углубленное изучение профильного предмета, математики и английского языка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Еженедельное тестирование по математике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Проведение ТЕГЭ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Подготовка к олимпиадам и проектная деятельность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26"/>
          <p:cNvSpPr txBox="1"/>
          <p:nvPr/>
        </p:nvSpPr>
        <p:spPr>
          <a:xfrm>
            <a:off x="563135" y="5789525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sp>
        <p:nvSpPr>
          <p:cNvPr id="20" name="object 26"/>
          <p:cNvSpPr txBox="1"/>
          <p:nvPr/>
        </p:nvSpPr>
        <p:spPr>
          <a:xfrm>
            <a:off x="576376" y="6354465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3888" y="938777"/>
            <a:ext cx="417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класс</a:t>
            </a:r>
            <a:endParaRPr lang="ru-RU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69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229" y="517312"/>
            <a:ext cx="7865532" cy="406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779" y="1742270"/>
            <a:ext cx="4257040" cy="2702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9501" y="2032170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>
              <a:latin typeface="Segoe UI Symbol"/>
              <a:cs typeface="Segoe UI Symbo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1414" y="2004085"/>
            <a:ext cx="1807293" cy="3657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7779" y="2658701"/>
            <a:ext cx="5982885" cy="2702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7779" y="3032929"/>
            <a:ext cx="2582503" cy="27025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69501" y="3322827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17779" y="3951394"/>
            <a:ext cx="5872480" cy="270933"/>
            <a:chOff x="313334" y="2963545"/>
            <a:chExt cx="4404360" cy="20320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334" y="2963545"/>
              <a:ext cx="870851" cy="2026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5334" y="2963545"/>
              <a:ext cx="1238592" cy="2026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11069" y="2963545"/>
              <a:ext cx="2506599" cy="20269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69501" y="4241291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>
              <a:latin typeface="Segoe UI Symbol"/>
              <a:cs typeface="Segoe UI Symbo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7779" y="4868334"/>
            <a:ext cx="5064589" cy="270255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69501" y="5158164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>
              <a:latin typeface="Segoe UI Symbol"/>
              <a:cs typeface="Segoe UI Symbo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7779" y="5784697"/>
            <a:ext cx="4526619" cy="27025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69501" y="6075003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>
              <a:latin typeface="Segoe UI Symbol"/>
              <a:cs typeface="Segoe UI Symbo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902705" y="1724830"/>
            <a:ext cx="3046644" cy="270255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7054427" y="2014728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>
              <a:latin typeface="Segoe UI Symbol"/>
              <a:cs typeface="Segoe UI Symbol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02705" y="2643293"/>
            <a:ext cx="2661241" cy="270256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7054427" y="2932786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>
              <a:latin typeface="Segoe UI Symbol"/>
              <a:cs typeface="Segoe UI Symbo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902705" y="3560065"/>
            <a:ext cx="4826598" cy="1693060"/>
            <a:chOff x="5177028" y="2670048"/>
            <a:chExt cx="3619949" cy="1269795"/>
          </a:xfrm>
        </p:grpSpPr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77028" y="2670048"/>
              <a:ext cx="596188" cy="20269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73852" y="2670048"/>
              <a:ext cx="2823082" cy="20269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34228" y="2892552"/>
              <a:ext cx="774750" cy="17068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44412" y="2892552"/>
              <a:ext cx="289560" cy="17068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76060" y="2892552"/>
              <a:ext cx="572985" cy="17068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85330" y="2892552"/>
              <a:ext cx="1395729" cy="17068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36455" y="3072435"/>
              <a:ext cx="3160522" cy="17068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34228" y="3243072"/>
              <a:ext cx="774750" cy="17068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44412" y="3243072"/>
              <a:ext cx="289560" cy="17068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76060" y="3243072"/>
              <a:ext cx="572985" cy="17068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85330" y="3243072"/>
              <a:ext cx="1265758" cy="17068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34228" y="3418027"/>
              <a:ext cx="3160522" cy="17099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34228" y="3593846"/>
              <a:ext cx="774750" cy="17068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44412" y="3593846"/>
              <a:ext cx="289560" cy="17068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76060" y="3593846"/>
              <a:ext cx="572985" cy="17068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85330" y="3593846"/>
              <a:ext cx="1395729" cy="170687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634228" y="3769156"/>
              <a:ext cx="2524632" cy="170687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7054427" y="3601246"/>
            <a:ext cx="304800" cy="1896844"/>
          </a:xfrm>
          <a:prstGeom prst="rect">
            <a:avLst/>
          </a:prstGeom>
        </p:spPr>
        <p:txBody>
          <a:bodyPr vert="horz" wrap="square" lIns="0" tIns="159173" rIns="0" bIns="0" rtlCol="0">
            <a:spAutoFit/>
          </a:bodyPr>
          <a:lstStyle/>
          <a:p>
            <a:pPr marL="16933">
              <a:spcBef>
                <a:spcPts val="1253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>
              <a:latin typeface="Segoe UI Symbol"/>
              <a:cs typeface="Segoe UI Symbol"/>
            </a:endParaRPr>
          </a:p>
          <a:p>
            <a:pPr marL="16933">
              <a:spcBef>
                <a:spcPts val="1120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>
              <a:latin typeface="Segoe UI Symbol"/>
              <a:cs typeface="Segoe UI Symbol"/>
            </a:endParaRPr>
          </a:p>
          <a:p>
            <a:pPr marL="16933">
              <a:spcBef>
                <a:spcPts val="1120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>
              <a:latin typeface="Segoe UI Symbol"/>
              <a:cs typeface="Segoe UI Symbol"/>
            </a:endParaRPr>
          </a:p>
          <a:p>
            <a:pPr marL="16933">
              <a:spcBef>
                <a:spcPts val="1120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>
              <a:latin typeface="Segoe UI Symbol"/>
              <a:cs typeface="Segoe UI Symbo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7512305" y="5259228"/>
            <a:ext cx="3839803" cy="461263"/>
            <a:chOff x="5634228" y="3944416"/>
            <a:chExt cx="2879852" cy="345947"/>
          </a:xfrm>
        </p:grpSpPr>
        <p:pic>
          <p:nvPicPr>
            <p:cNvPr id="64" name="object 6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34228" y="3944416"/>
              <a:ext cx="774750" cy="170687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44412" y="3944416"/>
              <a:ext cx="289560" cy="17068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76060" y="3944416"/>
              <a:ext cx="572985" cy="17068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85330" y="3944416"/>
              <a:ext cx="1395729" cy="170687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34228" y="4119676"/>
              <a:ext cx="2415412" cy="17068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86014" y="4119676"/>
              <a:ext cx="528066" cy="170687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>
            <a:off x="7054427" y="5857579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pic>
        <p:nvPicPr>
          <p:cNvPr id="77" name="object 7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0"/>
            <a:ext cx="959104" cy="957071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891676" y="5162596"/>
            <a:ext cx="3058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30 </a:t>
            </a:r>
            <a:r>
              <a:rPr lang="ru-RU" sz="2000" b="1" dirty="0"/>
              <a:t>июня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389450" y="2934735"/>
            <a:ext cx="3058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10 июля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33212" y="2004084"/>
            <a:ext cx="4171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математика, русский, английский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7587" y="3294455"/>
            <a:ext cx="3405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 апреля – 12 июня</a:t>
            </a:r>
            <a:endParaRPr lang="ru-RU" sz="20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998346" y="4256166"/>
            <a:ext cx="3405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16 июня – 27 июня</a:t>
            </a:r>
            <a:endParaRPr lang="ru-RU" sz="20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911414" y="6034945"/>
            <a:ext cx="3405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 – 8  июля</a:t>
            </a:r>
            <a:endParaRPr lang="ru-RU" sz="2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389450" y="1992530"/>
            <a:ext cx="3405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1-2 июля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794501" y="4067145"/>
            <a:ext cx="20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9" name="object 6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54123" y="5844130"/>
            <a:ext cx="1033000" cy="227583"/>
          </a:xfrm>
          <a:prstGeom prst="rect">
            <a:avLst/>
          </a:prstGeom>
        </p:spPr>
      </p:pic>
      <p:pic>
        <p:nvPicPr>
          <p:cNvPr id="90" name="object 5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459216" y="5838481"/>
            <a:ext cx="358411" cy="227583"/>
          </a:xfrm>
          <a:prstGeom prst="rect">
            <a:avLst/>
          </a:prstGeom>
        </p:spPr>
      </p:pic>
      <p:pic>
        <p:nvPicPr>
          <p:cNvPr id="91" name="object 5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768081" y="5838481"/>
            <a:ext cx="763980" cy="227583"/>
          </a:xfrm>
          <a:prstGeom prst="rect">
            <a:avLst/>
          </a:prstGeom>
        </p:spPr>
      </p:pic>
      <p:pic>
        <p:nvPicPr>
          <p:cNvPr id="92" name="object 6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447260" y="5838481"/>
            <a:ext cx="1860972" cy="22758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355492" y="6015064"/>
            <a:ext cx="4370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лимпиады по экономике «</a:t>
            </a:r>
            <a:r>
              <a:rPr lang="ru-RU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Сибириада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Шаг в мечту!»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009972" y="6385456"/>
            <a:ext cx="4790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* Список будет официально опубликован до 01.05.2025 г.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543888" y="938777"/>
            <a:ext cx="417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класс</a:t>
            </a:r>
            <a:endParaRPr lang="ru-RU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6387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7878" y="407585"/>
            <a:ext cx="3290993" cy="2702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7878" y="753025"/>
            <a:ext cx="3478615" cy="4064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17780" y="2277534"/>
            <a:ext cx="7471833" cy="339513"/>
            <a:chOff x="313334" y="1708150"/>
            <a:chExt cx="5603875" cy="25463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334" y="1708150"/>
              <a:ext cx="4569333" cy="2545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4212" y="1708150"/>
              <a:ext cx="286512" cy="2545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1476" y="1708150"/>
              <a:ext cx="965453" cy="25450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69501" y="2760809"/>
            <a:ext cx="304800" cy="105486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  <a:p>
            <a:pPr>
              <a:spcBef>
                <a:spcPts val="53"/>
              </a:spcBef>
            </a:pPr>
            <a:endParaRPr sz="2400" dirty="0">
              <a:latin typeface="Segoe UI Symbol"/>
              <a:cs typeface="Segoe UI Symbol"/>
            </a:endParaRPr>
          </a:p>
          <a:p>
            <a:pPr marL="16933"/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27379" y="2844800"/>
            <a:ext cx="6184053" cy="535093"/>
            <a:chOff x="770534" y="2133600"/>
            <a:chExt cx="4638040" cy="40132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0534" y="2133600"/>
              <a:ext cx="4637532" cy="2026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0534" y="2328671"/>
              <a:ext cx="3536823" cy="2057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671" y="2328671"/>
              <a:ext cx="106679" cy="2057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87012" y="2328671"/>
              <a:ext cx="977582" cy="205739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027379" y="3582415"/>
            <a:ext cx="6808893" cy="535093"/>
            <a:chOff x="770534" y="2686811"/>
            <a:chExt cx="5106670" cy="401320"/>
          </a:xfrm>
        </p:grpSpPr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0534" y="2686811"/>
              <a:ext cx="5106542" cy="20269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0534" y="2881883"/>
              <a:ext cx="3007613" cy="205739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7779" y="4905654"/>
            <a:ext cx="4352205" cy="33934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355327" y="1"/>
            <a:ext cx="2836671" cy="6857999"/>
          </a:xfrm>
          <a:prstGeom prst="rect">
            <a:avLst/>
          </a:prstGeom>
        </p:spPr>
      </p:pic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282904" y="5566664"/>
          <a:ext cx="8757920" cy="1056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" name="object 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04723" y="5676595"/>
            <a:ext cx="262128" cy="32105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27380" y="5676595"/>
            <a:ext cx="1414881" cy="32105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983649" y="5676595"/>
            <a:ext cx="265785" cy="32105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406813" y="5676595"/>
            <a:ext cx="1883495" cy="32105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04723" y="6204915"/>
            <a:ext cx="271271" cy="32105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27379" y="6204915"/>
            <a:ext cx="1567231" cy="32105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983649" y="6204915"/>
            <a:ext cx="277977" cy="32105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406813" y="6204915"/>
            <a:ext cx="1492503" cy="32105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61696" y="331215"/>
            <a:ext cx="959104" cy="95707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507713" y="1122308"/>
            <a:ext cx="10783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(</a:t>
            </a:r>
            <a:r>
              <a:rPr lang="ru-RU" sz="2400" b="1" dirty="0"/>
              <a:t>математика, </a:t>
            </a:r>
            <a:r>
              <a:rPr lang="ru-RU" sz="2400" b="1" dirty="0" smtClean="0"/>
              <a:t>информатика, +</a:t>
            </a:r>
            <a:r>
              <a:rPr lang="ru-RU" sz="2400" b="1" dirty="0"/>
              <a:t>иностранный </a:t>
            </a:r>
            <a:r>
              <a:rPr lang="ru-RU" sz="2400" b="1" dirty="0" smtClean="0"/>
              <a:t>язык)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67810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4788" y="366606"/>
            <a:ext cx="3290993" cy="27025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24787" y="712045"/>
            <a:ext cx="5284893" cy="406400"/>
            <a:chOff x="1218590" y="534034"/>
            <a:chExt cx="3963670" cy="3048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8590" y="534034"/>
              <a:ext cx="1679829" cy="304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30373" y="534034"/>
              <a:ext cx="228600" cy="304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4672" y="534034"/>
              <a:ext cx="2337307" cy="3048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17780" y="2279565"/>
            <a:ext cx="7471833" cy="339513"/>
            <a:chOff x="313334" y="1709673"/>
            <a:chExt cx="5603875" cy="25463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334" y="1709673"/>
              <a:ext cx="4569333" cy="2545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44212" y="1709673"/>
              <a:ext cx="286512" cy="2545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51476" y="1709673"/>
              <a:ext cx="965453" cy="25450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69501" y="2758777"/>
            <a:ext cx="304800" cy="1765249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  <a:p>
            <a:pPr>
              <a:spcBef>
                <a:spcPts val="67"/>
              </a:spcBef>
            </a:pPr>
            <a:endParaRPr sz="2400" dirty="0">
              <a:latin typeface="Segoe UI Symbol"/>
              <a:cs typeface="Segoe UI Symbol"/>
            </a:endParaRPr>
          </a:p>
          <a:p>
            <a:pPr marL="16933">
              <a:spcBef>
                <a:spcPts val="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  <a:p>
            <a:pPr>
              <a:spcBef>
                <a:spcPts val="53"/>
              </a:spcBef>
            </a:pPr>
            <a:endParaRPr sz="2400" dirty="0">
              <a:latin typeface="Segoe UI Symbol"/>
              <a:cs typeface="Segoe UI Symbol"/>
            </a:endParaRPr>
          </a:p>
          <a:p>
            <a:pPr marL="16933"/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27379" y="2842768"/>
            <a:ext cx="6808893" cy="536787"/>
            <a:chOff x="770534" y="2132076"/>
            <a:chExt cx="5106670" cy="402590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0534" y="2132076"/>
              <a:ext cx="5106542" cy="2026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0534" y="2328672"/>
              <a:ext cx="3007613" cy="20573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27379" y="3582415"/>
            <a:ext cx="7235613" cy="530860"/>
            <a:chOff x="770534" y="2686811"/>
            <a:chExt cx="5426710" cy="398145"/>
          </a:xfrm>
        </p:grpSpPr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0534" y="2686811"/>
              <a:ext cx="5426583" cy="20269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0534" y="2878835"/>
              <a:ext cx="1533270" cy="205739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1027379" y="4319626"/>
            <a:ext cx="2429085" cy="535940"/>
            <a:chOff x="770534" y="3239719"/>
            <a:chExt cx="1821814" cy="401955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0534" y="3239719"/>
              <a:ext cx="1648079" cy="20299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0534" y="3435349"/>
              <a:ext cx="1821433" cy="205740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7779" y="5068214"/>
            <a:ext cx="4352205" cy="339343"/>
          </a:xfrm>
          <a:prstGeom prst="rect">
            <a:avLst/>
          </a:prstGeom>
        </p:spPr>
      </p:pic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282904" y="5566664"/>
          <a:ext cx="8757920" cy="1056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355327" y="1"/>
            <a:ext cx="2836671" cy="685799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04723" y="5676595"/>
            <a:ext cx="262128" cy="32105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27380" y="5676595"/>
            <a:ext cx="1414881" cy="32105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983649" y="5676595"/>
            <a:ext cx="265785" cy="32105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406813" y="5676595"/>
            <a:ext cx="1883495" cy="32105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04723" y="6204915"/>
            <a:ext cx="271271" cy="32105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27379" y="6204915"/>
            <a:ext cx="1959356" cy="32105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83649" y="6204915"/>
            <a:ext cx="277977" cy="32105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406813" y="6204915"/>
            <a:ext cx="1492503" cy="32105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61696" y="331215"/>
            <a:ext cx="959104" cy="957071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507713" y="1122308"/>
            <a:ext cx="10783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(</a:t>
            </a:r>
            <a:r>
              <a:rPr lang="ru-RU" sz="2400" b="1" dirty="0"/>
              <a:t>математика, </a:t>
            </a:r>
            <a:r>
              <a:rPr lang="ru-RU" sz="2400" b="1" dirty="0" smtClean="0"/>
              <a:t>обществознание, +</a:t>
            </a:r>
            <a:r>
              <a:rPr lang="ru-RU" sz="2400" b="1" dirty="0"/>
              <a:t>иностранный </a:t>
            </a:r>
            <a:r>
              <a:rPr lang="ru-RU" sz="2400" b="1" dirty="0" smtClean="0"/>
              <a:t>язык)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18558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5427" y="366606"/>
            <a:ext cx="3291500" cy="2702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5427" y="712045"/>
            <a:ext cx="2882392" cy="4064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17780" y="2279565"/>
            <a:ext cx="7471833" cy="339513"/>
            <a:chOff x="313334" y="1709673"/>
            <a:chExt cx="5603875" cy="25463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334" y="1709673"/>
              <a:ext cx="4569333" cy="2545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4212" y="1709673"/>
              <a:ext cx="286512" cy="2545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1476" y="1709673"/>
              <a:ext cx="965453" cy="254507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027379" y="2841158"/>
            <a:ext cx="7235613" cy="530860"/>
            <a:chOff x="770534" y="2686811"/>
            <a:chExt cx="5426710" cy="398145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0534" y="2686811"/>
              <a:ext cx="5426583" cy="2026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0534" y="2878835"/>
              <a:ext cx="1533270" cy="20573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034915" y="3516382"/>
            <a:ext cx="2429085" cy="535940"/>
            <a:chOff x="770534" y="3239719"/>
            <a:chExt cx="1821814" cy="40195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0534" y="3239719"/>
              <a:ext cx="1648079" cy="2029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0534" y="3435349"/>
              <a:ext cx="1821433" cy="205740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7779" y="5068214"/>
            <a:ext cx="4352205" cy="339343"/>
          </a:xfrm>
          <a:prstGeom prst="rect">
            <a:avLst/>
          </a:prstGeom>
        </p:spPr>
      </p:pic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282904" y="5566664"/>
          <a:ext cx="8757920" cy="1056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2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04723" y="5676595"/>
            <a:ext cx="262128" cy="32105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27379" y="5676595"/>
            <a:ext cx="1492504" cy="32105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83649" y="5676595"/>
            <a:ext cx="265785" cy="32105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355327" y="1"/>
            <a:ext cx="2836671" cy="685799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406813" y="5676595"/>
            <a:ext cx="1883495" cy="32105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04723" y="6204915"/>
            <a:ext cx="271271" cy="32105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27379" y="6204915"/>
            <a:ext cx="1959356" cy="32105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983649" y="6204915"/>
            <a:ext cx="277977" cy="32105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406813" y="6204915"/>
            <a:ext cx="1414881" cy="321055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61696" y="331215"/>
            <a:ext cx="959104" cy="957071"/>
          </a:xfrm>
          <a:prstGeom prst="rect">
            <a:avLst/>
          </a:prstGeom>
        </p:spPr>
      </p:pic>
      <p:pic>
        <p:nvPicPr>
          <p:cNvPr id="32" name="object 1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34915" y="4515520"/>
            <a:ext cx="4010150" cy="274319"/>
          </a:xfrm>
          <a:prstGeom prst="rect">
            <a:avLst/>
          </a:prstGeom>
        </p:spPr>
      </p:pic>
      <p:sp>
        <p:nvSpPr>
          <p:cNvPr id="33" name="object 12"/>
          <p:cNvSpPr txBox="1"/>
          <p:nvPr/>
        </p:nvSpPr>
        <p:spPr>
          <a:xfrm>
            <a:off x="569501" y="2758777"/>
            <a:ext cx="304800" cy="1765249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  <a:p>
            <a:pPr>
              <a:spcBef>
                <a:spcPts val="67"/>
              </a:spcBef>
            </a:pPr>
            <a:endParaRPr sz="2400" dirty="0">
              <a:latin typeface="Segoe UI Symbol"/>
              <a:cs typeface="Segoe UI Symbol"/>
            </a:endParaRPr>
          </a:p>
          <a:p>
            <a:pPr marL="16933">
              <a:spcBef>
                <a:spcPts val="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  <a:p>
            <a:pPr>
              <a:spcBef>
                <a:spcPts val="53"/>
              </a:spcBef>
            </a:pPr>
            <a:endParaRPr sz="2400" dirty="0">
              <a:latin typeface="Segoe UI Symbol"/>
              <a:cs typeface="Segoe UI Symbol"/>
            </a:endParaRPr>
          </a:p>
          <a:p>
            <a:pPr marL="16933"/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9227" y="4130946"/>
            <a:ext cx="7323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Менеджмент в креативных индустриях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07713" y="1122308"/>
            <a:ext cx="10783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(обществознание, иностранный язык, +</a:t>
            </a:r>
            <a:r>
              <a:rPr lang="ru-RU" sz="2400" b="1" dirty="0"/>
              <a:t> математика)</a:t>
            </a:r>
          </a:p>
        </p:txBody>
      </p:sp>
    </p:spTree>
    <p:extLst>
      <p:ext uri="{BB962C8B-B14F-4D97-AF65-F5344CB8AC3E}">
        <p14:creationId xmlns:p14="http://schemas.microsoft.com/office/powerpoint/2010/main" val="3180932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AC8064E-5791-204C-B92F-A0182794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Лицей НИУ ВШЭ-Пермь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A111DD-C00C-2D48-9F7A-4E23C5BA0C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3E517-ED8B-0241-AB87-BE49B315EE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>
                <a:solidFill>
                  <a:srgbClr val="001F5F"/>
                </a:solidFill>
                <a:latin typeface="Calibri" panose="020F0502020204030204" pitchFamily="34" charset="0"/>
              </a:rPr>
              <a:t>Итоги приемной </a:t>
            </a:r>
            <a:r>
              <a:rPr lang="ru-RU" b="1" dirty="0" smtClean="0">
                <a:solidFill>
                  <a:srgbClr val="001F5F"/>
                </a:solidFill>
                <a:latin typeface="Calibri" panose="020F0502020204030204" pitchFamily="34" charset="0"/>
              </a:rPr>
              <a:t>кампании Лицея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4070" y="1110905"/>
            <a:ext cx="10783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Вступительные испытания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4070" y="2927238"/>
            <a:ext cx="10783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Проходной (средний) балл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164938"/>
              </p:ext>
            </p:extLst>
          </p:nvPr>
        </p:nvGraphicFramePr>
        <p:xfrm>
          <a:off x="524070" y="1498754"/>
          <a:ext cx="11066565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0769">
                  <a:extLst>
                    <a:ext uri="{9D8B030D-6E8A-4147-A177-3AD203B41FA5}">
                      <a16:colId xmlns:a16="http://schemas.microsoft.com/office/drawing/2014/main" val="3527926046"/>
                    </a:ext>
                  </a:extLst>
                </a:gridCol>
                <a:gridCol w="2711430">
                  <a:extLst>
                    <a:ext uri="{9D8B030D-6E8A-4147-A177-3AD203B41FA5}">
                      <a16:colId xmlns:a16="http://schemas.microsoft.com/office/drawing/2014/main" val="1476121763"/>
                    </a:ext>
                  </a:extLst>
                </a:gridCol>
                <a:gridCol w="3072183">
                  <a:extLst>
                    <a:ext uri="{9D8B030D-6E8A-4147-A177-3AD203B41FA5}">
                      <a16:colId xmlns:a16="http://schemas.microsoft.com/office/drawing/2014/main" val="4064662033"/>
                    </a:ext>
                  </a:extLst>
                </a:gridCol>
                <a:gridCol w="3072183">
                  <a:extLst>
                    <a:ext uri="{9D8B030D-6E8A-4147-A177-3AD203B41FA5}">
                      <a16:colId xmlns:a16="http://schemas.microsoft.com/office/drawing/2014/main" val="10375710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Технологическое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Социально-экономическое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Гуманитарное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6653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Вступительные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8583277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05311"/>
              </p:ext>
            </p:extLst>
          </p:nvPr>
        </p:nvGraphicFramePr>
        <p:xfrm>
          <a:off x="524070" y="3296570"/>
          <a:ext cx="11066565" cy="1527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7659">
                  <a:extLst>
                    <a:ext uri="{9D8B030D-6E8A-4147-A177-3AD203B41FA5}">
                      <a16:colId xmlns:a16="http://schemas.microsoft.com/office/drawing/2014/main" val="1784783533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val="1884295317"/>
                    </a:ext>
                  </a:extLst>
                </a:gridCol>
                <a:gridCol w="2780270">
                  <a:extLst>
                    <a:ext uri="{9D8B030D-6E8A-4147-A177-3AD203B41FA5}">
                      <a16:colId xmlns:a16="http://schemas.microsoft.com/office/drawing/2014/main" val="2284165113"/>
                    </a:ext>
                  </a:extLst>
                </a:gridCol>
                <a:gridCol w="2545492">
                  <a:extLst>
                    <a:ext uri="{9D8B030D-6E8A-4147-A177-3AD203B41FA5}">
                      <a16:colId xmlns:a16="http://schemas.microsoft.com/office/drawing/2014/main" val="3253559999"/>
                    </a:ext>
                  </a:extLst>
                </a:gridCol>
                <a:gridCol w="2051220">
                  <a:extLst>
                    <a:ext uri="{9D8B030D-6E8A-4147-A177-3AD203B41FA5}">
                      <a16:colId xmlns:a16="http://schemas.microsoft.com/office/drawing/2014/main" val="35254034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Технологическое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Социально-экономическое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Гуманитарное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3799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 (66,0)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 (63,8)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 (58,0)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250,3 (62,6)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6574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 (65,5)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 (57,8)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 (53,8)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236,7 (59,2)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8700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 (61,5)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 (66,0)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 (60,3)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250,4 (62,6)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959949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24069" y="4757516"/>
            <a:ext cx="10783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Средний балл обучающихся, </a:t>
            </a:r>
            <a:r>
              <a:rPr lang="ru-RU" b="1" dirty="0">
                <a:latin typeface="Calibri" panose="020F0502020204030204" pitchFamily="34" charset="0"/>
              </a:rPr>
              <a:t>зачисленных в Лицей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323265"/>
              </p:ext>
            </p:extLst>
          </p:nvPr>
        </p:nvGraphicFramePr>
        <p:xfrm>
          <a:off x="524069" y="5138101"/>
          <a:ext cx="11066565" cy="1527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7659">
                  <a:extLst>
                    <a:ext uri="{9D8B030D-6E8A-4147-A177-3AD203B41FA5}">
                      <a16:colId xmlns:a16="http://schemas.microsoft.com/office/drawing/2014/main" val="1784783533"/>
                    </a:ext>
                  </a:extLst>
                </a:gridCol>
                <a:gridCol w="2421924">
                  <a:extLst>
                    <a:ext uri="{9D8B030D-6E8A-4147-A177-3AD203B41FA5}">
                      <a16:colId xmlns:a16="http://schemas.microsoft.com/office/drawing/2014/main" val="1884295317"/>
                    </a:ext>
                  </a:extLst>
                </a:gridCol>
                <a:gridCol w="2780270">
                  <a:extLst>
                    <a:ext uri="{9D8B030D-6E8A-4147-A177-3AD203B41FA5}">
                      <a16:colId xmlns:a16="http://schemas.microsoft.com/office/drawing/2014/main" val="2284165113"/>
                    </a:ext>
                  </a:extLst>
                </a:gridCol>
                <a:gridCol w="2545492">
                  <a:extLst>
                    <a:ext uri="{9D8B030D-6E8A-4147-A177-3AD203B41FA5}">
                      <a16:colId xmlns:a16="http://schemas.microsoft.com/office/drawing/2014/main" val="3253559999"/>
                    </a:ext>
                  </a:extLst>
                </a:gridCol>
                <a:gridCol w="2051220">
                  <a:extLst>
                    <a:ext uri="{9D8B030D-6E8A-4147-A177-3AD203B41FA5}">
                      <a16:colId xmlns:a16="http://schemas.microsoft.com/office/drawing/2014/main" val="35254034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Технологическое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Социально-экономическое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Гуманитарное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3799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299,2 (74,8)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284,3 (71,1)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260,2 (65,0)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281,2 (70,3)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6574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291,6 (72,9)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272,9 (68,2)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237,2 (59,3)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267,2 (66,8)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8700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276,2 (69,1)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287,6 (71,9)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261,5 (65,4)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275,2 (68,8)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9599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1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229" y="517312"/>
            <a:ext cx="7865532" cy="406400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77" y="25308"/>
            <a:ext cx="959104" cy="957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087" y="1747982"/>
            <a:ext cx="7444989" cy="312886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359086" y="5031102"/>
            <a:ext cx="7615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hlinkClick r:id="rId5"/>
              </a:rPr>
              <a:t>https://</a:t>
            </a:r>
            <a:r>
              <a:rPr lang="ru-RU" sz="2400" dirty="0" smtClean="0">
                <a:hlinkClick r:id="rId5"/>
              </a:rPr>
              <a:t>perm.hse.ru/lyceum/wise_raven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b="1" dirty="0"/>
              <a:t>Отборочный этап (онлайн)  - </a:t>
            </a:r>
            <a:r>
              <a:rPr lang="ru-RU" sz="2400" b="1" dirty="0" smtClean="0"/>
              <a:t>10 </a:t>
            </a:r>
            <a:r>
              <a:rPr lang="ru-RU" sz="2400" b="1" dirty="0"/>
              <a:t>марта – </a:t>
            </a:r>
            <a:r>
              <a:rPr lang="ru-RU" sz="2400" b="1" dirty="0" smtClean="0"/>
              <a:t>1</a:t>
            </a:r>
            <a:r>
              <a:rPr lang="en-US" sz="2400" b="1" dirty="0" smtClean="0"/>
              <a:t>9</a:t>
            </a:r>
            <a:r>
              <a:rPr lang="ru-RU" sz="2400" b="1" dirty="0" smtClean="0"/>
              <a:t> марта </a:t>
            </a:r>
            <a:r>
              <a:rPr lang="ru-RU" sz="2400" b="1" dirty="0"/>
              <a:t>2025 г.</a:t>
            </a:r>
          </a:p>
          <a:p>
            <a:r>
              <a:rPr lang="ru-RU" sz="2400" b="1" dirty="0"/>
              <a:t>Заключительный этап (очно) – </a:t>
            </a:r>
            <a:r>
              <a:rPr lang="ru-RU" sz="2400" b="1" dirty="0" smtClean="0"/>
              <a:t>22 марта </a:t>
            </a:r>
            <a:r>
              <a:rPr lang="ru-RU" sz="2400" b="1" dirty="0"/>
              <a:t>2025 г.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9" y="1747982"/>
            <a:ext cx="3590239" cy="35902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3888" y="938777"/>
            <a:ext cx="417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класс</a:t>
            </a:r>
            <a:endParaRPr lang="ru-RU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1586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229" y="517312"/>
            <a:ext cx="7865532" cy="406400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18294"/>
            <a:ext cx="959104" cy="95707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611635" y="4651714"/>
            <a:ext cx="7186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perm.hse.ru/lyceum/supertest</a:t>
            </a:r>
            <a:r>
              <a:rPr lang="ru-RU" sz="2400" dirty="0" smtClean="0"/>
              <a:t> </a:t>
            </a:r>
            <a:endParaRPr lang="ru-RU" sz="2400" dirty="0"/>
          </a:p>
          <a:p>
            <a:endParaRPr lang="ru-RU" sz="2400" b="1" dirty="0" smtClean="0"/>
          </a:p>
          <a:p>
            <a:r>
              <a:rPr lang="ru-RU" sz="2400" b="1" dirty="0"/>
              <a:t>Отборочный этап (онлайн)  - 5 мая – 14 мая 2025 г.</a:t>
            </a:r>
          </a:p>
          <a:p>
            <a:r>
              <a:rPr lang="ru-RU" sz="2400" b="1" dirty="0"/>
              <a:t>Заключительный этап (очно)  - 17 мая 2025 г.</a:t>
            </a:r>
          </a:p>
        </p:txBody>
      </p:sp>
      <p:pic>
        <p:nvPicPr>
          <p:cNvPr id="1026" name="Picture 2" descr="http://qrcoder.ru/code/?http%3A%2F%2Fperm.hse.ru%2Flyceum%2Fsupertest&amp;10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0" y="1393371"/>
            <a:ext cx="4402592" cy="440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602" y="1819966"/>
            <a:ext cx="7686398" cy="1935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3888" y="938777"/>
            <a:ext cx="417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класс</a:t>
            </a:r>
            <a:endParaRPr lang="ru-RU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834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9920" y="266192"/>
            <a:ext cx="6482080" cy="659180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98778" y="629581"/>
            <a:ext cx="7880773" cy="406400"/>
            <a:chOff x="1199083" y="472186"/>
            <a:chExt cx="5910580" cy="3048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083" y="472186"/>
              <a:ext cx="1122273" cy="304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1032" y="472186"/>
              <a:ext cx="512063" cy="304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3263" y="472186"/>
              <a:ext cx="4615942" cy="30480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625043" y="1984926"/>
            <a:ext cx="5337387" cy="1114213"/>
            <a:chOff x="468782" y="1488694"/>
            <a:chExt cx="4003040" cy="83566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8782" y="1488694"/>
              <a:ext cx="2457323" cy="2743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23717" y="1488694"/>
              <a:ext cx="326136" cy="2743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37077" y="1488694"/>
              <a:ext cx="1434719" cy="2743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8782" y="1769110"/>
              <a:ext cx="3492880" cy="2743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8782" y="2049475"/>
              <a:ext cx="3710940" cy="27462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625043" y="3310127"/>
            <a:ext cx="5284047" cy="739987"/>
            <a:chOff x="468782" y="2482595"/>
            <a:chExt cx="3963035" cy="554990"/>
          </a:xfrm>
        </p:grpSpPr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8782" y="2482595"/>
              <a:ext cx="1742567" cy="2743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95245" y="2482595"/>
              <a:ext cx="231648" cy="2743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61361" y="2482595"/>
              <a:ext cx="752094" cy="2743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06014" y="2482595"/>
              <a:ext cx="326136" cy="2743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21152" y="2482595"/>
              <a:ext cx="1284477" cy="27431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8782" y="2763011"/>
              <a:ext cx="3962527" cy="27431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417779" y="5827369"/>
            <a:ext cx="5346700" cy="836507"/>
            <a:chOff x="313334" y="4370527"/>
            <a:chExt cx="4010025" cy="627380"/>
          </a:xfrm>
        </p:grpSpPr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3334" y="4370527"/>
              <a:ext cx="558292" cy="20604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1870" y="4370527"/>
              <a:ext cx="571284" cy="20604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91717" y="4370527"/>
              <a:ext cx="3031490" cy="2060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3334" y="4581448"/>
              <a:ext cx="2508631" cy="2057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45994" y="4581448"/>
              <a:ext cx="1220914" cy="20574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3334" y="4791760"/>
              <a:ext cx="3099562" cy="205739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61696" y="331215"/>
            <a:ext cx="959104" cy="9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1867" y="-120600"/>
            <a:ext cx="10524135" cy="701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7"/>
          <p:cNvSpPr/>
          <p:nvPr/>
        </p:nvSpPr>
        <p:spPr>
          <a:xfrm>
            <a:off x="0" y="-25333"/>
            <a:ext cx="7920400" cy="6885200"/>
          </a:xfrm>
          <a:prstGeom prst="rect">
            <a:avLst/>
          </a:prstGeom>
          <a:solidFill>
            <a:srgbClr val="F8B93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67" y="452300"/>
            <a:ext cx="1363200" cy="13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7"/>
          <p:cNvSpPr txBox="1"/>
          <p:nvPr/>
        </p:nvSpPr>
        <p:spPr>
          <a:xfrm>
            <a:off x="653879" y="2172215"/>
            <a:ext cx="7162063" cy="1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2800"/>
            </a:pPr>
            <a:r>
              <a:rPr lang="ru" sz="5067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Лицей</a:t>
            </a:r>
            <a:endParaRPr sz="5067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>
              <a:buClr>
                <a:srgbClr val="000000"/>
              </a:buClr>
              <a:buSzPts val="2800"/>
            </a:pPr>
            <a:r>
              <a:rPr lang="ru" sz="5067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НИУ ВШЭ – Пермь.</a:t>
            </a:r>
          </a:p>
          <a:p>
            <a:pPr>
              <a:buClr>
                <a:srgbClr val="000000"/>
              </a:buClr>
              <a:buSzPts val="2800"/>
            </a:pPr>
            <a:r>
              <a:rPr lang="ru-RU" sz="5067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П</a:t>
            </a:r>
            <a:r>
              <a:rPr lang="ru" sz="5067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одготовительные курсы</a:t>
            </a:r>
            <a:endParaRPr sz="2133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2167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/>
          <p:nvPr/>
        </p:nvSpPr>
        <p:spPr>
          <a:xfrm>
            <a:off x="-2833" y="340667"/>
            <a:ext cx="190400" cy="674800"/>
          </a:xfrm>
          <a:prstGeom prst="rect">
            <a:avLst/>
          </a:prstGeom>
          <a:solidFill>
            <a:srgbClr val="F8B9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6" name="Google Shape;156;p29"/>
          <p:cNvSpPr/>
          <p:nvPr/>
        </p:nvSpPr>
        <p:spPr>
          <a:xfrm>
            <a:off x="8055428" y="3488810"/>
            <a:ext cx="3875315" cy="256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2133" b="1" dirty="0"/>
              <a:t>Стоимость курса по одному предмету – </a:t>
            </a:r>
            <a:r>
              <a:rPr lang="ru-RU" sz="2133" b="1" dirty="0" smtClean="0"/>
              <a:t>4500 рублей</a:t>
            </a:r>
          </a:p>
          <a:p>
            <a:r>
              <a:rPr lang="ru-RU" sz="2133" b="1" dirty="0" smtClean="0"/>
              <a:t> </a:t>
            </a:r>
          </a:p>
          <a:p>
            <a:r>
              <a:rPr lang="ru-RU" sz="2133" b="1" dirty="0" smtClean="0"/>
              <a:t>Начало</a:t>
            </a:r>
            <a:r>
              <a:rPr lang="ru-RU" sz="2133" b="1" dirty="0"/>
              <a:t> – </a:t>
            </a:r>
            <a:r>
              <a:rPr lang="ru-RU" sz="2133" b="1" dirty="0" smtClean="0"/>
              <a:t>8 апреля 2025г.</a:t>
            </a:r>
          </a:p>
          <a:p>
            <a:endParaRPr lang="ru-RU" sz="2133" b="1" dirty="0"/>
          </a:p>
          <a:p>
            <a:r>
              <a:rPr lang="ru-RU" sz="2133" b="1" dirty="0" smtClean="0"/>
              <a:t>Формат занятий - онлайн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67" y="60960"/>
            <a:ext cx="3474720" cy="33092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687" y="60960"/>
            <a:ext cx="3547027" cy="35618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533" y="60960"/>
            <a:ext cx="3619814" cy="3147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704" y="3704943"/>
            <a:ext cx="3269583" cy="3153057"/>
          </a:xfrm>
          <a:prstGeom prst="rect">
            <a:avLst/>
          </a:prstGeom>
        </p:spPr>
      </p:pic>
      <p:sp>
        <p:nvSpPr>
          <p:cNvPr id="11" name="object 8"/>
          <p:cNvSpPr txBox="1"/>
          <p:nvPr/>
        </p:nvSpPr>
        <p:spPr>
          <a:xfrm>
            <a:off x="7768046" y="3633396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7768046" y="4595704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2687" y="3735965"/>
            <a:ext cx="3616961" cy="2917384"/>
          </a:xfrm>
          <a:prstGeom prst="rect">
            <a:avLst/>
          </a:prstGeom>
        </p:spPr>
      </p:pic>
      <p:sp>
        <p:nvSpPr>
          <p:cNvPr id="13" name="object 8"/>
          <p:cNvSpPr txBox="1"/>
          <p:nvPr/>
        </p:nvSpPr>
        <p:spPr>
          <a:xfrm>
            <a:off x="7747906" y="5214324"/>
            <a:ext cx="304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7" dirty="0">
                <a:solidFill>
                  <a:srgbClr val="F8B830"/>
                </a:solidFill>
                <a:latin typeface="Segoe UI Symbol"/>
                <a:cs typeface="Segoe UI Symbol"/>
              </a:rPr>
              <a:t>➔</a:t>
            </a:r>
            <a:endParaRPr sz="2133" dirty="0">
              <a:latin typeface="Segoe UI Symbol"/>
              <a:cs typeface="Segoe UI Symbol"/>
            </a:endParaRPr>
          </a:p>
        </p:txBody>
      </p:sp>
    </p:spTree>
    <p:extLst>
      <p:ext uri="{BB962C8B-B14F-4D97-AF65-F5344CB8AC3E}">
        <p14:creationId xmlns:p14="http://schemas.microsoft.com/office/powerpoint/2010/main" val="42446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/>
          <p:nvPr/>
        </p:nvSpPr>
        <p:spPr>
          <a:xfrm>
            <a:off x="295600" y="380633"/>
            <a:ext cx="1176305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ru" sz="3600" b="1" dirty="0" smtClean="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Подготовительные курсы (для 9-классников)</a:t>
            </a:r>
            <a:endParaRPr sz="3600" dirty="0">
              <a:solidFill>
                <a:srgbClr val="000000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sp>
        <p:nvSpPr>
          <p:cNvPr id="262" name="Google Shape;262;p41"/>
          <p:cNvSpPr/>
          <p:nvPr/>
        </p:nvSpPr>
        <p:spPr>
          <a:xfrm>
            <a:off x="-2833" y="340667"/>
            <a:ext cx="190400" cy="674800"/>
          </a:xfrm>
          <a:prstGeom prst="rect">
            <a:avLst/>
          </a:prstGeom>
          <a:solidFill>
            <a:srgbClr val="F8B9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3" name="Google Shape;263;p41"/>
          <p:cNvSpPr/>
          <p:nvPr/>
        </p:nvSpPr>
        <p:spPr>
          <a:xfrm>
            <a:off x="401467" y="1136075"/>
            <a:ext cx="5694400" cy="531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endParaRPr sz="2133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5" name="Google Shape;265;p41"/>
          <p:cNvSpPr/>
          <p:nvPr/>
        </p:nvSpPr>
        <p:spPr>
          <a:xfrm>
            <a:off x="11755037" y="0"/>
            <a:ext cx="102400" cy="7076400"/>
          </a:xfrm>
          <a:prstGeom prst="rect">
            <a:avLst/>
          </a:prstGeom>
          <a:solidFill>
            <a:srgbClr val="F8B9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298BD"/>
              </a:solidFill>
              <a:highlight>
                <a:srgbClr val="F8B93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73;p31"/>
          <p:cNvSpPr/>
          <p:nvPr/>
        </p:nvSpPr>
        <p:spPr>
          <a:xfrm>
            <a:off x="506195" y="1677576"/>
            <a:ext cx="2742472" cy="87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8722">
              <a:lnSpc>
                <a:spcPct val="115000"/>
              </a:lnSpc>
              <a:spcBef>
                <a:spcPts val="1600"/>
              </a:spcBef>
              <a:buClr>
                <a:srgbClr val="F8B931"/>
              </a:buClr>
              <a:buSzPts val="1700"/>
              <a:buFont typeface="Commissioner"/>
              <a:buChar char="➔"/>
            </a:pPr>
            <a:r>
              <a:rPr lang="ru-RU" sz="2267" b="1" dirty="0" smtClean="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Расписание:</a:t>
            </a:r>
            <a:endParaRPr lang="ru-RU" sz="2267" b="1" dirty="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marL="160863">
              <a:lnSpc>
                <a:spcPct val="115000"/>
              </a:lnSpc>
              <a:spcBef>
                <a:spcPts val="1333"/>
              </a:spcBef>
              <a:buClr>
                <a:srgbClr val="F8B931"/>
              </a:buClr>
              <a:buSzPts val="1700"/>
            </a:pPr>
            <a:endParaRPr lang="ru-RU" sz="2267" b="1" dirty="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>
              <a:spcBef>
                <a:spcPts val="1600"/>
              </a:spcBef>
            </a:pPr>
            <a:endParaRPr sz="2400" b="1" dirty="0"/>
          </a:p>
        </p:txBody>
      </p:sp>
      <p:sp>
        <p:nvSpPr>
          <p:cNvPr id="7" name="Google Shape;173;p31"/>
          <p:cNvSpPr/>
          <p:nvPr/>
        </p:nvSpPr>
        <p:spPr>
          <a:xfrm>
            <a:off x="7233237" y="1677576"/>
            <a:ext cx="5442857" cy="87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48722">
              <a:lnSpc>
                <a:spcPct val="115000"/>
              </a:lnSpc>
              <a:spcBef>
                <a:spcPts val="1600"/>
              </a:spcBef>
              <a:buClr>
                <a:srgbClr val="F8B931"/>
              </a:buClr>
              <a:buSzPts val="1700"/>
              <a:buFont typeface="Commissioner"/>
              <a:buChar char="➔"/>
            </a:pPr>
            <a:r>
              <a:rPr lang="ru-RU" sz="2267" b="1" dirty="0" smtClean="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Подать заявку на курсы:</a:t>
            </a:r>
            <a:endParaRPr lang="ru-RU" sz="2267" b="1" dirty="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marL="160863">
              <a:lnSpc>
                <a:spcPct val="115000"/>
              </a:lnSpc>
              <a:spcBef>
                <a:spcPts val="1333"/>
              </a:spcBef>
              <a:buClr>
                <a:srgbClr val="F8B931"/>
              </a:buClr>
              <a:buSzPts val="1700"/>
            </a:pPr>
            <a:endParaRPr lang="ru-RU" sz="2267" b="1" dirty="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>
              <a:spcBef>
                <a:spcPts val="1600"/>
              </a:spcBef>
            </a:pPr>
            <a:endParaRPr sz="2400" b="1" dirty="0"/>
          </a:p>
        </p:txBody>
      </p:sp>
      <p:pic>
        <p:nvPicPr>
          <p:cNvPr id="2050" name="Picture 2" descr="http://qrcoder.ru/code/?http%3A%2F%2Fperm.hse.ru%2Flyceum%2Fpolls%2F728902268.html&amp;10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09" y="2439239"/>
            <a:ext cx="4014928" cy="401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466794"/>
              </p:ext>
            </p:extLst>
          </p:nvPr>
        </p:nvGraphicFramePr>
        <p:xfrm>
          <a:off x="187567" y="2787140"/>
          <a:ext cx="7130449" cy="344020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39200">
                  <a:extLst>
                    <a:ext uri="{9D8B030D-6E8A-4147-A177-3AD203B41FA5}">
                      <a16:colId xmlns:a16="http://schemas.microsoft.com/office/drawing/2014/main" val="2180122515"/>
                    </a:ext>
                  </a:extLst>
                </a:gridCol>
                <a:gridCol w="3091249">
                  <a:extLst>
                    <a:ext uri="{9D8B030D-6E8A-4147-A177-3AD203B41FA5}">
                      <a16:colId xmlns:a16="http://schemas.microsoft.com/office/drawing/2014/main" val="3281750961"/>
                    </a:ext>
                  </a:extLst>
                </a:gridCol>
              </a:tblGrid>
              <a:tr h="569232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</a:rPr>
                        <a:t>День недели, время</a:t>
                      </a:r>
                      <a:endParaRPr lang="ru-RU" sz="2800" b="1" kern="1200" dirty="0">
                        <a:solidFill>
                          <a:schemeClr val="dk1"/>
                        </a:solidFill>
                        <a:latin typeface="Commissioner"/>
                        <a:ea typeface="Commissioner"/>
                        <a:cs typeface="Commission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</a:rPr>
                        <a:t>Предмет</a:t>
                      </a:r>
                      <a:endParaRPr lang="ru-RU" sz="2800" b="1" kern="1200" dirty="0">
                        <a:solidFill>
                          <a:schemeClr val="dk1"/>
                        </a:solidFill>
                        <a:latin typeface="Commissioner"/>
                        <a:ea typeface="Commissioner"/>
                        <a:cs typeface="Commissione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465504"/>
                  </a:ext>
                </a:extLst>
              </a:tr>
              <a:tr h="513806">
                <a:tc>
                  <a:txBody>
                    <a:bodyPr/>
                    <a:lstStyle/>
                    <a:p>
                      <a:pPr algn="l"/>
                      <a:r>
                        <a:rPr lang="ru-RU" sz="2267" b="1" kern="1200" dirty="0" smtClean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</a:rPr>
                        <a:t>Вторник, 17.00-18.30</a:t>
                      </a:r>
                      <a:endParaRPr lang="ru-RU" sz="2267" b="1" kern="1200" dirty="0">
                        <a:solidFill>
                          <a:schemeClr val="dk1"/>
                        </a:solidFill>
                        <a:latin typeface="Commissioner"/>
                        <a:ea typeface="Commissioner"/>
                        <a:cs typeface="Commission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67" b="1" kern="1200" dirty="0" smtClean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</a:rPr>
                        <a:t>Обществознание</a:t>
                      </a:r>
                      <a:endParaRPr lang="ru-RU" sz="2267" b="1" kern="1200" dirty="0">
                        <a:solidFill>
                          <a:schemeClr val="dk1"/>
                        </a:solidFill>
                        <a:latin typeface="Commissioner"/>
                        <a:ea typeface="Commissioner"/>
                        <a:cs typeface="Commissione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739499"/>
                  </a:ext>
                </a:extLst>
              </a:tr>
              <a:tr h="539931">
                <a:tc>
                  <a:txBody>
                    <a:bodyPr/>
                    <a:lstStyle/>
                    <a:p>
                      <a:pPr algn="l"/>
                      <a:r>
                        <a:rPr lang="ru-RU" sz="2267" b="1" kern="1200" dirty="0" smtClean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</a:rPr>
                        <a:t>Среда, 18.00-19.30</a:t>
                      </a:r>
                      <a:endParaRPr lang="ru-RU" sz="2267" b="1" kern="1200" dirty="0">
                        <a:solidFill>
                          <a:schemeClr val="dk1"/>
                        </a:solidFill>
                        <a:latin typeface="Commissioner"/>
                        <a:ea typeface="Commissioner"/>
                        <a:cs typeface="Commission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67" b="1" kern="1200" dirty="0" smtClean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</a:rPr>
                        <a:t>Русский язык</a:t>
                      </a:r>
                      <a:endParaRPr lang="ru-RU" sz="2267" b="1" kern="1200" dirty="0">
                        <a:solidFill>
                          <a:schemeClr val="dk1"/>
                        </a:solidFill>
                        <a:latin typeface="Commissioner"/>
                        <a:ea typeface="Commissioner"/>
                        <a:cs typeface="Commissione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085334"/>
                  </a:ext>
                </a:extLst>
              </a:tr>
              <a:tr h="539932">
                <a:tc>
                  <a:txBody>
                    <a:bodyPr/>
                    <a:lstStyle/>
                    <a:p>
                      <a:pPr algn="l"/>
                      <a:r>
                        <a:rPr lang="ru-RU" sz="2267" b="1" kern="1200" dirty="0" smtClean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</a:rPr>
                        <a:t>Четверг, 17.00-18.30</a:t>
                      </a:r>
                      <a:endParaRPr lang="ru-RU" sz="2267" b="1" kern="1200" dirty="0">
                        <a:solidFill>
                          <a:schemeClr val="dk1"/>
                        </a:solidFill>
                        <a:latin typeface="Commissioner"/>
                        <a:ea typeface="Commissioner"/>
                        <a:cs typeface="Commission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67" b="1" kern="1200" dirty="0" smtClean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</a:rPr>
                        <a:t>Английский</a:t>
                      </a:r>
                      <a:r>
                        <a:rPr lang="ru-RU" sz="2267" b="1" kern="1200" baseline="0" dirty="0" smtClean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</a:rPr>
                        <a:t> язык</a:t>
                      </a:r>
                      <a:endParaRPr lang="ru-RU" sz="2267" b="1" kern="1200" dirty="0">
                        <a:solidFill>
                          <a:schemeClr val="dk1"/>
                        </a:solidFill>
                        <a:latin typeface="Commissioner"/>
                        <a:ea typeface="Commissioner"/>
                        <a:cs typeface="Commissione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034232"/>
                  </a:ext>
                </a:extLst>
              </a:tr>
              <a:tr h="557348">
                <a:tc>
                  <a:txBody>
                    <a:bodyPr/>
                    <a:lstStyle/>
                    <a:p>
                      <a:pPr algn="l"/>
                      <a:r>
                        <a:rPr lang="ru-RU" sz="2267" b="1" kern="1200" dirty="0" smtClean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</a:rPr>
                        <a:t>Суббота, 16.00-17.30</a:t>
                      </a:r>
                      <a:endParaRPr lang="ru-RU" sz="2267" b="1" kern="1200" dirty="0">
                        <a:solidFill>
                          <a:schemeClr val="dk1"/>
                        </a:solidFill>
                        <a:latin typeface="Commissioner"/>
                        <a:ea typeface="Commissioner"/>
                        <a:cs typeface="Commission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67" b="1" kern="1200" dirty="0" smtClean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</a:rPr>
                        <a:t>Информатика</a:t>
                      </a:r>
                      <a:endParaRPr lang="ru-RU" sz="2267" b="1" kern="1200" dirty="0">
                        <a:solidFill>
                          <a:schemeClr val="dk1"/>
                        </a:solidFill>
                        <a:latin typeface="Commissioner"/>
                        <a:ea typeface="Commissioner"/>
                        <a:cs typeface="Commissione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392060"/>
                  </a:ext>
                </a:extLst>
              </a:tr>
              <a:tr h="719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67" b="1" kern="1200" dirty="0" smtClean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</a:rPr>
                        <a:t>Суббота, 17.40-19.10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67" b="1" kern="1200" dirty="0" smtClean="0">
                          <a:solidFill>
                            <a:schemeClr val="dk1"/>
                          </a:solidFill>
                          <a:latin typeface="Commissioner"/>
                          <a:ea typeface="Commissioner"/>
                          <a:cs typeface="Commissioner"/>
                        </a:rPr>
                        <a:t>Математика</a:t>
                      </a:r>
                      <a:endParaRPr lang="ru-RU" sz="2267" b="1" kern="1200" dirty="0">
                        <a:solidFill>
                          <a:schemeClr val="dk1"/>
                        </a:solidFill>
                        <a:latin typeface="Commissioner"/>
                        <a:ea typeface="Commissioner"/>
                        <a:cs typeface="Commissione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48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23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1763" y="552298"/>
            <a:ext cx="2005245" cy="4068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616" y="1739393"/>
            <a:ext cx="887577" cy="27025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83362" y="2160015"/>
            <a:ext cx="1988820" cy="365760"/>
            <a:chOff x="362521" y="1620011"/>
            <a:chExt cx="1491615" cy="27432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712" y="1620011"/>
              <a:ext cx="1490852" cy="2743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2521" y="1855723"/>
              <a:ext cx="1391920" cy="5080"/>
            </a:xfrm>
            <a:custGeom>
              <a:avLst/>
              <a:gdLst/>
              <a:ahLst/>
              <a:cxnLst/>
              <a:rect l="l" t="t" r="r" b="b"/>
              <a:pathLst>
                <a:path w="1391920" h="5080">
                  <a:moveTo>
                    <a:pt x="1391475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1391475" y="4572"/>
                  </a:lnTo>
                  <a:lnTo>
                    <a:pt x="1391475" y="0"/>
                  </a:lnTo>
                  <a:close/>
                </a:path>
              </a:pathLst>
            </a:custGeom>
            <a:solidFill>
              <a:srgbClr val="0096A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3615" y="2728976"/>
            <a:ext cx="1209903" cy="2702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3615" y="3149939"/>
            <a:ext cx="2033016" cy="3657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3615" y="3718897"/>
            <a:ext cx="926592" cy="270256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83615" y="4139523"/>
            <a:ext cx="3131820" cy="365760"/>
            <a:chOff x="362711" y="3104642"/>
            <a:chExt cx="2348865" cy="27432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2711" y="3104642"/>
              <a:ext cx="216407" cy="2743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915" y="3104642"/>
              <a:ext cx="143256" cy="2743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2543" y="3104642"/>
              <a:ext cx="1437894" cy="2743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95856" y="3104642"/>
              <a:ext cx="404774" cy="2743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9385" y="3104642"/>
              <a:ext cx="512063" cy="274319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3615" y="4708990"/>
            <a:ext cx="749300" cy="270255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7544815" y="0"/>
            <a:ext cx="101600" cy="6858000"/>
          </a:xfrm>
          <a:custGeom>
            <a:avLst/>
            <a:gdLst/>
            <a:ahLst/>
            <a:cxnLst/>
            <a:rect l="l" t="t" r="r" b="b"/>
            <a:pathLst>
              <a:path w="76200" h="5143500">
                <a:moveTo>
                  <a:pt x="0" y="5143498"/>
                </a:moveTo>
                <a:lnTo>
                  <a:pt x="76200" y="5143498"/>
                </a:lnTo>
                <a:lnTo>
                  <a:pt x="76200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F8B83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61696" y="331215"/>
            <a:ext cx="959104" cy="957071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8424671" y="1108203"/>
            <a:ext cx="3119120" cy="5035127"/>
            <a:chOff x="6318503" y="831152"/>
            <a:chExt cx="2339340" cy="3776345"/>
          </a:xfrm>
        </p:grpSpPr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18503" y="831152"/>
              <a:ext cx="2302763" cy="377589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92290" y="1490218"/>
              <a:ext cx="1585467" cy="17830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72094" y="1490218"/>
              <a:ext cx="201168" cy="1783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16874" y="1490218"/>
              <a:ext cx="640448" cy="178308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47276" y="5194028"/>
            <a:ext cx="1295941" cy="129594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419661" y="4091569"/>
            <a:ext cx="417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319, 314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35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A33D5D5-13C7-8644-8CD8-A04CCCE736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Лицей НИУ ВШЭ-Пермь</a:t>
            </a: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095CB-94DB-754D-A4ED-35EBDDB3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10714699" cy="527658"/>
          </a:xfrm>
        </p:spPr>
        <p:txBody>
          <a:bodyPr/>
          <a:lstStyle/>
          <a:p>
            <a:r>
              <a:rPr lang="ru-RU" dirty="0"/>
              <a:t>2021/2022 учебный </a:t>
            </a:r>
            <a:r>
              <a:rPr lang="ru-RU" dirty="0" smtClean="0"/>
              <a:t>год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/>
              <a:t>подготовительный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622317-DCC7-F945-8031-3E7F389B9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485" y="2379663"/>
            <a:ext cx="5096777" cy="327973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Лицей был создан при поддержке губернатора Пермского края и Министерства образования и науки Пермского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края,  на основании решения ученого совета Национальный исследовательский университет «Высшая школа экономики» 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 2021 году (протокол № 14 от 17.12.2021). </a:t>
            </a:r>
          </a:p>
          <a:p>
            <a:pPr>
              <a:spcBef>
                <a:spcPts val="600"/>
              </a:spcBef>
            </a:pPr>
            <a:endParaRPr lang="ru-RU" sz="1800" dirty="0" smtClean="0"/>
          </a:p>
          <a:p>
            <a:pPr>
              <a:spcBef>
                <a:spcPts val="600"/>
              </a:spcBef>
            </a:pPr>
            <a:r>
              <a:rPr lang="ru-RU" sz="1800" dirty="0" smtClean="0"/>
              <a:t>Является </a:t>
            </a:r>
            <a:r>
              <a:rPr lang="ru-RU" sz="1800" b="1" dirty="0"/>
              <a:t>структурным подразделением </a:t>
            </a:r>
            <a:r>
              <a:rPr lang="ru-RU" sz="1800" dirty="0"/>
              <a:t>НИУ ВШЭ – </a:t>
            </a:r>
            <a:r>
              <a:rPr lang="ru-RU" sz="1800" dirty="0" smtClean="0"/>
              <a:t>Пермь</a:t>
            </a:r>
            <a:endParaRPr lang="ru-RU" sz="1800" dirty="0"/>
          </a:p>
          <a:p>
            <a:pPr>
              <a:spcBef>
                <a:spcPts val="600"/>
              </a:spcBef>
            </a:pPr>
            <a:endParaRPr lang="ru-RU" sz="1600" dirty="0"/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46BB51F-3F05-3C42-B510-D008849890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sz="2800" dirty="0" smtClean="0"/>
              <a:t>Пилотный проект </a:t>
            </a:r>
            <a:r>
              <a:rPr lang="ru-RU" sz="2800" dirty="0"/>
              <a:t>«Профильные школы при вузах Пермского края» </a:t>
            </a:r>
            <a:endParaRPr lang="ru-RU" sz="2800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FE4DD9E-D443-AF4F-A072-F5C4D494A0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785254" cy="408109"/>
          </a:xfrm>
        </p:spPr>
        <p:txBody>
          <a:bodyPr/>
          <a:lstStyle/>
          <a:p>
            <a:r>
              <a:rPr lang="ru-RU" dirty="0"/>
              <a:t>«Профильные школы при вузах Пермского края»</a:t>
            </a:r>
          </a:p>
        </p:txBody>
      </p:sp>
      <p:pic>
        <p:nvPicPr>
          <p:cNvPr id="1033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r="11935" b="25526"/>
          <a:stretch>
            <a:fillRect/>
          </a:stretch>
        </p:blipFill>
        <p:spPr bwMode="auto">
          <a:xfrm>
            <a:off x="6338960" y="3410448"/>
            <a:ext cx="5111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03" y="3410447"/>
            <a:ext cx="5111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026" y="3435847"/>
            <a:ext cx="708025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96837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2020888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id="{A25E05A5-31FE-6744-BC43-4BB36CF7471F}"/>
              </a:ext>
            </a:extLst>
          </p:cNvPr>
          <p:cNvSpPr txBox="1">
            <a:spLocks/>
          </p:cNvSpPr>
          <p:nvPr/>
        </p:nvSpPr>
        <p:spPr>
          <a:xfrm>
            <a:off x="6259892" y="4176584"/>
            <a:ext cx="5763232" cy="2398572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b="1" dirty="0"/>
              <a:t>Цель</a:t>
            </a:r>
            <a:r>
              <a:rPr lang="ru-RU" sz="1400" dirty="0"/>
              <a:t>: профильное обучение обучающихся 10–11 классов в рамках направлений, реализуемых вузами</a:t>
            </a:r>
          </a:p>
          <a:p>
            <a:pPr>
              <a:spcBef>
                <a:spcPts val="0"/>
              </a:spcBef>
            </a:pPr>
            <a:endParaRPr lang="ru-RU" sz="1400" b="1" dirty="0" smtClean="0"/>
          </a:p>
          <a:p>
            <a:pPr>
              <a:spcBef>
                <a:spcPts val="0"/>
              </a:spcBef>
            </a:pPr>
            <a:r>
              <a:rPr lang="ru-RU" sz="1400" b="1" dirty="0" smtClean="0"/>
              <a:t>Направления</a:t>
            </a:r>
            <a:endParaRPr lang="ru-RU" sz="1400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углубленное изучение предметов по программам повышенной сложности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научно-исследовательская и проектная деятельность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осознанное профессиональное самоопределение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формирование набора компетенции под будущую профессию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бесшовная модель обучения (школа – вуз)</a:t>
            </a:r>
          </a:p>
        </p:txBody>
      </p:sp>
    </p:spTree>
    <p:extLst>
      <p:ext uri="{BB962C8B-B14F-4D97-AF65-F5344CB8AC3E}">
        <p14:creationId xmlns:p14="http://schemas.microsoft.com/office/powerpoint/2010/main" val="19034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Лицей НИУ ВШЭ-Пермь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>
                <a:solidFill>
                  <a:srgbClr val="001F5F"/>
                </a:solidFill>
                <a:latin typeface="Calibri" panose="020F0502020204030204" pitchFamily="34" charset="0"/>
              </a:rPr>
              <a:t>Итоги </a:t>
            </a:r>
            <a:r>
              <a:rPr lang="ru-RU" b="1" dirty="0" smtClean="0">
                <a:solidFill>
                  <a:srgbClr val="001F5F"/>
                </a:solidFill>
                <a:latin typeface="Calibri" panose="020F0502020204030204" pitchFamily="34" charset="0"/>
              </a:rPr>
              <a:t>ГИА (2024)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2020" y="1114994"/>
            <a:ext cx="10783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1F5F"/>
                </a:solidFill>
                <a:latin typeface="Calibri" panose="020F0502020204030204" pitchFamily="34" charset="0"/>
              </a:rPr>
              <a:t>Итоги ГИА 2024 (средний балл)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412020" y="1592653"/>
          <a:ext cx="11104477" cy="4140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2527">
                  <a:extLst>
                    <a:ext uri="{9D8B030D-6E8A-4147-A177-3AD203B41FA5}">
                      <a16:colId xmlns:a16="http://schemas.microsoft.com/office/drawing/2014/main" val="3296102760"/>
                    </a:ext>
                  </a:extLst>
                </a:gridCol>
                <a:gridCol w="2129356">
                  <a:extLst>
                    <a:ext uri="{9D8B030D-6E8A-4147-A177-3AD203B41FA5}">
                      <a16:colId xmlns:a16="http://schemas.microsoft.com/office/drawing/2014/main" val="1620245073"/>
                    </a:ext>
                  </a:extLst>
                </a:gridCol>
                <a:gridCol w="1421027">
                  <a:extLst>
                    <a:ext uri="{9D8B030D-6E8A-4147-A177-3AD203B41FA5}">
                      <a16:colId xmlns:a16="http://schemas.microsoft.com/office/drawing/2014/main" val="4236711274"/>
                    </a:ext>
                  </a:extLst>
                </a:gridCol>
                <a:gridCol w="1383956">
                  <a:extLst>
                    <a:ext uri="{9D8B030D-6E8A-4147-A177-3AD203B41FA5}">
                      <a16:colId xmlns:a16="http://schemas.microsoft.com/office/drawing/2014/main" val="2572025658"/>
                    </a:ext>
                  </a:extLst>
                </a:gridCol>
                <a:gridCol w="1433384">
                  <a:extLst>
                    <a:ext uri="{9D8B030D-6E8A-4147-A177-3AD203B41FA5}">
                      <a16:colId xmlns:a16="http://schemas.microsoft.com/office/drawing/2014/main" val="2019891371"/>
                    </a:ext>
                  </a:extLst>
                </a:gridCol>
                <a:gridCol w="1433384">
                  <a:extLst>
                    <a:ext uri="{9D8B030D-6E8A-4147-A177-3AD203B41FA5}">
                      <a16:colId xmlns:a16="http://schemas.microsoft.com/office/drawing/2014/main" val="972480180"/>
                    </a:ext>
                  </a:extLst>
                </a:gridCol>
                <a:gridCol w="1383957">
                  <a:extLst>
                    <a:ext uri="{9D8B030D-6E8A-4147-A177-3AD203B41FA5}">
                      <a16:colId xmlns:a16="http://schemas.microsoft.com/office/drawing/2014/main" val="2795151693"/>
                    </a:ext>
                  </a:extLst>
                </a:gridCol>
                <a:gridCol w="1346886">
                  <a:extLst>
                    <a:ext uri="{9D8B030D-6E8A-4147-A177-3AD203B41FA5}">
                      <a16:colId xmlns:a16="http://schemas.microsoft.com/office/drawing/2014/main" val="2207056987"/>
                    </a:ext>
                  </a:extLst>
                </a:gridCol>
              </a:tblGrid>
              <a:tr h="871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Предмет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лицеистов, сдававших ЕГЭ (чел./%)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Лицей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г. Пермь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ПК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РФ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5622587"/>
                  </a:ext>
                </a:extLst>
              </a:tr>
              <a:tr h="363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Русский язык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85,0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67,6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65,96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63,88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9664204"/>
                  </a:ext>
                </a:extLst>
              </a:tr>
              <a:tr h="363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Математика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78,5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68,6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66,81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62,55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1547127"/>
                  </a:ext>
                </a:extLst>
              </a:tr>
              <a:tr h="363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Английский язык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77,3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65,2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65,46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65,39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5014584"/>
                  </a:ext>
                </a:extLst>
              </a:tr>
              <a:tr h="363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Информатика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86 (тех)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82,2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63,4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62,33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54,49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2213415"/>
                  </a:ext>
                </a:extLst>
              </a:tr>
              <a:tr h="363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Обществознание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73 (</a:t>
                      </a:r>
                      <a:r>
                        <a:rPr lang="ru-RU" sz="2000" dirty="0" err="1" smtClean="0">
                          <a:effectLst/>
                        </a:rPr>
                        <a:t>гум,эк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76,9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58,5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58,35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55,05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7736048"/>
                  </a:ext>
                </a:extLst>
              </a:tr>
              <a:tr h="363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История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71,8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59,60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57,19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8562892"/>
                  </a:ext>
                </a:extLst>
              </a:tr>
              <a:tr h="363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Литература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60,5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59,3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58,78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60,92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7307789"/>
                  </a:ext>
                </a:extLst>
              </a:tr>
              <a:tr h="363295"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Средний балл (с учетом «Литературы»)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</a:rPr>
                        <a:t>76,0</a:t>
                      </a:r>
                      <a:endParaRPr lang="ru-RU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</a:rPr>
                        <a:t>63,2</a:t>
                      </a:r>
                      <a:endParaRPr lang="ru-RU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</a:rPr>
                        <a:t>62,47</a:t>
                      </a:r>
                      <a:endParaRPr lang="ru-RU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</a:rPr>
                        <a:t>59,92</a:t>
                      </a:r>
                      <a:endParaRPr lang="ru-RU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9147835"/>
                  </a:ext>
                </a:extLst>
              </a:tr>
              <a:tr h="363295"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Средний балл (без учета «Литературы»)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78,6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63,9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63,09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59,76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3396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7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Лицей НИУ ВШЭ-Пермь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>
                <a:solidFill>
                  <a:srgbClr val="001F5F"/>
                </a:solidFill>
                <a:latin typeface="Calibri" panose="020F0502020204030204" pitchFamily="34" charset="0"/>
              </a:rPr>
              <a:t>Итоги </a:t>
            </a:r>
            <a:r>
              <a:rPr lang="ru-RU" b="1" dirty="0" smtClean="0">
                <a:solidFill>
                  <a:srgbClr val="001F5F"/>
                </a:solidFill>
                <a:latin typeface="Calibri" panose="020F0502020204030204" pitchFamily="34" charset="0"/>
              </a:rPr>
              <a:t>ГИА (2024)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2020" y="1299660"/>
            <a:ext cx="10783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1F5F"/>
                </a:solidFill>
                <a:latin typeface="Calibri" panose="020F0502020204030204" pitchFamily="34" charset="0"/>
              </a:rPr>
              <a:t>Итоги ГИА 2024 (</a:t>
            </a:r>
            <a:r>
              <a:rPr lang="ru-RU" b="1" dirty="0" err="1" smtClean="0">
                <a:solidFill>
                  <a:srgbClr val="001F5F"/>
                </a:solidFill>
                <a:latin typeface="Calibri" panose="020F0502020204030204" pitchFamily="34" charset="0"/>
              </a:rPr>
              <a:t>высокобалльники</a:t>
            </a:r>
            <a:r>
              <a:rPr lang="ru-RU" b="1" dirty="0" smtClean="0">
                <a:solidFill>
                  <a:srgbClr val="001F5F"/>
                </a:solidFill>
                <a:latin typeface="Calibri" panose="020F0502020204030204" pitchFamily="34" charset="0"/>
              </a:rPr>
              <a:t>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412020" y="1792562"/>
          <a:ext cx="11450467" cy="3199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742">
                  <a:extLst>
                    <a:ext uri="{9D8B030D-6E8A-4147-A177-3AD203B41FA5}">
                      <a16:colId xmlns:a16="http://schemas.microsoft.com/office/drawing/2014/main" val="271798188"/>
                    </a:ext>
                  </a:extLst>
                </a:gridCol>
                <a:gridCol w="1865870">
                  <a:extLst>
                    <a:ext uri="{9D8B030D-6E8A-4147-A177-3AD203B41FA5}">
                      <a16:colId xmlns:a16="http://schemas.microsoft.com/office/drawing/2014/main" val="4168038049"/>
                    </a:ext>
                  </a:extLst>
                </a:gridCol>
                <a:gridCol w="778476">
                  <a:extLst>
                    <a:ext uri="{9D8B030D-6E8A-4147-A177-3AD203B41FA5}">
                      <a16:colId xmlns:a16="http://schemas.microsoft.com/office/drawing/2014/main" val="1499748921"/>
                    </a:ext>
                  </a:extLst>
                </a:gridCol>
                <a:gridCol w="1149178">
                  <a:extLst>
                    <a:ext uri="{9D8B030D-6E8A-4147-A177-3AD203B41FA5}">
                      <a16:colId xmlns:a16="http://schemas.microsoft.com/office/drawing/2014/main" val="2162300716"/>
                    </a:ext>
                  </a:extLst>
                </a:gridCol>
                <a:gridCol w="1075038">
                  <a:extLst>
                    <a:ext uri="{9D8B030D-6E8A-4147-A177-3AD203B41FA5}">
                      <a16:colId xmlns:a16="http://schemas.microsoft.com/office/drawing/2014/main" val="852139781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1777631088"/>
                    </a:ext>
                  </a:extLst>
                </a:gridCol>
                <a:gridCol w="1099752">
                  <a:extLst>
                    <a:ext uri="{9D8B030D-6E8A-4147-A177-3AD203B41FA5}">
                      <a16:colId xmlns:a16="http://schemas.microsoft.com/office/drawing/2014/main" val="4182518335"/>
                    </a:ext>
                  </a:extLst>
                </a:gridCol>
                <a:gridCol w="1149178">
                  <a:extLst>
                    <a:ext uri="{9D8B030D-6E8A-4147-A177-3AD203B41FA5}">
                      <a16:colId xmlns:a16="http://schemas.microsoft.com/office/drawing/2014/main" val="3288944771"/>
                    </a:ext>
                  </a:extLst>
                </a:gridCol>
                <a:gridCol w="679622">
                  <a:extLst>
                    <a:ext uri="{9D8B030D-6E8A-4147-A177-3AD203B41FA5}">
                      <a16:colId xmlns:a16="http://schemas.microsoft.com/office/drawing/2014/main" val="3891469154"/>
                    </a:ext>
                  </a:extLst>
                </a:gridCol>
                <a:gridCol w="1260389">
                  <a:extLst>
                    <a:ext uri="{9D8B030D-6E8A-4147-A177-3AD203B41FA5}">
                      <a16:colId xmlns:a16="http://schemas.microsoft.com/office/drawing/2014/main" val="4012159020"/>
                    </a:ext>
                  </a:extLst>
                </a:gridCol>
                <a:gridCol w="1297460">
                  <a:extLst>
                    <a:ext uri="{9D8B030D-6E8A-4147-A177-3AD203B41FA5}">
                      <a16:colId xmlns:a16="http://schemas.microsoft.com/office/drawing/2014/main" val="3906264715"/>
                    </a:ext>
                  </a:extLst>
                </a:gridCol>
              </a:tblGrid>
              <a:tr h="27101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Предмет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Технологическое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Социально-экономическое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Гуманитарное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31016"/>
                  </a:ext>
                </a:extLst>
              </a:tr>
              <a:tr h="711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Кол-во высоко-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балльников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 высоко</a:t>
                      </a:r>
                      <a:r>
                        <a:rPr lang="en-US" sz="1400" dirty="0" smtClean="0">
                          <a:effectLst/>
                        </a:rPr>
                        <a:t>-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балльников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Кол-во высоко-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балльников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 высоко</a:t>
                      </a:r>
                      <a:r>
                        <a:rPr lang="en-US" sz="1400" dirty="0" smtClean="0">
                          <a:effectLst/>
                        </a:rPr>
                        <a:t>-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балльников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Кол-во высоко-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балльников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 высоко</a:t>
                      </a:r>
                      <a:r>
                        <a:rPr lang="en-US" sz="1400" dirty="0" smtClean="0">
                          <a:effectLst/>
                        </a:rPr>
                        <a:t>-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балльников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5281579"/>
                  </a:ext>
                </a:extLst>
              </a:tr>
              <a:tr h="213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81,0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71,4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60,9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2438910"/>
                  </a:ext>
                </a:extLst>
              </a:tr>
              <a:tr h="213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71,4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45,5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5,9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9180315"/>
                  </a:ext>
                </a:extLst>
              </a:tr>
              <a:tr h="243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Информатика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72,2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33,3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9677284"/>
                  </a:ext>
                </a:extLst>
              </a:tr>
              <a:tr h="213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История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50,0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40,0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3890516"/>
                  </a:ext>
                </a:extLst>
              </a:tr>
              <a:tr h="238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Английский язык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71,4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42,3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36,8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1292903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Обществознание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42,9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31,3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4093085"/>
                  </a:ext>
                </a:extLst>
              </a:tr>
              <a:tr h="43674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Средний % высокобалльников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74,0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47,6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35,0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405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3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Лицей НИУ ВШЭ-Пермь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>
                <a:solidFill>
                  <a:srgbClr val="001F5F"/>
                </a:solidFill>
                <a:latin typeface="Calibri" panose="020F0502020204030204" pitchFamily="34" charset="0"/>
              </a:rPr>
              <a:t>Итоги </a:t>
            </a:r>
            <a:r>
              <a:rPr lang="ru-RU" b="1" dirty="0" smtClean="0">
                <a:solidFill>
                  <a:srgbClr val="001F5F"/>
                </a:solidFill>
                <a:latin typeface="Calibri" panose="020F0502020204030204" pitchFamily="34" charset="0"/>
              </a:rPr>
              <a:t>ГИА (2024)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2020" y="1299660"/>
            <a:ext cx="10783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равнение </a:t>
            </a:r>
            <a:r>
              <a:rPr lang="ru-RU" b="1" dirty="0"/>
              <a:t>с краевыми показателями </a:t>
            </a:r>
            <a:r>
              <a:rPr lang="ru-RU" b="1" dirty="0" smtClean="0"/>
              <a:t>ЕГЭ 2024</a:t>
            </a:r>
            <a:endParaRPr lang="ru-RU" b="1" dirty="0" smtClean="0">
              <a:solidFill>
                <a:srgbClr val="001F5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12020" y="1668992"/>
          <a:ext cx="11413395" cy="4348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385">
                  <a:extLst>
                    <a:ext uri="{9D8B030D-6E8A-4147-A177-3AD203B41FA5}">
                      <a16:colId xmlns:a16="http://schemas.microsoft.com/office/drawing/2014/main" val="2179407047"/>
                    </a:ext>
                  </a:extLst>
                </a:gridCol>
                <a:gridCol w="1853514">
                  <a:extLst>
                    <a:ext uri="{9D8B030D-6E8A-4147-A177-3AD203B41FA5}">
                      <a16:colId xmlns:a16="http://schemas.microsoft.com/office/drawing/2014/main" val="363144339"/>
                    </a:ext>
                  </a:extLst>
                </a:gridCol>
                <a:gridCol w="667265">
                  <a:extLst>
                    <a:ext uri="{9D8B030D-6E8A-4147-A177-3AD203B41FA5}">
                      <a16:colId xmlns:a16="http://schemas.microsoft.com/office/drawing/2014/main" val="1407194896"/>
                    </a:ext>
                  </a:extLst>
                </a:gridCol>
                <a:gridCol w="926757">
                  <a:extLst>
                    <a:ext uri="{9D8B030D-6E8A-4147-A177-3AD203B41FA5}">
                      <a16:colId xmlns:a16="http://schemas.microsoft.com/office/drawing/2014/main" val="3435460145"/>
                    </a:ext>
                  </a:extLst>
                </a:gridCol>
                <a:gridCol w="716691">
                  <a:extLst>
                    <a:ext uri="{9D8B030D-6E8A-4147-A177-3AD203B41FA5}">
                      <a16:colId xmlns:a16="http://schemas.microsoft.com/office/drawing/2014/main" val="3534957729"/>
                    </a:ext>
                  </a:extLst>
                </a:gridCol>
                <a:gridCol w="976184">
                  <a:extLst>
                    <a:ext uri="{9D8B030D-6E8A-4147-A177-3AD203B41FA5}">
                      <a16:colId xmlns:a16="http://schemas.microsoft.com/office/drawing/2014/main" val="4223346813"/>
                    </a:ext>
                  </a:extLst>
                </a:gridCol>
                <a:gridCol w="1050325">
                  <a:extLst>
                    <a:ext uri="{9D8B030D-6E8A-4147-A177-3AD203B41FA5}">
                      <a16:colId xmlns:a16="http://schemas.microsoft.com/office/drawing/2014/main" val="3560783432"/>
                    </a:ext>
                  </a:extLst>
                </a:gridCol>
                <a:gridCol w="1037967">
                  <a:extLst>
                    <a:ext uri="{9D8B030D-6E8A-4147-A177-3AD203B41FA5}">
                      <a16:colId xmlns:a16="http://schemas.microsoft.com/office/drawing/2014/main" val="303536737"/>
                    </a:ext>
                  </a:extLst>
                </a:gridCol>
                <a:gridCol w="1075038">
                  <a:extLst>
                    <a:ext uri="{9D8B030D-6E8A-4147-A177-3AD203B41FA5}">
                      <a16:colId xmlns:a16="http://schemas.microsoft.com/office/drawing/2014/main" val="1465118866"/>
                    </a:ext>
                  </a:extLst>
                </a:gridCol>
                <a:gridCol w="1285103">
                  <a:extLst>
                    <a:ext uri="{9D8B030D-6E8A-4147-A177-3AD203B41FA5}">
                      <a16:colId xmlns:a16="http://schemas.microsoft.com/office/drawing/2014/main" val="3006559210"/>
                    </a:ext>
                  </a:extLst>
                </a:gridCol>
                <a:gridCol w="1495166">
                  <a:extLst>
                    <a:ext uri="{9D8B030D-6E8A-4147-A177-3AD203B41FA5}">
                      <a16:colId xmlns:a16="http://schemas.microsoft.com/office/drawing/2014/main" val="2711103246"/>
                    </a:ext>
                  </a:extLst>
                </a:gridCol>
              </a:tblGrid>
              <a:tr h="1413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№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Предмет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 Лицею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"100"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 ПК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Превышение, баллы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всем сдававшим)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учащихся, набравших балл выше среднего по ПК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учащихся, набравших балл выше среднего по ПК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учащихся, набравших  балл выше среднего по ПК (на 2 и более балла)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учащихся, набравших балл выше среднего по ПК (на 2 и более балла)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5398519"/>
                  </a:ext>
                </a:extLst>
              </a:tr>
              <a:tr h="267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Русский язык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72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85,0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3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65,96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19,0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70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97,22%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69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95,83%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6331430"/>
                  </a:ext>
                </a:extLst>
              </a:tr>
              <a:tr h="2454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Математика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60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78,5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66,81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11,7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54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90,00%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53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88,33%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372463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Английский язык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59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77,3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65,46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11,9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52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88,14%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49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83,05%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71127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4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Информатика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21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82,2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62,33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19,9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95,24%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20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95,24%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793111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5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Обществознание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37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76,9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58,36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18,6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34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91,89%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34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91,89%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2328746"/>
                  </a:ext>
                </a:extLst>
              </a:tr>
              <a:tr h="197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6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История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8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71,8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59,60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12,2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7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87,50%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6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75,00%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1071993"/>
                  </a:ext>
                </a:extLst>
              </a:tr>
              <a:tr h="174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7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Литература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6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60,5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58,78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1,7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3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50,00%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3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50,00%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0668262"/>
                  </a:ext>
                </a:extLst>
              </a:tr>
              <a:tr h="167640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+mn-lt"/>
                        </a:rPr>
                        <a:t>с</a:t>
                      </a:r>
                      <a:r>
                        <a:rPr lang="ru-RU" sz="1600" b="1" i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1" dirty="0" smtClean="0">
                          <a:effectLst/>
                          <a:latin typeface="+mn-lt"/>
                        </a:rPr>
                        <a:t>«Литературой»</a:t>
                      </a:r>
                      <a:endParaRPr lang="ru-RU" sz="16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+mn-lt"/>
                        </a:rPr>
                        <a:t>263</a:t>
                      </a:r>
                      <a:endParaRPr lang="ru-RU" sz="1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+mn-lt"/>
                        </a:rPr>
                        <a:t>76,0</a:t>
                      </a:r>
                      <a:endParaRPr lang="ru-RU" sz="1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+mn-lt"/>
                        </a:rPr>
                        <a:t>3</a:t>
                      </a:r>
                      <a:endParaRPr lang="ru-RU" sz="1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+mn-lt"/>
                        </a:rPr>
                        <a:t>62,47</a:t>
                      </a:r>
                      <a:endParaRPr lang="ru-RU" sz="1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+mn-lt"/>
                        </a:rPr>
                        <a:t>13,55</a:t>
                      </a:r>
                      <a:endParaRPr lang="ru-RU" sz="1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+mn-lt"/>
                        </a:rPr>
                        <a:t>240</a:t>
                      </a:r>
                      <a:endParaRPr lang="ru-RU" sz="1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+mn-lt"/>
                        </a:rPr>
                        <a:t>91,25%</a:t>
                      </a:r>
                      <a:endParaRPr lang="ru-RU" sz="1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+mn-lt"/>
                        </a:rPr>
                        <a:t>234</a:t>
                      </a:r>
                      <a:endParaRPr lang="ru-RU" sz="1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+mn-lt"/>
                        </a:rPr>
                        <a:t>88,97%</a:t>
                      </a:r>
                      <a:endParaRPr lang="ru-RU" sz="18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7387925"/>
                  </a:ext>
                </a:extLst>
              </a:tr>
              <a:tr h="167640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</a:rPr>
                        <a:t>без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«</a:t>
                      </a:r>
                      <a:r>
                        <a:rPr lang="ru-RU" sz="1600" b="1" dirty="0" smtClean="0">
                          <a:effectLst/>
                          <a:latin typeface="+mn-lt"/>
                        </a:rPr>
                        <a:t>Литературы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»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249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80,0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3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63,78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16,20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230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92,37%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225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90,36%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2842148"/>
                  </a:ext>
                </a:extLst>
              </a:tr>
              <a:tr h="167640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Средний % учащихся, набравших балл выше среднего по ПК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92,50%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90,87%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0283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7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Лицей НИУ ВШЭ-Пермь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>
                <a:solidFill>
                  <a:srgbClr val="001F5F"/>
                </a:solidFill>
                <a:latin typeface="Calibri" panose="020F0502020204030204" pitchFamily="34" charset="0"/>
              </a:rPr>
              <a:t>Итоги </a:t>
            </a:r>
            <a:r>
              <a:rPr lang="ru-RU" b="1" dirty="0" smtClean="0">
                <a:solidFill>
                  <a:srgbClr val="001F5F"/>
                </a:solidFill>
                <a:latin typeface="Calibri" panose="020F0502020204030204" pitchFamily="34" charset="0"/>
              </a:rPr>
              <a:t>ГИА (2024)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2020" y="1299660"/>
            <a:ext cx="10783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Перечень ОО, продемонстрировавших наиболее высокие результаты ЕГЭ </a:t>
            </a:r>
            <a:r>
              <a:rPr lang="ru-RU" b="1" dirty="0"/>
              <a:t>по русскому языку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717445"/>
            <a:ext cx="10554816" cy="41272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30129" y="6110558"/>
            <a:ext cx="107832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* Сравнение </a:t>
            </a:r>
            <a:r>
              <a:rPr lang="ru-RU" sz="1400" i="1" dirty="0"/>
              <a:t>результатов по ОО проводится при условии количества ВТГ от ОО не менее 10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9747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1939</Words>
  <Application>Microsoft Office PowerPoint</Application>
  <PresentationFormat>Широкоэкранный</PresentationFormat>
  <Paragraphs>672</Paragraphs>
  <Slides>43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4" baseType="lpstr">
      <vt:lpstr>Arial</vt:lpstr>
      <vt:lpstr>Calibri</vt:lpstr>
      <vt:lpstr>Calibri Light</vt:lpstr>
      <vt:lpstr>Commissioner</vt:lpstr>
      <vt:lpstr>HSE Sans</vt:lpstr>
      <vt:lpstr>Proxima Nova</vt:lpstr>
      <vt:lpstr>Segoe UI</vt:lpstr>
      <vt:lpstr>Segoe UI Symbol</vt:lpstr>
      <vt:lpstr>Times New Roman</vt:lpstr>
      <vt:lpstr>Тема Office</vt:lpstr>
      <vt:lpstr>Точечный рисунок</vt:lpstr>
      <vt:lpstr>Презентация PowerPoint</vt:lpstr>
      <vt:lpstr>Высшая школа экономики – национальный исследовательский университет при Правительстве Российской Федерации</vt:lpstr>
      <vt:lpstr>Презентация PowerPoint</vt:lpstr>
      <vt:lpstr>Презентация PowerPoint</vt:lpstr>
      <vt:lpstr>2021/2022 учебный год - подготовительный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 образования</vt:lpstr>
      <vt:lpstr>Презентация PowerPoint</vt:lpstr>
      <vt:lpstr>Своевременная диагностика</vt:lpstr>
      <vt:lpstr>Цель мониторинга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Тестирование с хронометражём выполненных заданий позволяет делать прогноз на длительные сроки: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TEBednenko</dc:creator>
  <cp:lastModifiedBy>TEBednenko</cp:lastModifiedBy>
  <cp:revision>50</cp:revision>
  <cp:lastPrinted>2025-03-13T08:44:44Z</cp:lastPrinted>
  <dcterms:created xsi:type="dcterms:W3CDTF">2025-03-12T11:06:25Z</dcterms:created>
  <dcterms:modified xsi:type="dcterms:W3CDTF">2025-03-18T12:19:01Z</dcterms:modified>
</cp:coreProperties>
</file>