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60" r:id="rId3"/>
    <p:sldId id="261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25">
          <p15:clr>
            <a:srgbClr val="A4A3A4"/>
          </p15:clr>
        </p15:guide>
        <p15:guide id="2" pos="1209">
          <p15:clr>
            <a:srgbClr val="A4A3A4"/>
          </p15:clr>
        </p15:guide>
        <p15:guide id="3" pos="2955">
          <p15:clr>
            <a:srgbClr val="A4A3A4"/>
          </p15:clr>
        </p15:guide>
        <p15:guide id="4" pos="2071">
          <p15:clr>
            <a:srgbClr val="A4A3A4"/>
          </p15:clr>
        </p15:guide>
        <p15:guide id="5" pos="3840">
          <p15:clr>
            <a:srgbClr val="A4A3A4"/>
          </p15:clr>
        </p15:guide>
        <p15:guide id="6" pos="4702">
          <p15:clr>
            <a:srgbClr val="A4A3A4"/>
          </p15:clr>
        </p15:guide>
        <p15:guide id="7" pos="5586">
          <p15:clr>
            <a:srgbClr val="A4A3A4"/>
          </p15:clr>
        </p15:guide>
        <p15:guide id="8" pos="7333">
          <p15:clr>
            <a:srgbClr val="A4A3A4"/>
          </p15:clr>
        </p15:guide>
        <p15:guide id="9" orient="horz" pos="3952">
          <p15:clr>
            <a:srgbClr val="A4A3A4"/>
          </p15:clr>
        </p15:guide>
        <p15:guide id="10" pos="6471">
          <p15:clr>
            <a:srgbClr val="A4A3A4"/>
          </p15:clr>
        </p15:guide>
        <p15:guide id="11" orient="horz" pos="91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gHyLV8pyQGQAOAadxMfZ+BygOV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4973395-08EF-4ED3-962C-E22BA8712A84}">
  <a:tblStyle styleId="{04973395-08EF-4ED3-962C-E22BA8712A84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90E1BDD-D82A-490B-9709-944CCC3699B8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082DB30-7B96-4B18-B943-3BFD4248645B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pos="325"/>
        <p:guide pos="1209"/>
        <p:guide pos="2955"/>
        <p:guide pos="2071"/>
        <p:guide pos="3840"/>
        <p:guide pos="4702"/>
        <p:guide pos="5586"/>
        <p:guide pos="7333"/>
        <p:guide orient="horz" pos="3952"/>
        <p:guide pos="6471"/>
        <p:guide orient="horz" pos="91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customschemas.google.com/relationships/presentationmetadata" Target="meta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24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4" Type="http://schemas.openxmlformats.org/officeDocument/2006/relationships/slide" Target="slides/slide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0ee49bba6b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g30ee49bba6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екст_1">
  <p:cSld name="Текст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6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Google Shape;22;p16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" name="Google Shape;23;p16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" name="Google Shape;24;p16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" name="Google Shape;25;p16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 b="0" i="0" u="none" strike="noStrike" cap="none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" name="Google Shape;26;p16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" name="Google Shape;27;p16"/>
          <p:cNvSpPr>
            <a:spLocks noGrp="1"/>
          </p:cNvSpPr>
          <p:nvPr>
            <p:ph type="pic" idx="2"/>
          </p:nvPr>
        </p:nvSpPr>
        <p:spPr>
          <a:xfrm>
            <a:off x="6684653" y="1447790"/>
            <a:ext cx="4325167" cy="4325107"/>
          </a:xfrm>
          <a:prstGeom prst="rect">
            <a:avLst/>
          </a:prstGeom>
          <a:solidFill>
            <a:srgbClr val="D9D9D9"/>
          </a:solidFill>
          <a:ln>
            <a:noFill/>
          </a:ln>
        </p:spPr>
      </p:sp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524556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585897" y="2379663"/>
            <a:ext cx="5245500" cy="339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екст_3">
  <p:cSld name="Текст_3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9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8" name="Google Shape;48;p19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" name="Google Shape;49;p19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" name="Google Shape;50;p19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1" name="Google Shape;51;p19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" name="Google Shape;52;p19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3" name="Google Shape;53;p19"/>
          <p:cNvSpPr txBox="1">
            <a:spLocks noGrp="1"/>
          </p:cNvSpPr>
          <p:nvPr>
            <p:ph type="body" idx="1"/>
          </p:nvPr>
        </p:nvSpPr>
        <p:spPr>
          <a:xfrm>
            <a:off x="585898" y="2379663"/>
            <a:ext cx="4322531" cy="2399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body" idx="2"/>
          </p:nvPr>
        </p:nvSpPr>
        <p:spPr>
          <a:xfrm>
            <a:off x="585897" y="5183249"/>
            <a:ext cx="393434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9"/>
          <p:cNvSpPr txBox="1">
            <a:spLocks noGrp="1"/>
          </p:cNvSpPr>
          <p:nvPr>
            <p:ph type="body" idx="3"/>
          </p:nvPr>
        </p:nvSpPr>
        <p:spPr>
          <a:xfrm>
            <a:off x="6259892" y="2379663"/>
            <a:ext cx="5383968" cy="3451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title"/>
          </p:nvPr>
        </p:nvSpPr>
        <p:spPr>
          <a:xfrm>
            <a:off x="585897" y="1447790"/>
            <a:ext cx="11057955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body" idx="4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body" idx="5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body" idx="6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График_1">
  <p:cSld name="График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0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2" name="Google Shape;62;p20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" name="Google Shape;63;p20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" name="Google Shape;64;p20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5" name="Google Shape;65;p20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" name="Google Shape;66;p20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7" name="Google Shape;67;p20"/>
          <p:cNvSpPr txBox="1">
            <a:spLocks noGrp="1"/>
          </p:cNvSpPr>
          <p:nvPr>
            <p:ph type="title"/>
          </p:nvPr>
        </p:nvSpPr>
        <p:spPr>
          <a:xfrm>
            <a:off x="585899" y="1447790"/>
            <a:ext cx="432253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585898" y="2379663"/>
            <a:ext cx="4322531" cy="2399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body" idx="2"/>
          </p:nvPr>
        </p:nvSpPr>
        <p:spPr>
          <a:xfrm>
            <a:off x="585897" y="5183249"/>
            <a:ext cx="393434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20"/>
          <p:cNvSpPr>
            <a:spLocks noGrp="1"/>
          </p:cNvSpPr>
          <p:nvPr>
            <p:ph type="chart" idx="3"/>
          </p:nvPr>
        </p:nvSpPr>
        <p:spPr>
          <a:xfrm>
            <a:off x="5272097" y="1447790"/>
            <a:ext cx="6371768" cy="4289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body" idx="4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body" idx="5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body" idx="6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График_2">
  <p:cSld name="График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21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6" name="Google Shape;76;p21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" name="Google Shape;77;p21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21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21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0" name="Google Shape;80;p21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1" name="Google Shape;81;p21"/>
          <p:cNvSpPr txBox="1">
            <a:spLocks noGrp="1"/>
          </p:cNvSpPr>
          <p:nvPr>
            <p:ph type="body" idx="1"/>
          </p:nvPr>
        </p:nvSpPr>
        <p:spPr>
          <a:xfrm>
            <a:off x="585897" y="5183249"/>
            <a:ext cx="393434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21"/>
          <p:cNvSpPr>
            <a:spLocks noGrp="1"/>
          </p:cNvSpPr>
          <p:nvPr>
            <p:ph type="chart" idx="2"/>
          </p:nvPr>
        </p:nvSpPr>
        <p:spPr>
          <a:xfrm>
            <a:off x="5272097" y="1447790"/>
            <a:ext cx="6371768" cy="4289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body" idx="3"/>
          </p:nvPr>
        </p:nvSpPr>
        <p:spPr>
          <a:xfrm>
            <a:off x="585788" y="1447064"/>
            <a:ext cx="4322762" cy="703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4"/>
          </p:nvPr>
        </p:nvSpPr>
        <p:spPr>
          <a:xfrm>
            <a:off x="585898" y="2379663"/>
            <a:ext cx="4322531" cy="2399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body" idx="5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body" idx="6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21"/>
          <p:cNvSpPr txBox="1">
            <a:spLocks noGrp="1"/>
          </p:cNvSpPr>
          <p:nvPr>
            <p:ph type="body" idx="7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Цифры">
  <p:cSld name="Цифры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2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0" name="Google Shape;90;p22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1" name="Google Shape;91;p22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2" name="Google Shape;92;p22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3" name="Google Shape;93;p22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22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22"/>
          <p:cNvSpPr txBox="1">
            <a:spLocks noGrp="1"/>
          </p:cNvSpPr>
          <p:nvPr>
            <p:ph type="title"/>
          </p:nvPr>
        </p:nvSpPr>
        <p:spPr>
          <a:xfrm>
            <a:off x="585897" y="1447790"/>
            <a:ext cx="11057955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6" name="Google Shape;96;p22"/>
          <p:cNvSpPr txBox="1">
            <a:spLocks noGrp="1"/>
          </p:cNvSpPr>
          <p:nvPr>
            <p:ph type="body" idx="1"/>
          </p:nvPr>
        </p:nvSpPr>
        <p:spPr>
          <a:xfrm>
            <a:off x="575076" y="4103994"/>
            <a:ext cx="2758143" cy="1569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2"/>
          <p:cNvSpPr txBox="1">
            <a:spLocks noGrp="1"/>
          </p:cNvSpPr>
          <p:nvPr>
            <p:ph type="body" idx="2"/>
          </p:nvPr>
        </p:nvSpPr>
        <p:spPr>
          <a:xfrm>
            <a:off x="4047007" y="4103994"/>
            <a:ext cx="2757612" cy="1569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2"/>
          <p:cNvSpPr txBox="1">
            <a:spLocks noGrp="1"/>
          </p:cNvSpPr>
          <p:nvPr>
            <p:ph type="body" idx="3"/>
          </p:nvPr>
        </p:nvSpPr>
        <p:spPr>
          <a:xfrm>
            <a:off x="7518938" y="4103994"/>
            <a:ext cx="2757612" cy="1569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22"/>
          <p:cNvSpPr txBox="1">
            <a:spLocks noGrp="1"/>
          </p:cNvSpPr>
          <p:nvPr>
            <p:ph type="body" idx="4"/>
          </p:nvPr>
        </p:nvSpPr>
        <p:spPr>
          <a:xfrm>
            <a:off x="575076" y="2710235"/>
            <a:ext cx="2758143" cy="1164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22"/>
          <p:cNvSpPr txBox="1">
            <a:spLocks noGrp="1"/>
          </p:cNvSpPr>
          <p:nvPr>
            <p:ph type="body" idx="5"/>
          </p:nvPr>
        </p:nvSpPr>
        <p:spPr>
          <a:xfrm>
            <a:off x="4047007" y="2710235"/>
            <a:ext cx="2758143" cy="1164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Google Shape;101;p22"/>
          <p:cNvSpPr txBox="1">
            <a:spLocks noGrp="1"/>
          </p:cNvSpPr>
          <p:nvPr>
            <p:ph type="body" idx="6"/>
          </p:nvPr>
        </p:nvSpPr>
        <p:spPr>
          <a:xfrm>
            <a:off x="7518938" y="2710235"/>
            <a:ext cx="2758143" cy="1164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22"/>
          <p:cNvSpPr txBox="1">
            <a:spLocks noGrp="1"/>
          </p:cNvSpPr>
          <p:nvPr>
            <p:ph type="body" idx="7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2"/>
          <p:cNvSpPr txBox="1">
            <a:spLocks noGrp="1"/>
          </p:cNvSpPr>
          <p:nvPr>
            <p:ph type="body" idx="8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2"/>
          <p:cNvSpPr txBox="1">
            <a:spLocks noGrp="1"/>
          </p:cNvSpPr>
          <p:nvPr>
            <p:ph type="body" idx="9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аблица_1">
  <p:cSld name="Таблица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3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23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8" name="Google Shape;108;p23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9" name="Google Shape;109;p23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0" name="Google Shape;110;p23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1" name="Google Shape;111;p23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2" name="Google Shape;112;p23"/>
          <p:cNvSpPr txBox="1">
            <a:spLocks noGrp="1"/>
          </p:cNvSpPr>
          <p:nvPr>
            <p:ph type="body" idx="1"/>
          </p:nvPr>
        </p:nvSpPr>
        <p:spPr>
          <a:xfrm>
            <a:off x="585787" y="1447065"/>
            <a:ext cx="11058065" cy="307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3" name="Google Shape;113;p23"/>
          <p:cNvSpPr txBox="1">
            <a:spLocks noGrp="1"/>
          </p:cNvSpPr>
          <p:nvPr>
            <p:ph type="body" idx="2"/>
          </p:nvPr>
        </p:nvSpPr>
        <p:spPr>
          <a:xfrm>
            <a:off x="585788" y="5739189"/>
            <a:ext cx="6824303" cy="703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Google Shape;114;p23"/>
          <p:cNvSpPr>
            <a:spLocks noGrp="1"/>
          </p:cNvSpPr>
          <p:nvPr>
            <p:ph type="tbl" idx="3"/>
          </p:nvPr>
        </p:nvSpPr>
        <p:spPr>
          <a:xfrm>
            <a:off x="585787" y="1984076"/>
            <a:ext cx="11058527" cy="3519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4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body" idx="5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6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аблица_2">
  <p:cSld name="Таблица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4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0" name="Google Shape;120;p24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1" name="Google Shape;121;p24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2" name="Google Shape;122;p24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3" name="Google Shape;123;p24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4" name="Google Shape;124;p24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5" name="Google Shape;125;p24"/>
          <p:cNvSpPr txBox="1">
            <a:spLocks noGrp="1"/>
          </p:cNvSpPr>
          <p:nvPr>
            <p:ph type="body" idx="1"/>
          </p:nvPr>
        </p:nvSpPr>
        <p:spPr>
          <a:xfrm>
            <a:off x="585787" y="1447064"/>
            <a:ext cx="7617877" cy="537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body" idx="2"/>
          </p:nvPr>
        </p:nvSpPr>
        <p:spPr>
          <a:xfrm>
            <a:off x="585788" y="5739189"/>
            <a:ext cx="6824303" cy="703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Google Shape;127;p24"/>
          <p:cNvSpPr>
            <a:spLocks noGrp="1"/>
          </p:cNvSpPr>
          <p:nvPr>
            <p:ph type="tbl" idx="3"/>
          </p:nvPr>
        </p:nvSpPr>
        <p:spPr>
          <a:xfrm>
            <a:off x="585787" y="2208362"/>
            <a:ext cx="7617895" cy="329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8" name="Google Shape;128;p24"/>
          <p:cNvSpPr txBox="1">
            <a:spLocks noGrp="1"/>
          </p:cNvSpPr>
          <p:nvPr>
            <p:ph type="body" idx="4"/>
          </p:nvPr>
        </p:nvSpPr>
        <p:spPr>
          <a:xfrm>
            <a:off x="8686807" y="2208363"/>
            <a:ext cx="2930666" cy="2570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body" idx="5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body" idx="6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1" name="Google Shape;131;p24"/>
          <p:cNvSpPr txBox="1">
            <a:spLocks noGrp="1"/>
          </p:cNvSpPr>
          <p:nvPr>
            <p:ph type="body" idx="7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цвет">
  <p:cSld name="цвет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25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4" name="Google Shape;134;p25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5" name="Google Shape;135;p25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6" name="Google Shape;136;p25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8" name="Google Shape;138;p25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9" name="Google Shape;139;p25"/>
          <p:cNvSpPr txBox="1">
            <a:spLocks noGrp="1"/>
          </p:cNvSpPr>
          <p:nvPr>
            <p:ph type="title"/>
          </p:nvPr>
        </p:nvSpPr>
        <p:spPr>
          <a:xfrm>
            <a:off x="585899" y="1447790"/>
            <a:ext cx="432253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0" name="Google Shape;140;p25"/>
          <p:cNvSpPr txBox="1">
            <a:spLocks noGrp="1"/>
          </p:cNvSpPr>
          <p:nvPr>
            <p:ph type="body" idx="1"/>
          </p:nvPr>
        </p:nvSpPr>
        <p:spPr>
          <a:xfrm>
            <a:off x="585898" y="2379663"/>
            <a:ext cx="4322531" cy="2399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1" name="Google Shape;141;p25"/>
          <p:cNvSpPr/>
          <p:nvPr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5"/>
          <p:cNvSpPr/>
          <p:nvPr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5"/>
          <p:cNvSpPr/>
          <p:nvPr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25"/>
          <p:cNvSpPr/>
          <p:nvPr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25"/>
          <p:cNvSpPr/>
          <p:nvPr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25"/>
          <p:cNvSpPr/>
          <p:nvPr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25"/>
          <p:cNvSpPr/>
          <p:nvPr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5"/>
          <p:cNvSpPr/>
          <p:nvPr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5"/>
          <p:cNvSpPr/>
          <p:nvPr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5"/>
          <p:cNvSpPr/>
          <p:nvPr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5"/>
          <p:cNvSpPr/>
          <p:nvPr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5"/>
          <p:cNvSpPr/>
          <p:nvPr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5"/>
          <p:cNvSpPr/>
          <p:nvPr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5"/>
          <p:cNvSpPr/>
          <p:nvPr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5"/>
          <p:cNvSpPr/>
          <p:nvPr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5"/>
          <p:cNvSpPr/>
          <p:nvPr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5"/>
          <p:cNvSpPr/>
          <p:nvPr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25"/>
          <p:cNvSpPr/>
          <p:nvPr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5"/>
          <p:cNvSpPr/>
          <p:nvPr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5"/>
          <p:cNvSpPr/>
          <p:nvPr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25"/>
          <p:cNvSpPr txBox="1">
            <a:spLocks noGrp="1"/>
          </p:cNvSpPr>
          <p:nvPr>
            <p:ph type="body" idx="2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2" name="Google Shape;162;p25"/>
          <p:cNvSpPr txBox="1">
            <a:spLocks noGrp="1"/>
          </p:cNvSpPr>
          <p:nvPr>
            <p:ph type="body" idx="3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3" name="Google Shape;163;p25"/>
          <p:cNvSpPr txBox="1">
            <a:spLocks noGrp="1"/>
          </p:cNvSpPr>
          <p:nvPr>
            <p:ph type="body" idx="4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чистый_2">
  <p:cSld name="чистый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26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6" name="Google Shape;166;p26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7" name="Google Shape;167;p26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8" name="Google Shape;168;p26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9" name="Google Shape;169;p26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0" name="Google Shape;170;p26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1" name="Google Shape;171;p26"/>
          <p:cNvSpPr txBox="1">
            <a:spLocks noGrp="1"/>
          </p:cNvSpPr>
          <p:nvPr>
            <p:ph type="body" idx="1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2" name="Google Shape;172;p26"/>
          <p:cNvSpPr txBox="1">
            <a:spLocks noGrp="1"/>
          </p:cNvSpPr>
          <p:nvPr>
            <p:ph type="body" idx="2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3" name="Google Shape;173;p26"/>
          <p:cNvSpPr txBox="1">
            <a:spLocks noGrp="1"/>
          </p:cNvSpPr>
          <p:nvPr>
            <p:ph type="body" idx="3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dirty="0" smtClean="0"/>
              <a:t>Linguistic unit-based analysis</a:t>
            </a:r>
            <a:r>
              <a:rPr lang="ru-RU" sz="3600" b="1" dirty="0" smtClean="0"/>
              <a:t> </a:t>
            </a:r>
            <a:endParaRPr sz="3600" b="1" dirty="0"/>
          </a:p>
        </p:txBody>
      </p:sp>
      <p:sp>
        <p:nvSpPr>
          <p:cNvPr id="199" name="Google Shape;199;p3"/>
          <p:cNvSpPr txBox="1">
            <a:spLocks noGrp="1"/>
          </p:cNvSpPr>
          <p:nvPr>
            <p:ph type="body" idx="1"/>
          </p:nvPr>
        </p:nvSpPr>
        <p:spPr>
          <a:xfrm>
            <a:off x="585900" y="2114075"/>
            <a:ext cx="10800000" cy="44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42545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 panose="020B0604020202020204" pitchFamily="34" charset="0"/>
              <a:buChar char="•"/>
            </a:pPr>
            <a:r>
              <a:rPr lang="en-US" sz="2000" dirty="0" smtClean="0"/>
              <a:t>Prepositions in Move “Establishing the territory”</a:t>
            </a:r>
          </a:p>
          <a:p>
            <a:pPr marL="42545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 panose="020B0604020202020204" pitchFamily="34" charset="0"/>
              <a:buChar char="•"/>
            </a:pPr>
            <a:r>
              <a:rPr lang="en-US" sz="2000" dirty="0" smtClean="0"/>
              <a:t>Personal pronouns – I vs We</a:t>
            </a:r>
          </a:p>
          <a:p>
            <a:pPr marL="42545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 panose="020B0604020202020204" pitchFamily="34" charset="0"/>
              <a:buChar char="•"/>
            </a:pPr>
            <a:r>
              <a:rPr lang="en-US" sz="2000" dirty="0" smtClean="0"/>
              <a:t>Complex sentences and relative clauses – functions of ‘which’</a:t>
            </a:r>
          </a:p>
          <a:p>
            <a:pPr marL="42545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 panose="020B0604020202020204" pitchFamily="34" charset="0"/>
              <a:buChar char="•"/>
            </a:pPr>
            <a:r>
              <a:rPr lang="en-US" sz="2000" dirty="0" smtClean="0"/>
              <a:t>Annotated semantic categories of Novelty, Importance, etc.</a:t>
            </a:r>
          </a:p>
          <a:p>
            <a:pPr marL="42545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 panose="020B0604020202020204" pitchFamily="34" charset="0"/>
              <a:buChar char="•"/>
            </a:pPr>
            <a:r>
              <a:rPr lang="en-US" sz="2000" dirty="0" smtClean="0"/>
              <a:t>Collocations and n-grams</a:t>
            </a:r>
          </a:p>
          <a:p>
            <a:pPr marL="285750" lvl="0" indent="-203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</a:pPr>
            <a:endParaRPr lang="en-US" sz="2000" dirty="0" smtClean="0"/>
          </a:p>
          <a:p>
            <a:pPr marL="285750" lvl="0" indent="-203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</a:pPr>
            <a:r>
              <a:rPr lang="en-US" sz="2000" b="1" dirty="0" smtClean="0"/>
              <a:t>Reference</a:t>
            </a:r>
          </a:p>
          <a:p>
            <a:pPr marL="285750" lvl="0" indent="-203200"/>
            <a:r>
              <a:rPr lang="en-US" sz="2000" dirty="0" err="1"/>
              <a:t>Dontcheva</a:t>
            </a:r>
            <a:r>
              <a:rPr lang="en-US" sz="2000" dirty="0"/>
              <a:t>-Navratilova, O., Adam, M., </a:t>
            </a:r>
            <a:r>
              <a:rPr lang="en-US" sz="2000" dirty="0" err="1"/>
              <a:t>Povolná</a:t>
            </a:r>
            <a:r>
              <a:rPr lang="en-US" sz="2000" dirty="0"/>
              <a:t>, R., &amp; Vogel, R. (2020). </a:t>
            </a:r>
            <a:r>
              <a:rPr lang="en-US" sz="2000" i="1" dirty="0"/>
              <a:t>Persuasion in </a:t>
            </a:r>
            <a:r>
              <a:rPr lang="en-US" sz="2000" i="1" dirty="0" err="1"/>
              <a:t>specialised</a:t>
            </a:r>
            <a:r>
              <a:rPr lang="en-US" sz="2000" i="1" dirty="0"/>
              <a:t> discourses</a:t>
            </a:r>
            <a:r>
              <a:rPr lang="en-US" sz="2000" dirty="0"/>
              <a:t>. Cham: Palgrave Macmillan.</a:t>
            </a:r>
            <a:endParaRPr sz="2000" dirty="0"/>
          </a:p>
        </p:txBody>
      </p:sp>
      <p:sp>
        <p:nvSpPr>
          <p:cNvPr id="200" name="Google Shape;200;p3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/>
          </a:p>
        </p:txBody>
      </p:sp>
      <p:sp>
        <p:nvSpPr>
          <p:cNvPr id="201" name="Google Shape;201;p3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endParaRPr/>
          </a:p>
        </p:txBody>
      </p:sp>
      <p:sp>
        <p:nvSpPr>
          <p:cNvPr id="202" name="Google Shape;202;p3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0ee49bba6b_1_0"/>
          <p:cNvSpPr txBox="1">
            <a:spLocks noGrp="1"/>
          </p:cNvSpPr>
          <p:nvPr>
            <p:ph type="title"/>
          </p:nvPr>
        </p:nvSpPr>
        <p:spPr>
          <a:xfrm>
            <a:off x="585898" y="1060890"/>
            <a:ext cx="10377000" cy="7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dirty="0" smtClean="0"/>
              <a:t>Evaluation and expertise</a:t>
            </a:r>
            <a:r>
              <a:rPr lang="ru-RU" sz="3600" b="1" dirty="0" smtClean="0"/>
              <a:t> </a:t>
            </a:r>
            <a:endParaRPr sz="3600" b="1" dirty="0"/>
          </a:p>
        </p:txBody>
      </p:sp>
      <p:sp>
        <p:nvSpPr>
          <p:cNvPr id="217" name="Google Shape;217;g30ee49bba6b_1_0"/>
          <p:cNvSpPr txBox="1">
            <a:spLocks noGrp="1"/>
          </p:cNvSpPr>
          <p:nvPr>
            <p:ph type="body" idx="1"/>
          </p:nvPr>
        </p:nvSpPr>
        <p:spPr>
          <a:xfrm>
            <a:off x="585900" y="1718902"/>
            <a:ext cx="10800000" cy="45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Corpus-based </a:t>
            </a:r>
            <a:r>
              <a:rPr lang="en-US" sz="2000" dirty="0" smtClean="0"/>
              <a:t>teaching </a:t>
            </a:r>
            <a:r>
              <a:rPr lang="en-US" sz="2000" dirty="0"/>
              <a:t>materials </a:t>
            </a:r>
            <a:r>
              <a:rPr lang="en-US" sz="2000" dirty="0" smtClean="0"/>
              <a:t>development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ChatGPT</a:t>
            </a:r>
            <a:r>
              <a:rPr lang="en-US" sz="2000" dirty="0"/>
              <a:t> expert panel </a:t>
            </a:r>
            <a:r>
              <a:rPr lang="en-US" sz="2000" dirty="0" smtClean="0"/>
              <a:t>simulation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Language in Use in RSF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Expertise and reviews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Elaboration Likelihood Model in corpus </a:t>
            </a:r>
            <a:r>
              <a:rPr lang="en-US" sz="2000" dirty="0" smtClean="0"/>
              <a:t>/ in specific research areas and/or themes</a:t>
            </a:r>
            <a:endParaRPr lang="en-US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lvl="0" indent="-203200"/>
            <a:r>
              <a:rPr lang="en-US" sz="2000" b="1" dirty="0"/>
              <a:t>Reference</a:t>
            </a:r>
          </a:p>
          <a:p>
            <a:pPr marL="285750" lvl="0" indent="-203200"/>
            <a:r>
              <a:rPr lang="en-US" sz="2000" dirty="0"/>
              <a:t>Chang, C. F., &amp; </a:t>
            </a:r>
            <a:r>
              <a:rPr lang="en-US" sz="2000" dirty="0" err="1"/>
              <a:t>Kuo</a:t>
            </a:r>
            <a:r>
              <a:rPr lang="en-US" sz="2000" dirty="0"/>
              <a:t>, C. H. (2011). A corpus-based approach to online materials development for writing research articles. </a:t>
            </a:r>
            <a:r>
              <a:rPr lang="en-US" sz="2000" i="1" dirty="0"/>
              <a:t>English for Specific Purposes</a:t>
            </a:r>
            <a:r>
              <a:rPr lang="en-US" sz="2000" dirty="0"/>
              <a:t>, </a:t>
            </a:r>
            <a:r>
              <a:rPr lang="en-US" sz="2000" i="1" dirty="0"/>
              <a:t>30</a:t>
            </a:r>
            <a:r>
              <a:rPr lang="en-US" sz="2000" dirty="0"/>
              <a:t>(3), 222-234</a:t>
            </a:r>
            <a:r>
              <a:rPr lang="en-US" sz="2000" dirty="0" smtClean="0"/>
              <a:t>.</a:t>
            </a:r>
          </a:p>
          <a:p>
            <a:pPr marL="285750" lvl="0" indent="-203200"/>
            <a:endParaRPr sz="2000" dirty="0"/>
          </a:p>
        </p:txBody>
      </p:sp>
      <p:sp>
        <p:nvSpPr>
          <p:cNvPr id="218" name="Google Shape;218;g30ee49bba6b_1_0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700" cy="4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/>
          </a:p>
        </p:txBody>
      </p:sp>
      <p:sp>
        <p:nvSpPr>
          <p:cNvPr id="219" name="Google Shape;219;g30ee49bba6b_1_0"/>
          <p:cNvSpPr txBox="1">
            <a:spLocks noGrp="1"/>
          </p:cNvSpPr>
          <p:nvPr>
            <p:ph type="body" idx="4"/>
          </p:nvPr>
        </p:nvSpPr>
        <p:spPr>
          <a:xfrm>
            <a:off x="3520499" y="540904"/>
            <a:ext cx="2070000" cy="4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endParaRPr/>
          </a:p>
        </p:txBody>
      </p:sp>
      <p:sp>
        <p:nvSpPr>
          <p:cNvPr id="220" name="Google Shape;220;g30ee49bba6b_1_0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000" cy="4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5"/>
          <p:cNvSpPr txBox="1">
            <a:spLocks noGrp="1"/>
          </p:cNvSpPr>
          <p:nvPr>
            <p:ph type="title"/>
          </p:nvPr>
        </p:nvSpPr>
        <p:spPr>
          <a:xfrm>
            <a:off x="585923" y="1060902"/>
            <a:ext cx="10377000" cy="7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1" dirty="0" smtClean="0"/>
              <a:t>Grant writing market(-</a:t>
            </a:r>
            <a:r>
              <a:rPr lang="en-US" sz="3600" b="1" dirty="0" err="1" smtClean="0"/>
              <a:t>ing</a:t>
            </a:r>
            <a:r>
              <a:rPr lang="en-US" sz="3600" b="1" dirty="0" smtClean="0"/>
              <a:t>)</a:t>
            </a:r>
            <a:endParaRPr sz="3600" b="1" dirty="0"/>
          </a:p>
        </p:txBody>
      </p:sp>
      <p:sp>
        <p:nvSpPr>
          <p:cNvPr id="226" name="Google Shape;226;p5"/>
          <p:cNvSpPr txBox="1">
            <a:spLocks noGrp="1"/>
          </p:cNvSpPr>
          <p:nvPr>
            <p:ph type="body" idx="1"/>
          </p:nvPr>
        </p:nvSpPr>
        <p:spPr>
          <a:xfrm>
            <a:off x="515947" y="1773641"/>
            <a:ext cx="10800000" cy="35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0" lvl="0" indent="0"/>
            <a:r>
              <a:rPr lang="en-US" sz="1800" dirty="0"/>
              <a:t>Van den </a:t>
            </a:r>
            <a:r>
              <a:rPr lang="en-US" sz="1800" dirty="0" err="1"/>
              <a:t>Besselaar</a:t>
            </a:r>
            <a:r>
              <a:rPr lang="en-US" sz="1800" dirty="0"/>
              <a:t>, P., &amp; Mom, C. (2022). The effect of writing style on success in grant applications. </a:t>
            </a:r>
            <a:r>
              <a:rPr lang="en-US" sz="1800" i="1" dirty="0"/>
              <a:t>Journal of </a:t>
            </a:r>
            <a:r>
              <a:rPr lang="en-US" sz="1800" i="1" dirty="0" err="1"/>
              <a:t>Informetrics</a:t>
            </a:r>
            <a:r>
              <a:rPr lang="en-US" sz="1800" dirty="0"/>
              <a:t>, </a:t>
            </a:r>
            <a:r>
              <a:rPr lang="en-US" sz="1800" i="1" dirty="0"/>
              <a:t>16</a:t>
            </a:r>
            <a:r>
              <a:rPr lang="en-US" sz="1800" dirty="0"/>
              <a:t>(1), 101257</a:t>
            </a:r>
            <a:r>
              <a:rPr lang="en-US" sz="1800" dirty="0" smtClean="0"/>
              <a:t>.</a:t>
            </a:r>
          </a:p>
          <a:p>
            <a:pPr marL="0" lvl="0" indent="0"/>
            <a:r>
              <a:rPr lang="en-US" sz="1800" dirty="0"/>
              <a:t>Markowitz, D. M. (2019). What words are worth: National Science Foundation grant abstracts indicate award funding. </a:t>
            </a:r>
            <a:r>
              <a:rPr lang="en-US" sz="1800" i="1" dirty="0"/>
              <a:t>Journal of Language and Social Psychology</a:t>
            </a:r>
            <a:r>
              <a:rPr lang="en-US" sz="1800" dirty="0"/>
              <a:t>, </a:t>
            </a:r>
            <a:r>
              <a:rPr lang="en-US" sz="1800" i="1" dirty="0"/>
              <a:t>38</a:t>
            </a:r>
            <a:r>
              <a:rPr lang="en-US" sz="1800" dirty="0"/>
              <a:t>(3), 264-282</a:t>
            </a:r>
            <a:r>
              <a:rPr lang="en-US" sz="1800" dirty="0" smtClean="0"/>
              <a:t>.</a:t>
            </a:r>
          </a:p>
          <a:p>
            <a:pPr marL="0" lvl="0" indent="0"/>
            <a:r>
              <a:rPr lang="en-US" sz="1800" dirty="0" err="1"/>
              <a:t>VanEpps</a:t>
            </a:r>
            <a:r>
              <a:rPr lang="en-US" sz="1800" dirty="0"/>
              <a:t>, E. M., Hart, E., &amp; Schweitzer, M. E. (2024). Dual-promotion: Bragging better by promoting peers. </a:t>
            </a:r>
            <a:r>
              <a:rPr lang="en-US" sz="1800" i="1" dirty="0"/>
              <a:t>Journal of Personality and Social Psychology</a:t>
            </a:r>
            <a:r>
              <a:rPr lang="en-US" sz="1800" dirty="0"/>
              <a:t>, </a:t>
            </a:r>
            <a:r>
              <a:rPr lang="en-US" sz="1800" i="1" dirty="0"/>
              <a:t>126</a:t>
            </a:r>
            <a:r>
              <a:rPr lang="en-US" sz="1800" dirty="0"/>
              <a:t>(4), 603</a:t>
            </a:r>
            <a:r>
              <a:rPr lang="en-US" sz="1800" dirty="0" smtClean="0"/>
              <a:t>.</a:t>
            </a:r>
          </a:p>
          <a:p>
            <a:pPr marL="0" lvl="0" indent="0"/>
            <a:r>
              <a:rPr lang="en-US" sz="1800" dirty="0"/>
              <a:t>Yuen, G. (2023). Why Shameless Self-promotion Backfires at Work</a:t>
            </a:r>
            <a:r>
              <a:rPr lang="en-US" sz="1800" dirty="0" smtClean="0"/>
              <a:t>.</a:t>
            </a:r>
          </a:p>
          <a:p>
            <a:pPr marL="0" lvl="0" indent="0"/>
            <a:r>
              <a:rPr lang="en-US" sz="1800" dirty="0"/>
              <a:t>El-</a:t>
            </a:r>
            <a:r>
              <a:rPr lang="en-US" sz="1800" dirty="0" err="1"/>
              <a:t>Ashry</a:t>
            </a:r>
            <a:r>
              <a:rPr lang="en-US" sz="1800" dirty="0"/>
              <a:t>, A. M., Al Saleh, N. S., </a:t>
            </a:r>
            <a:r>
              <a:rPr lang="en-US" sz="1800" dirty="0" err="1"/>
              <a:t>AlOtaibi</a:t>
            </a:r>
            <a:r>
              <a:rPr lang="en-US" sz="1800" dirty="0"/>
              <a:t>, N. G., </a:t>
            </a:r>
            <a:r>
              <a:rPr lang="en-US" sz="1800" dirty="0" err="1"/>
              <a:t>Almutairi</a:t>
            </a:r>
            <a:r>
              <a:rPr lang="en-US" sz="1800" dirty="0"/>
              <a:t>, T. Z., </a:t>
            </a:r>
            <a:r>
              <a:rPr lang="en-US" sz="1800" dirty="0" err="1"/>
              <a:t>Sallam</a:t>
            </a:r>
            <a:r>
              <a:rPr lang="en-US" sz="1800" dirty="0"/>
              <a:t>, L. A., </a:t>
            </a:r>
            <a:r>
              <a:rPr lang="en-US" sz="1800" dirty="0" err="1"/>
              <a:t>Alnassar</a:t>
            </a:r>
            <a:r>
              <a:rPr lang="en-US" sz="1800" dirty="0"/>
              <a:t>, M. M., ... &amp; El-Sayed, M. M. (2025). The Impact of Artificial Intelligence Attitudes and Acceptance on Critical Thinking Motivation among Nursing Students in Saudi Arabia. </a:t>
            </a:r>
            <a:r>
              <a:rPr lang="en-US" sz="1800" i="1" dirty="0"/>
              <a:t>SAGE Open Nursing</a:t>
            </a:r>
            <a:r>
              <a:rPr lang="en-US" sz="1800" dirty="0"/>
              <a:t>, </a:t>
            </a:r>
            <a:r>
              <a:rPr lang="en-US" sz="1800" i="1" dirty="0"/>
              <a:t>11</a:t>
            </a:r>
            <a:r>
              <a:rPr lang="en-US" sz="1800" dirty="0"/>
              <a:t>, 23779608251369564</a:t>
            </a:r>
            <a:r>
              <a:rPr lang="en-US" sz="1800" dirty="0" smtClean="0"/>
              <a:t>.</a:t>
            </a:r>
          </a:p>
          <a:p>
            <a:pPr marL="0" lvl="0" indent="0"/>
            <a:r>
              <a:rPr lang="en-US" sz="1800" dirty="0" err="1"/>
              <a:t>Gorshkov</a:t>
            </a:r>
            <a:r>
              <a:rPr lang="en-US" sz="1800" dirty="0"/>
              <a:t>, S. S., </a:t>
            </a:r>
            <a:r>
              <a:rPr lang="en-US" sz="1800" dirty="0" err="1"/>
              <a:t>Ignatov</a:t>
            </a:r>
            <a:r>
              <a:rPr lang="en-US" sz="1800" dirty="0"/>
              <a:t>, D. I., </a:t>
            </a:r>
            <a:r>
              <a:rPr lang="en-US" sz="1800" dirty="0" err="1"/>
              <a:t>Chernysheva</a:t>
            </a:r>
            <a:r>
              <a:rPr lang="en-US" sz="1800" dirty="0"/>
              <a:t>, A. Y., </a:t>
            </a:r>
            <a:r>
              <a:rPr lang="en-US" sz="1800" dirty="0" err="1"/>
              <a:t>Goiko</a:t>
            </a:r>
            <a:r>
              <a:rPr lang="en-US" sz="1800" dirty="0"/>
              <a:t>, V. L., &amp; </a:t>
            </a:r>
            <a:r>
              <a:rPr lang="en-US" sz="1800" dirty="0" err="1"/>
              <a:t>Kashpur</a:t>
            </a:r>
            <a:r>
              <a:rPr lang="en-US" sz="1800" dirty="0"/>
              <a:t>, V. V. (2024). Identifying Top-Performing Students via </a:t>
            </a:r>
            <a:r>
              <a:rPr lang="en-US" sz="1800" dirty="0" err="1"/>
              <a:t>VKontakte</a:t>
            </a:r>
            <a:r>
              <a:rPr lang="en-US" sz="1800" dirty="0"/>
              <a:t> Social Media Communities Using Advanced NLP Techniques. </a:t>
            </a:r>
            <a:r>
              <a:rPr lang="en-US" sz="1800" i="1" dirty="0"/>
              <a:t>IEEE Access</a:t>
            </a:r>
            <a:r>
              <a:rPr lang="en-US" sz="1800" dirty="0"/>
              <a:t>.</a:t>
            </a:r>
            <a:endParaRPr sz="1800" b="1" u="sng" dirty="0"/>
          </a:p>
        </p:txBody>
      </p:sp>
      <p:sp>
        <p:nvSpPr>
          <p:cNvPr id="227" name="Google Shape;227;p5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/>
          </a:p>
        </p:txBody>
      </p:sp>
      <p:sp>
        <p:nvSpPr>
          <p:cNvPr id="228" name="Google Shape;228;p5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endParaRPr/>
          </a:p>
        </p:txBody>
      </p:sp>
      <p:sp>
        <p:nvSpPr>
          <p:cNvPr id="229" name="Google Shape;229;p5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404</Words>
  <Application>Microsoft Office PowerPoint</Application>
  <PresentationFormat>Широкоэкранный</PresentationFormat>
  <Paragraphs>25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Linguistic unit-based analysis </vt:lpstr>
      <vt:lpstr>Evaluation and expertise </vt:lpstr>
      <vt:lpstr>Grant writing market(-ing)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Научно-учебная группа исследований академической коммуникации </dc:title>
  <dc:creator>Кутьков Юрий Юрьевич</dc:creator>
  <cp:lastModifiedBy>T</cp:lastModifiedBy>
  <cp:revision>4</cp:revision>
  <dcterms:created xsi:type="dcterms:W3CDTF">2021-11-11T08:52:47Z</dcterms:created>
  <dcterms:modified xsi:type="dcterms:W3CDTF">2025-11-13T13:10:32Z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0x0101002A9C74E6E830D74E9B0FDDB4017A5417</vt:lpwstr>
  </property>
</Properties>
</file>