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</p:sldMasterIdLst>
  <p:notesMasterIdLst>
    <p:notesMasterId r:id="rId20"/>
  </p:notesMasterIdLst>
  <p:sldIdLst>
    <p:sldId id="256" r:id="rId2"/>
    <p:sldId id="257" r:id="rId3"/>
    <p:sldId id="258" r:id="rId4"/>
    <p:sldId id="271" r:id="rId5"/>
    <p:sldId id="272" r:id="rId6"/>
    <p:sldId id="273" r:id="rId7"/>
    <p:sldId id="259" r:id="rId8"/>
    <p:sldId id="274" r:id="rId9"/>
    <p:sldId id="260" r:id="rId10"/>
    <p:sldId id="276" r:id="rId11"/>
    <p:sldId id="277" r:id="rId12"/>
    <p:sldId id="278" r:id="rId13"/>
    <p:sldId id="279" r:id="rId14"/>
    <p:sldId id="280" r:id="rId15"/>
    <p:sldId id="281" r:id="rId16"/>
    <p:sldId id="282" r:id="rId17"/>
    <p:sldId id="269" r:id="rId18"/>
    <p:sldId id="270" r:id="rId19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pos="325">
          <p15:clr>
            <a:srgbClr val="A4A3A4"/>
          </p15:clr>
        </p15:guide>
        <p15:guide id="2" pos="1209">
          <p15:clr>
            <a:srgbClr val="A4A3A4"/>
          </p15:clr>
        </p15:guide>
        <p15:guide id="3" pos="2955">
          <p15:clr>
            <a:srgbClr val="A4A3A4"/>
          </p15:clr>
        </p15:guide>
        <p15:guide id="4" pos="2071">
          <p15:clr>
            <a:srgbClr val="A4A3A4"/>
          </p15:clr>
        </p15:guide>
        <p15:guide id="5" pos="3840">
          <p15:clr>
            <a:srgbClr val="A4A3A4"/>
          </p15:clr>
        </p15:guide>
        <p15:guide id="6" pos="4702">
          <p15:clr>
            <a:srgbClr val="A4A3A4"/>
          </p15:clr>
        </p15:guide>
        <p15:guide id="7" pos="5586">
          <p15:clr>
            <a:srgbClr val="A4A3A4"/>
          </p15:clr>
        </p15:guide>
        <p15:guide id="8" pos="7333">
          <p15:clr>
            <a:srgbClr val="A4A3A4"/>
          </p15:clr>
        </p15:guide>
        <p15:guide id="9" orient="horz" pos="3952">
          <p15:clr>
            <a:srgbClr val="A4A3A4"/>
          </p15:clr>
        </p15:guide>
        <p15:guide id="10" pos="6471">
          <p15:clr>
            <a:srgbClr val="A4A3A4"/>
          </p15:clr>
        </p15:guide>
        <p15:guide id="11" orient="horz" pos="913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  <p:ext uri="GoogleSlidesCustomDataVersion2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23" roundtripDataSignature="AMtx7midju91Me0VJBnitFNbN/2tbZsew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B1DD6100-1054-4087-A831-810E4DD61951}">
  <a:tblStyle styleId="{B1DD6100-1054-4087-A831-810E4DD61951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/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  <a:tblStyle styleId="{BA535860-D07F-4B81-A91A-94B6082B9063}" styleName="Table_1">
    <a:wholeTbl>
      <a:tcTxStyle b="off" i="off">
        <a:font>
          <a:latin typeface="Calibri"/>
          <a:ea typeface="Calibri"/>
          <a:cs typeface="Calibri"/>
        </a:font>
        <a:schemeClr val="dk1"/>
      </a:tcTxStyle>
      <a:tcStyle>
        <a:tcBdr>
          <a:lef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E8EBF5"/>
          </a:solidFill>
        </a:fill>
      </a:tcStyle>
    </a:wholeTbl>
    <a:band1H>
      <a:tcTxStyle/>
      <a:tcStyle>
        <a:tcBdr/>
        <a:fill>
          <a:solidFill>
            <a:srgbClr val="CDD4EA"/>
          </a:solidFill>
        </a:fill>
      </a:tcStyle>
    </a:band1H>
    <a:band2H>
      <a:tcTxStyle/>
      <a:tcStyle>
        <a:tcBdr/>
      </a:tcStyle>
    </a:band2H>
    <a:band1V>
      <a:tcTxStyle/>
      <a:tcStyle>
        <a:tcBdr/>
        <a:fill>
          <a:solidFill>
            <a:srgbClr val="CDD4EA"/>
          </a:solidFill>
        </a:fill>
      </a:tcStyle>
    </a:band1V>
    <a:band2V>
      <a:tcTxStyle/>
      <a:tcStyle>
        <a:tcBdr/>
      </a:tcStyle>
    </a:band2V>
    <a:lastCol>
      <a:tcTxStyle b="on" i="off">
        <a:font>
          <a:latin typeface="Calibri"/>
          <a:ea typeface="Calibri"/>
          <a:cs typeface="Calibri"/>
        </a:font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 i="off">
        <a:font>
          <a:latin typeface="Calibri"/>
          <a:ea typeface="Calibri"/>
          <a:cs typeface="Calibri"/>
        </a:font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top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</a:tcBdr>
        <a:fill>
          <a:solidFill>
            <a:schemeClr val="accent1"/>
          </a:solidFill>
        </a:fill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bottom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</a:tcBdr>
        <a:fill>
          <a:solidFill>
            <a:schemeClr val="accent1"/>
          </a:solidFill>
        </a:fill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303"/>
    <p:restoredTop sz="94530"/>
  </p:normalViewPr>
  <p:slideViewPr>
    <p:cSldViewPr snapToGrid="0">
      <p:cViewPr varScale="1">
        <p:scale>
          <a:sx n="87" d="100"/>
          <a:sy n="87" d="100"/>
        </p:scale>
        <p:origin x="232" y="352"/>
      </p:cViewPr>
      <p:guideLst>
        <p:guide pos="325"/>
        <p:guide pos="1209"/>
        <p:guide pos="2955"/>
        <p:guide pos="2071"/>
        <p:guide pos="3840"/>
        <p:guide pos="4702"/>
        <p:guide pos="5586"/>
        <p:guide pos="7333"/>
        <p:guide orient="horz" pos="3952"/>
        <p:guide pos="6471"/>
        <p:guide orient="horz" pos="913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100" d="100"/>
          <a:sy n="100" d="100"/>
        </p:scale>
        <p:origin x="0" y="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customschemas.google.com/relationships/presentationmetadata" Target="metadata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Google Shape;175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6" name="Google Shape;176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Google Shape;212;p5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3" name="Google Shape;213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38197160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" name="Google Shape;234;p7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5" name="Google Shape;235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51483478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" name="Google Shape;234;p7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5" name="Google Shape;235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23433239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" name="Google Shape;234;p7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5" name="Google Shape;235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16920073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" name="Google Shape;234;p7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5" name="Google Shape;235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74662043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" name="Google Shape;234;p7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5" name="Google Shape;235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158786412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" name="Google Shape;234;p7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5" name="Google Shape;235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52025693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" name="Google Shape;308;p1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09" name="Google Shape;309;p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" name="Google Shape;317;p15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18" name="Google Shape;318;p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Google Shape;185;p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6" name="Google Shape;186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Google Shape;194;p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5" name="Google Shape;195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Google Shape;194;p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5" name="Google Shape;195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88748587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Google Shape;194;p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5" name="Google Shape;195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05166343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Google Shape;194;p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5" name="Google Shape;195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26242827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Google Shape;203;p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4" name="Google Shape;204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Google Shape;203;p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4" name="Google Shape;204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79224845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Google Shape;212;p5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3" name="Google Shape;213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Обложка">
  <p:cSld name="Обложка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Google Shape;11;p17" descr="A blue circle with white text&#10;&#10;Description automatically generated with low confidenc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13859" y="962173"/>
            <a:ext cx="886499" cy="886499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2" name="Google Shape;12;p17"/>
          <p:cNvCxnSpPr/>
          <p:nvPr/>
        </p:nvCxnSpPr>
        <p:spPr>
          <a:xfrm>
            <a:off x="6090212" y="985336"/>
            <a:ext cx="0" cy="840173"/>
          </a:xfrm>
          <a:prstGeom prst="straightConnector1">
            <a:avLst/>
          </a:prstGeom>
          <a:noFill/>
          <a:ln w="12700" cap="flat" cmpd="sng">
            <a:solidFill>
              <a:srgbClr val="102D69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13" name="Google Shape;13;p17"/>
          <p:cNvCxnSpPr/>
          <p:nvPr/>
        </p:nvCxnSpPr>
        <p:spPr>
          <a:xfrm>
            <a:off x="8642581" y="985336"/>
            <a:ext cx="0" cy="840173"/>
          </a:xfrm>
          <a:prstGeom prst="straightConnector1">
            <a:avLst/>
          </a:prstGeom>
          <a:noFill/>
          <a:ln w="12700" cap="flat" cmpd="sng">
            <a:solidFill>
              <a:srgbClr val="102D69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14" name="Google Shape;14;p17"/>
          <p:cNvCxnSpPr/>
          <p:nvPr/>
        </p:nvCxnSpPr>
        <p:spPr>
          <a:xfrm>
            <a:off x="11179047" y="985336"/>
            <a:ext cx="0" cy="840173"/>
          </a:xfrm>
          <a:prstGeom prst="straightConnector1">
            <a:avLst/>
          </a:prstGeom>
          <a:noFill/>
          <a:ln w="12700" cap="flat" cmpd="sng">
            <a:solidFill>
              <a:srgbClr val="102D69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15" name="Google Shape;15;p17"/>
          <p:cNvSpPr txBox="1">
            <a:spLocks noGrp="1"/>
          </p:cNvSpPr>
          <p:nvPr>
            <p:ph type="title"/>
          </p:nvPr>
        </p:nvSpPr>
        <p:spPr>
          <a:xfrm>
            <a:off x="1027967" y="2404670"/>
            <a:ext cx="7634059" cy="197832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E2D69"/>
              </a:buClr>
              <a:buSzPts val="4300"/>
              <a:buFont typeface="Arial"/>
              <a:buNone/>
              <a:defRPr sz="4300" b="0" i="0" u="none" strike="noStrike" cap="none">
                <a:solidFill>
                  <a:srgbClr val="0E2D69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6" name="Google Shape;16;p17"/>
          <p:cNvSpPr txBox="1">
            <a:spLocks noGrp="1"/>
          </p:cNvSpPr>
          <p:nvPr>
            <p:ph type="body" idx="1"/>
          </p:nvPr>
        </p:nvSpPr>
        <p:spPr>
          <a:xfrm>
            <a:off x="2074947" y="1187841"/>
            <a:ext cx="3848717" cy="4351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7" name="Google Shape;17;p17"/>
          <p:cNvSpPr txBox="1">
            <a:spLocks noGrp="1"/>
          </p:cNvSpPr>
          <p:nvPr>
            <p:ph type="body" idx="2"/>
          </p:nvPr>
        </p:nvSpPr>
        <p:spPr>
          <a:xfrm>
            <a:off x="6259420" y="1173829"/>
            <a:ext cx="2278063" cy="4631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E2D69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0E2D69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8" name="Google Shape;18;p17"/>
          <p:cNvSpPr txBox="1">
            <a:spLocks noGrp="1"/>
          </p:cNvSpPr>
          <p:nvPr>
            <p:ph type="body" idx="3"/>
          </p:nvPr>
        </p:nvSpPr>
        <p:spPr>
          <a:xfrm>
            <a:off x="8786720" y="1173829"/>
            <a:ext cx="2217738" cy="4631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E2D69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0E2D69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9" name="Google Shape;19;p17"/>
          <p:cNvSpPr txBox="1">
            <a:spLocks noGrp="1"/>
          </p:cNvSpPr>
          <p:nvPr>
            <p:ph type="body" idx="4"/>
          </p:nvPr>
        </p:nvSpPr>
        <p:spPr>
          <a:xfrm>
            <a:off x="1027967" y="4824914"/>
            <a:ext cx="7625267" cy="6528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E2D69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0E2D69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Таблица_2">
  <p:cSld name="Таблица_2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9" name="Google Shape;119;p26" descr="Icon&#10;&#10;Description automatically generated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17199" y="464363"/>
            <a:ext cx="448276" cy="448276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20" name="Google Shape;120;p26"/>
          <p:cNvCxnSpPr/>
          <p:nvPr/>
        </p:nvCxnSpPr>
        <p:spPr>
          <a:xfrm>
            <a:off x="3298686" y="464363"/>
            <a:ext cx="0" cy="586260"/>
          </a:xfrm>
          <a:prstGeom prst="straightConnector1">
            <a:avLst/>
          </a:prstGeom>
          <a:noFill/>
          <a:ln w="12700" cap="flat" cmpd="sng">
            <a:solidFill>
              <a:srgbClr val="102D69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121" name="Google Shape;121;p26"/>
          <p:cNvCxnSpPr/>
          <p:nvPr/>
        </p:nvCxnSpPr>
        <p:spPr>
          <a:xfrm>
            <a:off x="6099416" y="464363"/>
            <a:ext cx="0" cy="586260"/>
          </a:xfrm>
          <a:prstGeom prst="straightConnector1">
            <a:avLst/>
          </a:prstGeom>
          <a:noFill/>
          <a:ln w="12700" cap="flat" cmpd="sng">
            <a:solidFill>
              <a:srgbClr val="102D69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122" name="Google Shape;122;p26"/>
          <p:cNvCxnSpPr/>
          <p:nvPr/>
        </p:nvCxnSpPr>
        <p:spPr>
          <a:xfrm>
            <a:off x="10277081" y="464363"/>
            <a:ext cx="0" cy="586260"/>
          </a:xfrm>
          <a:prstGeom prst="straightConnector1">
            <a:avLst/>
          </a:prstGeom>
          <a:noFill/>
          <a:ln w="12700" cap="flat" cmpd="sng">
            <a:solidFill>
              <a:srgbClr val="102D69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123" name="Google Shape;123;p26"/>
          <p:cNvSpPr txBox="1"/>
          <p:nvPr/>
        </p:nvSpPr>
        <p:spPr>
          <a:xfrm>
            <a:off x="10410201" y="532278"/>
            <a:ext cx="671977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 sz="2000">
                <a:solidFill>
                  <a:srgbClr val="102D69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2000">
              <a:solidFill>
                <a:srgbClr val="102D69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24" name="Google Shape;124;p26"/>
          <p:cNvCxnSpPr/>
          <p:nvPr/>
        </p:nvCxnSpPr>
        <p:spPr>
          <a:xfrm>
            <a:off x="11643868" y="464363"/>
            <a:ext cx="0" cy="586260"/>
          </a:xfrm>
          <a:prstGeom prst="straightConnector1">
            <a:avLst/>
          </a:prstGeom>
          <a:noFill/>
          <a:ln w="12700" cap="flat" cmpd="sng">
            <a:solidFill>
              <a:srgbClr val="102D69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125" name="Google Shape;125;p26"/>
          <p:cNvSpPr txBox="1">
            <a:spLocks noGrp="1"/>
          </p:cNvSpPr>
          <p:nvPr>
            <p:ph type="body" idx="1"/>
          </p:nvPr>
        </p:nvSpPr>
        <p:spPr>
          <a:xfrm>
            <a:off x="585787" y="1447064"/>
            <a:ext cx="7617877" cy="5370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E2D69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0E2D69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302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E2D69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rgbClr val="0E2D69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302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E2D69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rgbClr val="0E2D69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302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E2D69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rgbClr val="0E2D69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302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E2D69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rgbClr val="0E2D69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6" name="Google Shape;126;p26"/>
          <p:cNvSpPr txBox="1">
            <a:spLocks noGrp="1"/>
          </p:cNvSpPr>
          <p:nvPr>
            <p:ph type="body" idx="2"/>
          </p:nvPr>
        </p:nvSpPr>
        <p:spPr>
          <a:xfrm>
            <a:off x="585788" y="5739189"/>
            <a:ext cx="6824303" cy="7032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E2D69"/>
              </a:buClr>
              <a:buSzPts val="1300"/>
              <a:buFont typeface="Arial"/>
              <a:buNone/>
              <a:defRPr sz="1300" b="0" i="0" u="none" strike="noStrike" cap="none">
                <a:solidFill>
                  <a:srgbClr val="0E2D69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1115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E2D69"/>
              </a:buClr>
              <a:buSzPts val="1300"/>
              <a:buFont typeface="Arial"/>
              <a:buChar char="•"/>
              <a:defRPr sz="1300" b="0" i="0" u="none" strike="noStrike" cap="none">
                <a:solidFill>
                  <a:srgbClr val="0E2D69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115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E2D69"/>
              </a:buClr>
              <a:buSzPts val="1300"/>
              <a:buFont typeface="Arial"/>
              <a:buChar char="•"/>
              <a:defRPr sz="1300" b="0" i="0" u="none" strike="noStrike" cap="none">
                <a:solidFill>
                  <a:srgbClr val="0E2D69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115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E2D69"/>
              </a:buClr>
              <a:buSzPts val="1300"/>
              <a:buFont typeface="Arial"/>
              <a:buChar char="•"/>
              <a:defRPr sz="1300" b="0" i="0" u="none" strike="noStrike" cap="none">
                <a:solidFill>
                  <a:srgbClr val="0E2D69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115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E2D69"/>
              </a:buClr>
              <a:buSzPts val="1300"/>
              <a:buFont typeface="Arial"/>
              <a:buChar char="•"/>
              <a:defRPr sz="1300" b="0" i="0" u="none" strike="noStrike" cap="none">
                <a:solidFill>
                  <a:srgbClr val="0E2D69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7" name="Google Shape;127;p26"/>
          <p:cNvSpPr>
            <a:spLocks noGrp="1"/>
          </p:cNvSpPr>
          <p:nvPr>
            <p:ph type="tbl" idx="3"/>
          </p:nvPr>
        </p:nvSpPr>
        <p:spPr>
          <a:xfrm>
            <a:off x="585787" y="2208362"/>
            <a:ext cx="7617895" cy="32952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8" name="Google Shape;128;p26"/>
          <p:cNvSpPr txBox="1">
            <a:spLocks noGrp="1"/>
          </p:cNvSpPr>
          <p:nvPr>
            <p:ph type="body" idx="4"/>
          </p:nvPr>
        </p:nvSpPr>
        <p:spPr>
          <a:xfrm>
            <a:off x="8686807" y="2208363"/>
            <a:ext cx="2930666" cy="25706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45700" anchor="t" anchorCtr="0">
            <a:norm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0E2D69"/>
              </a:buClr>
              <a:buSzPts val="1300"/>
              <a:buFont typeface="Arial"/>
              <a:buNone/>
              <a:defRPr sz="1300" b="0" i="0" u="none" strike="noStrike" cap="none">
                <a:solidFill>
                  <a:srgbClr val="0E2D69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0E2D69"/>
              </a:buClr>
              <a:buSzPts val="1300"/>
              <a:buFont typeface="Arial"/>
              <a:buNone/>
              <a:defRPr sz="1300" b="0" i="0" u="none" strike="noStrike" cap="none">
                <a:solidFill>
                  <a:srgbClr val="0E2D69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0E2D69"/>
              </a:buClr>
              <a:buSzPts val="1300"/>
              <a:buFont typeface="Arial"/>
              <a:buNone/>
              <a:defRPr sz="1300" b="0" i="0" u="none" strike="noStrike" cap="none">
                <a:solidFill>
                  <a:srgbClr val="0E2D69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0E2D69"/>
              </a:buClr>
              <a:buSzPts val="1300"/>
              <a:buFont typeface="Arial"/>
              <a:buNone/>
              <a:defRPr sz="1300" b="0" i="0" u="none" strike="noStrike" cap="none">
                <a:solidFill>
                  <a:srgbClr val="0E2D69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0E2D69"/>
              </a:buClr>
              <a:buSzPts val="1300"/>
              <a:buFont typeface="Arial"/>
              <a:buNone/>
              <a:defRPr sz="1300" b="0" i="0" u="none" strike="noStrike" cap="none">
                <a:solidFill>
                  <a:srgbClr val="0E2D69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9" name="Google Shape;129;p26"/>
          <p:cNvSpPr txBox="1">
            <a:spLocks noGrp="1"/>
          </p:cNvSpPr>
          <p:nvPr>
            <p:ph type="body" idx="5"/>
          </p:nvPr>
        </p:nvSpPr>
        <p:spPr>
          <a:xfrm>
            <a:off x="1143689" y="540904"/>
            <a:ext cx="1901825" cy="4159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0" name="Google Shape;130;p26"/>
          <p:cNvSpPr txBox="1">
            <a:spLocks noGrp="1"/>
          </p:cNvSpPr>
          <p:nvPr>
            <p:ph type="body" idx="6"/>
          </p:nvPr>
        </p:nvSpPr>
        <p:spPr>
          <a:xfrm>
            <a:off x="3459163" y="548720"/>
            <a:ext cx="2070100" cy="40810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E2D69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0E2D69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E2D69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0E2D69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E2D69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0E2D69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E2D69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0E2D69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E2D69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0E2D69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1" name="Google Shape;131;p26"/>
          <p:cNvSpPr txBox="1">
            <a:spLocks noGrp="1"/>
          </p:cNvSpPr>
          <p:nvPr>
            <p:ph type="body" idx="7"/>
          </p:nvPr>
        </p:nvSpPr>
        <p:spPr>
          <a:xfrm>
            <a:off x="6259892" y="548720"/>
            <a:ext cx="2070100" cy="40810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E2D69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0E2D69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E2D69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0E2D69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E2D69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0E2D69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E2D69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0E2D69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E2D69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0E2D69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цвет">
  <p:cSld name="цвет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" name="Google Shape;133;p27" descr="Icon&#10;&#10;Description automatically generated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17199" y="464363"/>
            <a:ext cx="448276" cy="448276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34" name="Google Shape;134;p27"/>
          <p:cNvCxnSpPr/>
          <p:nvPr/>
        </p:nvCxnSpPr>
        <p:spPr>
          <a:xfrm>
            <a:off x="3298686" y="464363"/>
            <a:ext cx="0" cy="586260"/>
          </a:xfrm>
          <a:prstGeom prst="straightConnector1">
            <a:avLst/>
          </a:prstGeom>
          <a:noFill/>
          <a:ln w="12700" cap="flat" cmpd="sng">
            <a:solidFill>
              <a:srgbClr val="102D69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135" name="Google Shape;135;p27"/>
          <p:cNvCxnSpPr/>
          <p:nvPr/>
        </p:nvCxnSpPr>
        <p:spPr>
          <a:xfrm>
            <a:off x="6099416" y="464363"/>
            <a:ext cx="0" cy="586260"/>
          </a:xfrm>
          <a:prstGeom prst="straightConnector1">
            <a:avLst/>
          </a:prstGeom>
          <a:noFill/>
          <a:ln w="12700" cap="flat" cmpd="sng">
            <a:solidFill>
              <a:srgbClr val="102D69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136" name="Google Shape;136;p27"/>
          <p:cNvCxnSpPr/>
          <p:nvPr/>
        </p:nvCxnSpPr>
        <p:spPr>
          <a:xfrm>
            <a:off x="10277081" y="464363"/>
            <a:ext cx="0" cy="586260"/>
          </a:xfrm>
          <a:prstGeom prst="straightConnector1">
            <a:avLst/>
          </a:prstGeom>
          <a:noFill/>
          <a:ln w="12700" cap="flat" cmpd="sng">
            <a:solidFill>
              <a:srgbClr val="102D69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137" name="Google Shape;137;p27"/>
          <p:cNvSpPr txBox="1"/>
          <p:nvPr/>
        </p:nvSpPr>
        <p:spPr>
          <a:xfrm>
            <a:off x="10410201" y="532278"/>
            <a:ext cx="671977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 sz="2000">
                <a:solidFill>
                  <a:srgbClr val="102D69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2000">
              <a:solidFill>
                <a:srgbClr val="102D69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38" name="Google Shape;138;p27"/>
          <p:cNvCxnSpPr/>
          <p:nvPr/>
        </p:nvCxnSpPr>
        <p:spPr>
          <a:xfrm>
            <a:off x="11643868" y="464363"/>
            <a:ext cx="0" cy="586260"/>
          </a:xfrm>
          <a:prstGeom prst="straightConnector1">
            <a:avLst/>
          </a:prstGeom>
          <a:noFill/>
          <a:ln w="12700" cap="flat" cmpd="sng">
            <a:solidFill>
              <a:srgbClr val="102D69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139" name="Google Shape;139;p27"/>
          <p:cNvSpPr txBox="1">
            <a:spLocks noGrp="1"/>
          </p:cNvSpPr>
          <p:nvPr>
            <p:ph type="title"/>
          </p:nvPr>
        </p:nvSpPr>
        <p:spPr>
          <a:xfrm>
            <a:off x="585899" y="1447790"/>
            <a:ext cx="4322530" cy="777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40" name="Google Shape;140;p27"/>
          <p:cNvSpPr txBox="1">
            <a:spLocks noGrp="1"/>
          </p:cNvSpPr>
          <p:nvPr>
            <p:ph type="body" idx="1"/>
          </p:nvPr>
        </p:nvSpPr>
        <p:spPr>
          <a:xfrm>
            <a:off x="585898" y="2379663"/>
            <a:ext cx="4322531" cy="239937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45700" anchor="t" anchorCtr="0">
            <a:norm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0E2D69"/>
              </a:buClr>
              <a:buSzPts val="1300"/>
              <a:buFont typeface="Arial"/>
              <a:buNone/>
              <a:defRPr sz="1300" b="0" i="0" u="none" strike="noStrike" cap="none">
                <a:solidFill>
                  <a:srgbClr val="0E2D69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0E2D69"/>
              </a:buClr>
              <a:buSzPts val="1300"/>
              <a:buFont typeface="Arial"/>
              <a:buNone/>
              <a:defRPr sz="1300" b="0" i="0" u="none" strike="noStrike" cap="none">
                <a:solidFill>
                  <a:srgbClr val="0E2D69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0E2D69"/>
              </a:buClr>
              <a:buSzPts val="1300"/>
              <a:buFont typeface="Arial"/>
              <a:buNone/>
              <a:defRPr sz="1300" b="0" i="0" u="none" strike="noStrike" cap="none">
                <a:solidFill>
                  <a:srgbClr val="0E2D69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0E2D69"/>
              </a:buClr>
              <a:buSzPts val="1300"/>
              <a:buFont typeface="Arial"/>
              <a:buNone/>
              <a:defRPr sz="1300" b="0" i="0" u="none" strike="noStrike" cap="none">
                <a:solidFill>
                  <a:srgbClr val="0E2D69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0E2D69"/>
              </a:buClr>
              <a:buSzPts val="1300"/>
              <a:buFont typeface="Arial"/>
              <a:buNone/>
              <a:defRPr sz="1300" b="0" i="0" u="none" strike="noStrike" cap="none">
                <a:solidFill>
                  <a:srgbClr val="0E2D69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1" name="Google Shape;141;p27"/>
          <p:cNvSpPr/>
          <p:nvPr/>
        </p:nvSpPr>
        <p:spPr>
          <a:xfrm>
            <a:off x="5392982" y="1447790"/>
            <a:ext cx="830997" cy="830997"/>
          </a:xfrm>
          <a:prstGeom prst="ellipse">
            <a:avLst/>
          </a:prstGeom>
          <a:solidFill>
            <a:srgbClr val="0E2D69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2" name="Google Shape;142;p27"/>
          <p:cNvSpPr/>
          <p:nvPr/>
        </p:nvSpPr>
        <p:spPr>
          <a:xfrm>
            <a:off x="6742925" y="1447790"/>
            <a:ext cx="830997" cy="830997"/>
          </a:xfrm>
          <a:prstGeom prst="ellipse">
            <a:avLst/>
          </a:prstGeom>
          <a:solidFill>
            <a:srgbClr val="234A9B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3" name="Google Shape;143;p27"/>
          <p:cNvSpPr/>
          <p:nvPr/>
        </p:nvSpPr>
        <p:spPr>
          <a:xfrm>
            <a:off x="8092868" y="1447790"/>
            <a:ext cx="830997" cy="830997"/>
          </a:xfrm>
          <a:prstGeom prst="ellipse">
            <a:avLst/>
          </a:prstGeom>
          <a:solidFill>
            <a:srgbClr val="11A0D7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4" name="Google Shape;144;p27"/>
          <p:cNvSpPr/>
          <p:nvPr/>
        </p:nvSpPr>
        <p:spPr>
          <a:xfrm>
            <a:off x="9442811" y="1447790"/>
            <a:ext cx="830997" cy="830997"/>
          </a:xfrm>
          <a:prstGeom prst="ellipse">
            <a:avLst/>
          </a:prstGeom>
          <a:solidFill>
            <a:srgbClr val="029C63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5" name="Google Shape;145;p27"/>
          <p:cNvSpPr/>
          <p:nvPr/>
        </p:nvSpPr>
        <p:spPr>
          <a:xfrm>
            <a:off x="10792754" y="1447790"/>
            <a:ext cx="830997" cy="830997"/>
          </a:xfrm>
          <a:prstGeom prst="ellipse">
            <a:avLst/>
          </a:prstGeom>
          <a:solidFill>
            <a:srgbClr val="EB681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6" name="Google Shape;146;p27"/>
          <p:cNvSpPr/>
          <p:nvPr/>
        </p:nvSpPr>
        <p:spPr>
          <a:xfrm>
            <a:off x="5392982" y="2708699"/>
            <a:ext cx="830997" cy="830997"/>
          </a:xfrm>
          <a:prstGeom prst="ellipse">
            <a:avLst/>
          </a:prstGeom>
          <a:solidFill>
            <a:srgbClr val="7D4EB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7" name="Google Shape;147;p27"/>
          <p:cNvSpPr/>
          <p:nvPr/>
        </p:nvSpPr>
        <p:spPr>
          <a:xfrm>
            <a:off x="6742925" y="2708699"/>
            <a:ext cx="830997" cy="830997"/>
          </a:xfrm>
          <a:prstGeom prst="ellipse">
            <a:avLst/>
          </a:prstGeom>
          <a:solidFill>
            <a:srgbClr val="E61F3D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8" name="Google Shape;148;p27"/>
          <p:cNvSpPr/>
          <p:nvPr/>
        </p:nvSpPr>
        <p:spPr>
          <a:xfrm>
            <a:off x="8092868" y="2708699"/>
            <a:ext cx="830997" cy="830997"/>
          </a:xfrm>
          <a:prstGeom prst="ellipse">
            <a:avLst/>
          </a:prstGeom>
          <a:solidFill>
            <a:srgbClr val="FBBA0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9" name="Google Shape;149;p27"/>
          <p:cNvSpPr/>
          <p:nvPr/>
        </p:nvSpPr>
        <p:spPr>
          <a:xfrm>
            <a:off x="9442811" y="2708699"/>
            <a:ext cx="830997" cy="830997"/>
          </a:xfrm>
          <a:prstGeom prst="ellipse">
            <a:avLst/>
          </a:prstGeom>
          <a:solidFill>
            <a:srgbClr val="7DA0D3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0" name="Google Shape;150;p27"/>
          <p:cNvSpPr/>
          <p:nvPr/>
        </p:nvSpPr>
        <p:spPr>
          <a:xfrm>
            <a:off x="10792754" y="2708699"/>
            <a:ext cx="830997" cy="830997"/>
          </a:xfrm>
          <a:prstGeom prst="ellipse">
            <a:avLst/>
          </a:prstGeom>
          <a:solidFill>
            <a:srgbClr val="47A0A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1" name="Google Shape;151;p27"/>
          <p:cNvSpPr/>
          <p:nvPr/>
        </p:nvSpPr>
        <p:spPr>
          <a:xfrm>
            <a:off x="5392982" y="3969609"/>
            <a:ext cx="830997" cy="830997"/>
          </a:xfrm>
          <a:prstGeom prst="ellipse">
            <a:avLst/>
          </a:prstGeom>
          <a:solidFill>
            <a:srgbClr val="EB8C3C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2" name="Google Shape;152;p27"/>
          <p:cNvSpPr/>
          <p:nvPr/>
        </p:nvSpPr>
        <p:spPr>
          <a:xfrm>
            <a:off x="6742925" y="3969609"/>
            <a:ext cx="830997" cy="830997"/>
          </a:xfrm>
          <a:prstGeom prst="ellipse">
            <a:avLst/>
          </a:prstGeom>
          <a:solidFill>
            <a:srgbClr val="96628C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3" name="Google Shape;153;p27"/>
          <p:cNvSpPr/>
          <p:nvPr/>
        </p:nvSpPr>
        <p:spPr>
          <a:xfrm>
            <a:off x="8092868" y="3969609"/>
            <a:ext cx="830997" cy="830997"/>
          </a:xfrm>
          <a:prstGeom prst="ellipse">
            <a:avLst/>
          </a:prstGeom>
          <a:solidFill>
            <a:srgbClr val="CD5A5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4" name="Google Shape;154;p27"/>
          <p:cNvSpPr/>
          <p:nvPr/>
        </p:nvSpPr>
        <p:spPr>
          <a:xfrm>
            <a:off x="9442811" y="3969609"/>
            <a:ext cx="830997" cy="830997"/>
          </a:xfrm>
          <a:prstGeom prst="ellipse">
            <a:avLst/>
          </a:prstGeom>
          <a:solidFill>
            <a:srgbClr val="FFD746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5" name="Google Shape;155;p27"/>
          <p:cNvSpPr/>
          <p:nvPr/>
        </p:nvSpPr>
        <p:spPr>
          <a:xfrm>
            <a:off x="10792754" y="3969609"/>
            <a:ext cx="830997" cy="830997"/>
          </a:xfrm>
          <a:prstGeom prst="ellipse">
            <a:avLst/>
          </a:prstGeom>
          <a:solidFill>
            <a:srgbClr val="CDDDF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6" name="Google Shape;156;p27"/>
          <p:cNvSpPr/>
          <p:nvPr/>
        </p:nvSpPr>
        <p:spPr>
          <a:xfrm>
            <a:off x="5392982" y="5249769"/>
            <a:ext cx="830997" cy="830997"/>
          </a:xfrm>
          <a:prstGeom prst="ellipse">
            <a:avLst/>
          </a:prstGeom>
          <a:solidFill>
            <a:srgbClr val="D7EBB4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7" name="Google Shape;157;p27"/>
          <p:cNvSpPr/>
          <p:nvPr/>
        </p:nvSpPr>
        <p:spPr>
          <a:xfrm>
            <a:off x="6742925" y="5249769"/>
            <a:ext cx="830997" cy="830997"/>
          </a:xfrm>
          <a:prstGeom prst="ellipse">
            <a:avLst/>
          </a:prstGeom>
          <a:solidFill>
            <a:srgbClr val="FFDC9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8" name="Google Shape;158;p27"/>
          <p:cNvSpPr/>
          <p:nvPr/>
        </p:nvSpPr>
        <p:spPr>
          <a:xfrm>
            <a:off x="8092868" y="5249769"/>
            <a:ext cx="830997" cy="830997"/>
          </a:xfrm>
          <a:prstGeom prst="ellipse">
            <a:avLst/>
          </a:prstGeom>
          <a:solidFill>
            <a:srgbClr val="D7C3F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9" name="Google Shape;159;p27"/>
          <p:cNvSpPr/>
          <p:nvPr/>
        </p:nvSpPr>
        <p:spPr>
          <a:xfrm>
            <a:off x="9442811" y="5249769"/>
            <a:ext cx="830997" cy="830997"/>
          </a:xfrm>
          <a:prstGeom prst="ellipse">
            <a:avLst/>
          </a:prstGeom>
          <a:solidFill>
            <a:srgbClr val="F6C3C3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0" name="Google Shape;160;p27"/>
          <p:cNvSpPr/>
          <p:nvPr/>
        </p:nvSpPr>
        <p:spPr>
          <a:xfrm>
            <a:off x="10792754" y="5249769"/>
            <a:ext cx="830997" cy="830997"/>
          </a:xfrm>
          <a:prstGeom prst="ellipse">
            <a:avLst/>
          </a:prstGeom>
          <a:solidFill>
            <a:srgbClr val="FFF07D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1" name="Google Shape;161;p27"/>
          <p:cNvSpPr txBox="1">
            <a:spLocks noGrp="1"/>
          </p:cNvSpPr>
          <p:nvPr>
            <p:ph type="body" idx="2"/>
          </p:nvPr>
        </p:nvSpPr>
        <p:spPr>
          <a:xfrm>
            <a:off x="1143689" y="540904"/>
            <a:ext cx="1901825" cy="4159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62" name="Google Shape;162;p27"/>
          <p:cNvSpPr txBox="1">
            <a:spLocks noGrp="1"/>
          </p:cNvSpPr>
          <p:nvPr>
            <p:ph type="body" idx="3"/>
          </p:nvPr>
        </p:nvSpPr>
        <p:spPr>
          <a:xfrm>
            <a:off x="3459163" y="548720"/>
            <a:ext cx="2070100" cy="40810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E2D69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0E2D69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E2D69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0E2D69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E2D69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0E2D69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E2D69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0E2D69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E2D69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0E2D69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63" name="Google Shape;163;p27"/>
          <p:cNvSpPr txBox="1">
            <a:spLocks noGrp="1"/>
          </p:cNvSpPr>
          <p:nvPr>
            <p:ph type="body" idx="4"/>
          </p:nvPr>
        </p:nvSpPr>
        <p:spPr>
          <a:xfrm>
            <a:off x="6259892" y="548720"/>
            <a:ext cx="2070100" cy="40810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E2D69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0E2D69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E2D69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0E2D69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E2D69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0E2D69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E2D69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0E2D69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E2D69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0E2D69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чистый_2">
  <p:cSld name="чистый_2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5" name="Google Shape;165;p28" descr="Icon&#10;&#10;Description automatically generated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17199" y="464363"/>
            <a:ext cx="448276" cy="448276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66" name="Google Shape;166;p28"/>
          <p:cNvCxnSpPr/>
          <p:nvPr/>
        </p:nvCxnSpPr>
        <p:spPr>
          <a:xfrm>
            <a:off x="3298686" y="464363"/>
            <a:ext cx="0" cy="586260"/>
          </a:xfrm>
          <a:prstGeom prst="straightConnector1">
            <a:avLst/>
          </a:prstGeom>
          <a:noFill/>
          <a:ln w="12700" cap="flat" cmpd="sng">
            <a:solidFill>
              <a:srgbClr val="102D69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167" name="Google Shape;167;p28"/>
          <p:cNvCxnSpPr/>
          <p:nvPr/>
        </p:nvCxnSpPr>
        <p:spPr>
          <a:xfrm>
            <a:off x="6099416" y="464363"/>
            <a:ext cx="0" cy="586260"/>
          </a:xfrm>
          <a:prstGeom prst="straightConnector1">
            <a:avLst/>
          </a:prstGeom>
          <a:noFill/>
          <a:ln w="12700" cap="flat" cmpd="sng">
            <a:solidFill>
              <a:srgbClr val="102D69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168" name="Google Shape;168;p28"/>
          <p:cNvCxnSpPr/>
          <p:nvPr/>
        </p:nvCxnSpPr>
        <p:spPr>
          <a:xfrm>
            <a:off x="10277081" y="464363"/>
            <a:ext cx="0" cy="586260"/>
          </a:xfrm>
          <a:prstGeom prst="straightConnector1">
            <a:avLst/>
          </a:prstGeom>
          <a:noFill/>
          <a:ln w="12700" cap="flat" cmpd="sng">
            <a:solidFill>
              <a:srgbClr val="102D69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169" name="Google Shape;169;p28"/>
          <p:cNvSpPr txBox="1"/>
          <p:nvPr/>
        </p:nvSpPr>
        <p:spPr>
          <a:xfrm>
            <a:off x="10410201" y="532278"/>
            <a:ext cx="671977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 sz="2000">
                <a:solidFill>
                  <a:srgbClr val="102D69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2000">
              <a:solidFill>
                <a:srgbClr val="102D69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70" name="Google Shape;170;p28"/>
          <p:cNvCxnSpPr/>
          <p:nvPr/>
        </p:nvCxnSpPr>
        <p:spPr>
          <a:xfrm>
            <a:off x="11643868" y="464363"/>
            <a:ext cx="0" cy="586260"/>
          </a:xfrm>
          <a:prstGeom prst="straightConnector1">
            <a:avLst/>
          </a:prstGeom>
          <a:noFill/>
          <a:ln w="12700" cap="flat" cmpd="sng">
            <a:solidFill>
              <a:srgbClr val="102D69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171" name="Google Shape;171;p28"/>
          <p:cNvSpPr txBox="1">
            <a:spLocks noGrp="1"/>
          </p:cNvSpPr>
          <p:nvPr>
            <p:ph type="body" idx="1"/>
          </p:nvPr>
        </p:nvSpPr>
        <p:spPr>
          <a:xfrm>
            <a:off x="1143689" y="540904"/>
            <a:ext cx="1901825" cy="4159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72" name="Google Shape;172;p28"/>
          <p:cNvSpPr txBox="1">
            <a:spLocks noGrp="1"/>
          </p:cNvSpPr>
          <p:nvPr>
            <p:ph type="body" idx="2"/>
          </p:nvPr>
        </p:nvSpPr>
        <p:spPr>
          <a:xfrm>
            <a:off x="3459163" y="548720"/>
            <a:ext cx="2070100" cy="40810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E2D69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0E2D69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E2D69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0E2D69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E2D69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0E2D69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E2D69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0E2D69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E2D69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0E2D69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73" name="Google Shape;173;p28"/>
          <p:cNvSpPr txBox="1">
            <a:spLocks noGrp="1"/>
          </p:cNvSpPr>
          <p:nvPr>
            <p:ph type="body" idx="3"/>
          </p:nvPr>
        </p:nvSpPr>
        <p:spPr>
          <a:xfrm>
            <a:off x="6259892" y="548720"/>
            <a:ext cx="2070100" cy="40810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E2D69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0E2D69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E2D69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0E2D69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E2D69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0E2D69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E2D69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0E2D69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E2D69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0E2D69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Текст_1">
  <p:cSld name="Текст_1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Google Shape;21;p18" descr="Icon&#10;&#10;Description automatically generated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17199" y="464363"/>
            <a:ext cx="448276" cy="448276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22" name="Google Shape;22;p18"/>
          <p:cNvCxnSpPr/>
          <p:nvPr/>
        </p:nvCxnSpPr>
        <p:spPr>
          <a:xfrm>
            <a:off x="3298686" y="464363"/>
            <a:ext cx="0" cy="586260"/>
          </a:xfrm>
          <a:prstGeom prst="straightConnector1">
            <a:avLst/>
          </a:prstGeom>
          <a:noFill/>
          <a:ln w="12700" cap="flat" cmpd="sng">
            <a:solidFill>
              <a:srgbClr val="102D69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3" name="Google Shape;23;p18"/>
          <p:cNvCxnSpPr/>
          <p:nvPr/>
        </p:nvCxnSpPr>
        <p:spPr>
          <a:xfrm>
            <a:off x="6099416" y="464363"/>
            <a:ext cx="0" cy="586260"/>
          </a:xfrm>
          <a:prstGeom prst="straightConnector1">
            <a:avLst/>
          </a:prstGeom>
          <a:noFill/>
          <a:ln w="12700" cap="flat" cmpd="sng">
            <a:solidFill>
              <a:srgbClr val="102D69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4" name="Google Shape;24;p18"/>
          <p:cNvCxnSpPr/>
          <p:nvPr/>
        </p:nvCxnSpPr>
        <p:spPr>
          <a:xfrm>
            <a:off x="10277081" y="464363"/>
            <a:ext cx="0" cy="586260"/>
          </a:xfrm>
          <a:prstGeom prst="straightConnector1">
            <a:avLst/>
          </a:prstGeom>
          <a:noFill/>
          <a:ln w="12700" cap="flat" cmpd="sng">
            <a:solidFill>
              <a:srgbClr val="102D69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25" name="Google Shape;25;p18"/>
          <p:cNvSpPr txBox="1"/>
          <p:nvPr/>
        </p:nvSpPr>
        <p:spPr>
          <a:xfrm>
            <a:off x="10410201" y="532278"/>
            <a:ext cx="671977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 sz="2000">
                <a:solidFill>
                  <a:srgbClr val="102D69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2000">
              <a:solidFill>
                <a:srgbClr val="102D69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26" name="Google Shape;26;p18"/>
          <p:cNvCxnSpPr/>
          <p:nvPr/>
        </p:nvCxnSpPr>
        <p:spPr>
          <a:xfrm>
            <a:off x="11643868" y="464363"/>
            <a:ext cx="0" cy="586260"/>
          </a:xfrm>
          <a:prstGeom prst="straightConnector1">
            <a:avLst/>
          </a:prstGeom>
          <a:noFill/>
          <a:ln w="12700" cap="flat" cmpd="sng">
            <a:solidFill>
              <a:srgbClr val="102D69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27" name="Google Shape;27;p18"/>
          <p:cNvSpPr>
            <a:spLocks noGrp="1"/>
          </p:cNvSpPr>
          <p:nvPr>
            <p:ph type="pic" idx="2"/>
          </p:nvPr>
        </p:nvSpPr>
        <p:spPr>
          <a:xfrm>
            <a:off x="6684653" y="1447790"/>
            <a:ext cx="4325167" cy="4325107"/>
          </a:xfrm>
          <a:prstGeom prst="rect">
            <a:avLst/>
          </a:prstGeom>
          <a:solidFill>
            <a:srgbClr val="D9D9D9"/>
          </a:solidFill>
          <a:ln>
            <a:noFill/>
          </a:ln>
        </p:spPr>
      </p:sp>
      <p:sp>
        <p:nvSpPr>
          <p:cNvPr id="28" name="Google Shape;28;p18"/>
          <p:cNvSpPr txBox="1">
            <a:spLocks noGrp="1"/>
          </p:cNvSpPr>
          <p:nvPr>
            <p:ph type="title"/>
          </p:nvPr>
        </p:nvSpPr>
        <p:spPr>
          <a:xfrm>
            <a:off x="585898" y="1447790"/>
            <a:ext cx="5245560" cy="777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29" name="Google Shape;29;p18"/>
          <p:cNvSpPr txBox="1">
            <a:spLocks noGrp="1"/>
          </p:cNvSpPr>
          <p:nvPr>
            <p:ph type="body" idx="1"/>
          </p:nvPr>
        </p:nvSpPr>
        <p:spPr>
          <a:xfrm>
            <a:off x="585897" y="2379663"/>
            <a:ext cx="5245561" cy="33932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45700" anchor="t" anchorCtr="0">
            <a:norm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0E2D69"/>
              </a:buClr>
              <a:buSzPts val="1300"/>
              <a:buFont typeface="Arial"/>
              <a:buNone/>
              <a:defRPr sz="1300" b="0" i="0" u="none" strike="noStrike" cap="none">
                <a:solidFill>
                  <a:srgbClr val="0E2D69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0E2D69"/>
              </a:buClr>
              <a:buSzPts val="1300"/>
              <a:buFont typeface="Arial"/>
              <a:buNone/>
              <a:defRPr sz="1300" b="0" i="0" u="none" strike="noStrike" cap="none">
                <a:solidFill>
                  <a:srgbClr val="0E2D69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0E2D69"/>
              </a:buClr>
              <a:buSzPts val="1300"/>
              <a:buFont typeface="Arial"/>
              <a:buNone/>
              <a:defRPr sz="1300" b="0" i="0" u="none" strike="noStrike" cap="none">
                <a:solidFill>
                  <a:srgbClr val="0E2D69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0E2D69"/>
              </a:buClr>
              <a:buSzPts val="1300"/>
              <a:buFont typeface="Arial"/>
              <a:buNone/>
              <a:defRPr sz="1300" b="0" i="0" u="none" strike="noStrike" cap="none">
                <a:solidFill>
                  <a:srgbClr val="0E2D69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0E2D69"/>
              </a:buClr>
              <a:buSzPts val="1300"/>
              <a:buFont typeface="Arial"/>
              <a:buNone/>
              <a:defRPr sz="1300" b="0" i="0" u="none" strike="noStrike" cap="none">
                <a:solidFill>
                  <a:srgbClr val="0E2D69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0" name="Google Shape;30;p18"/>
          <p:cNvSpPr txBox="1">
            <a:spLocks noGrp="1"/>
          </p:cNvSpPr>
          <p:nvPr>
            <p:ph type="body" idx="3"/>
          </p:nvPr>
        </p:nvSpPr>
        <p:spPr>
          <a:xfrm>
            <a:off x="1143689" y="540904"/>
            <a:ext cx="1901825" cy="4159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1" name="Google Shape;31;p18"/>
          <p:cNvSpPr txBox="1">
            <a:spLocks noGrp="1"/>
          </p:cNvSpPr>
          <p:nvPr>
            <p:ph type="body" idx="4"/>
          </p:nvPr>
        </p:nvSpPr>
        <p:spPr>
          <a:xfrm>
            <a:off x="3459163" y="548720"/>
            <a:ext cx="2070100" cy="40810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E2D69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0E2D69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E2D69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0E2D69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E2D69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0E2D69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E2D69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0E2D69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E2D69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0E2D69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2" name="Google Shape;32;p18"/>
          <p:cNvSpPr txBox="1">
            <a:spLocks noGrp="1"/>
          </p:cNvSpPr>
          <p:nvPr>
            <p:ph type="body" idx="5"/>
          </p:nvPr>
        </p:nvSpPr>
        <p:spPr>
          <a:xfrm>
            <a:off x="6259892" y="548720"/>
            <a:ext cx="2070100" cy="40810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E2D69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0E2D69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E2D69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0E2D69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E2D69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0E2D69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E2D69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0E2D69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E2D69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0E2D69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чистый">
  <p:cSld name="чистый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Текст_2">
  <p:cSld name="Текст_2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" name="Google Shape;35;p20" descr="Icon&#10;&#10;Description automatically generated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17199" y="464363"/>
            <a:ext cx="448276" cy="448276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36" name="Google Shape;36;p20"/>
          <p:cNvCxnSpPr/>
          <p:nvPr/>
        </p:nvCxnSpPr>
        <p:spPr>
          <a:xfrm>
            <a:off x="3298686" y="464363"/>
            <a:ext cx="0" cy="586260"/>
          </a:xfrm>
          <a:prstGeom prst="straightConnector1">
            <a:avLst/>
          </a:prstGeom>
          <a:noFill/>
          <a:ln w="12700" cap="flat" cmpd="sng">
            <a:solidFill>
              <a:srgbClr val="102D69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7" name="Google Shape;37;p20"/>
          <p:cNvCxnSpPr/>
          <p:nvPr/>
        </p:nvCxnSpPr>
        <p:spPr>
          <a:xfrm>
            <a:off x="6099416" y="464363"/>
            <a:ext cx="0" cy="586260"/>
          </a:xfrm>
          <a:prstGeom prst="straightConnector1">
            <a:avLst/>
          </a:prstGeom>
          <a:noFill/>
          <a:ln w="12700" cap="flat" cmpd="sng">
            <a:solidFill>
              <a:srgbClr val="102D69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8" name="Google Shape;38;p20"/>
          <p:cNvCxnSpPr/>
          <p:nvPr/>
        </p:nvCxnSpPr>
        <p:spPr>
          <a:xfrm>
            <a:off x="10277081" y="464363"/>
            <a:ext cx="0" cy="586260"/>
          </a:xfrm>
          <a:prstGeom prst="straightConnector1">
            <a:avLst/>
          </a:prstGeom>
          <a:noFill/>
          <a:ln w="12700" cap="flat" cmpd="sng">
            <a:solidFill>
              <a:srgbClr val="102D69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39" name="Google Shape;39;p20"/>
          <p:cNvSpPr txBox="1"/>
          <p:nvPr/>
        </p:nvSpPr>
        <p:spPr>
          <a:xfrm>
            <a:off x="10410201" y="532278"/>
            <a:ext cx="671977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 sz="2000">
                <a:solidFill>
                  <a:srgbClr val="102D69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2000">
              <a:solidFill>
                <a:srgbClr val="102D69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40" name="Google Shape;40;p20"/>
          <p:cNvCxnSpPr/>
          <p:nvPr/>
        </p:nvCxnSpPr>
        <p:spPr>
          <a:xfrm>
            <a:off x="11643868" y="464363"/>
            <a:ext cx="0" cy="586260"/>
          </a:xfrm>
          <a:prstGeom prst="straightConnector1">
            <a:avLst/>
          </a:prstGeom>
          <a:noFill/>
          <a:ln w="12700" cap="flat" cmpd="sng">
            <a:solidFill>
              <a:srgbClr val="102D69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41" name="Google Shape;41;p20"/>
          <p:cNvSpPr txBox="1">
            <a:spLocks noGrp="1"/>
          </p:cNvSpPr>
          <p:nvPr>
            <p:ph type="title"/>
          </p:nvPr>
        </p:nvSpPr>
        <p:spPr>
          <a:xfrm>
            <a:off x="585897" y="1447790"/>
            <a:ext cx="11057955" cy="777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42" name="Google Shape;42;p20"/>
          <p:cNvSpPr txBox="1">
            <a:spLocks noGrp="1"/>
          </p:cNvSpPr>
          <p:nvPr>
            <p:ph type="body" idx="1"/>
          </p:nvPr>
        </p:nvSpPr>
        <p:spPr>
          <a:xfrm>
            <a:off x="585897" y="2379663"/>
            <a:ext cx="11057971" cy="374509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0E2D69"/>
              </a:buClr>
              <a:buSzPts val="1300"/>
              <a:buFont typeface="Arial"/>
              <a:buNone/>
              <a:defRPr sz="1300" b="0" i="0" u="none" strike="noStrike" cap="none">
                <a:solidFill>
                  <a:srgbClr val="0E2D69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0E2D69"/>
              </a:buClr>
              <a:buSzPts val="1300"/>
              <a:buFont typeface="Arial"/>
              <a:buNone/>
              <a:defRPr sz="1300" b="0" i="0" u="none" strike="noStrike" cap="none">
                <a:solidFill>
                  <a:srgbClr val="0E2D69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0E2D69"/>
              </a:buClr>
              <a:buSzPts val="1300"/>
              <a:buFont typeface="Arial"/>
              <a:buNone/>
              <a:defRPr sz="1300" b="0" i="0" u="none" strike="noStrike" cap="none">
                <a:solidFill>
                  <a:srgbClr val="0E2D69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0E2D69"/>
              </a:buClr>
              <a:buSzPts val="1300"/>
              <a:buFont typeface="Arial"/>
              <a:buNone/>
              <a:defRPr sz="1300" b="0" i="0" u="none" strike="noStrike" cap="none">
                <a:solidFill>
                  <a:srgbClr val="0E2D69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0E2D69"/>
              </a:buClr>
              <a:buSzPts val="1300"/>
              <a:buFont typeface="Arial"/>
              <a:buNone/>
              <a:defRPr sz="1300" b="0" i="0" u="none" strike="noStrike" cap="none">
                <a:solidFill>
                  <a:srgbClr val="0E2D69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3" name="Google Shape;43;p20"/>
          <p:cNvSpPr txBox="1">
            <a:spLocks noGrp="1"/>
          </p:cNvSpPr>
          <p:nvPr>
            <p:ph type="body" idx="2"/>
          </p:nvPr>
        </p:nvSpPr>
        <p:spPr>
          <a:xfrm>
            <a:off x="1143689" y="540904"/>
            <a:ext cx="1901825" cy="4159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4" name="Google Shape;44;p20"/>
          <p:cNvSpPr txBox="1">
            <a:spLocks noGrp="1"/>
          </p:cNvSpPr>
          <p:nvPr>
            <p:ph type="body" idx="3"/>
          </p:nvPr>
        </p:nvSpPr>
        <p:spPr>
          <a:xfrm>
            <a:off x="3459163" y="548720"/>
            <a:ext cx="2070100" cy="40810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E2D69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0E2D69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E2D69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0E2D69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E2D69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0E2D69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E2D69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0E2D69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E2D69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0E2D69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5" name="Google Shape;45;p20"/>
          <p:cNvSpPr txBox="1">
            <a:spLocks noGrp="1"/>
          </p:cNvSpPr>
          <p:nvPr>
            <p:ph type="body" idx="4"/>
          </p:nvPr>
        </p:nvSpPr>
        <p:spPr>
          <a:xfrm>
            <a:off x="6259892" y="548720"/>
            <a:ext cx="2070100" cy="40810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E2D69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0E2D69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E2D69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0E2D69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E2D69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0E2D69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E2D69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0E2D69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E2D69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0E2D69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Текст_3">
  <p:cSld name="Текст_3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" name="Google Shape;47;p21" descr="Icon&#10;&#10;Description automatically generated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17199" y="464363"/>
            <a:ext cx="448276" cy="448276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48" name="Google Shape;48;p21"/>
          <p:cNvCxnSpPr/>
          <p:nvPr/>
        </p:nvCxnSpPr>
        <p:spPr>
          <a:xfrm>
            <a:off x="3298686" y="464363"/>
            <a:ext cx="0" cy="586260"/>
          </a:xfrm>
          <a:prstGeom prst="straightConnector1">
            <a:avLst/>
          </a:prstGeom>
          <a:noFill/>
          <a:ln w="12700" cap="flat" cmpd="sng">
            <a:solidFill>
              <a:srgbClr val="102D69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49" name="Google Shape;49;p21"/>
          <p:cNvCxnSpPr/>
          <p:nvPr/>
        </p:nvCxnSpPr>
        <p:spPr>
          <a:xfrm>
            <a:off x="6099416" y="464363"/>
            <a:ext cx="0" cy="586260"/>
          </a:xfrm>
          <a:prstGeom prst="straightConnector1">
            <a:avLst/>
          </a:prstGeom>
          <a:noFill/>
          <a:ln w="12700" cap="flat" cmpd="sng">
            <a:solidFill>
              <a:srgbClr val="102D69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50" name="Google Shape;50;p21"/>
          <p:cNvCxnSpPr/>
          <p:nvPr/>
        </p:nvCxnSpPr>
        <p:spPr>
          <a:xfrm>
            <a:off x="10277081" y="464363"/>
            <a:ext cx="0" cy="586260"/>
          </a:xfrm>
          <a:prstGeom prst="straightConnector1">
            <a:avLst/>
          </a:prstGeom>
          <a:noFill/>
          <a:ln w="12700" cap="flat" cmpd="sng">
            <a:solidFill>
              <a:srgbClr val="102D69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51" name="Google Shape;51;p21"/>
          <p:cNvSpPr txBox="1"/>
          <p:nvPr/>
        </p:nvSpPr>
        <p:spPr>
          <a:xfrm>
            <a:off x="10410201" y="532278"/>
            <a:ext cx="671977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 sz="2000">
                <a:solidFill>
                  <a:srgbClr val="102D69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2000">
              <a:solidFill>
                <a:srgbClr val="102D69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52" name="Google Shape;52;p21"/>
          <p:cNvCxnSpPr/>
          <p:nvPr/>
        </p:nvCxnSpPr>
        <p:spPr>
          <a:xfrm>
            <a:off x="11643868" y="464363"/>
            <a:ext cx="0" cy="586260"/>
          </a:xfrm>
          <a:prstGeom prst="straightConnector1">
            <a:avLst/>
          </a:prstGeom>
          <a:noFill/>
          <a:ln w="12700" cap="flat" cmpd="sng">
            <a:solidFill>
              <a:srgbClr val="102D69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53" name="Google Shape;53;p21"/>
          <p:cNvSpPr txBox="1">
            <a:spLocks noGrp="1"/>
          </p:cNvSpPr>
          <p:nvPr>
            <p:ph type="body" idx="1"/>
          </p:nvPr>
        </p:nvSpPr>
        <p:spPr>
          <a:xfrm>
            <a:off x="585898" y="2379663"/>
            <a:ext cx="4322531" cy="239937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45700" anchor="t" anchorCtr="0">
            <a:norm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0E2D69"/>
              </a:buClr>
              <a:buSzPts val="1300"/>
              <a:buFont typeface="Arial"/>
              <a:buNone/>
              <a:defRPr sz="1300" b="0" i="0" u="none" strike="noStrike" cap="none">
                <a:solidFill>
                  <a:srgbClr val="0E2D69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0E2D69"/>
              </a:buClr>
              <a:buSzPts val="1300"/>
              <a:buFont typeface="Arial"/>
              <a:buNone/>
              <a:defRPr sz="1300" b="0" i="0" u="none" strike="noStrike" cap="none">
                <a:solidFill>
                  <a:srgbClr val="0E2D69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0E2D69"/>
              </a:buClr>
              <a:buSzPts val="1300"/>
              <a:buFont typeface="Arial"/>
              <a:buNone/>
              <a:defRPr sz="1300" b="0" i="0" u="none" strike="noStrike" cap="none">
                <a:solidFill>
                  <a:srgbClr val="0E2D69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0E2D69"/>
              </a:buClr>
              <a:buSzPts val="1300"/>
              <a:buFont typeface="Arial"/>
              <a:buNone/>
              <a:defRPr sz="1300" b="0" i="0" u="none" strike="noStrike" cap="none">
                <a:solidFill>
                  <a:srgbClr val="0E2D69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0E2D69"/>
              </a:buClr>
              <a:buSzPts val="1300"/>
              <a:buFont typeface="Arial"/>
              <a:buNone/>
              <a:defRPr sz="1300" b="0" i="0" u="none" strike="noStrike" cap="none">
                <a:solidFill>
                  <a:srgbClr val="0E2D69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4" name="Google Shape;54;p21"/>
          <p:cNvSpPr txBox="1">
            <a:spLocks noGrp="1"/>
          </p:cNvSpPr>
          <p:nvPr>
            <p:ph type="body" idx="2"/>
          </p:nvPr>
        </p:nvSpPr>
        <p:spPr>
          <a:xfrm>
            <a:off x="585897" y="5183249"/>
            <a:ext cx="3934345" cy="5539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45700" anchor="t" anchorCtr="0">
            <a:norm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0E2D69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0E2D69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0E2D69"/>
              </a:buClr>
              <a:buSzPts val="1300"/>
              <a:buFont typeface="Arial"/>
              <a:buNone/>
              <a:defRPr sz="1300" b="0" i="0" u="none" strike="noStrike" cap="none">
                <a:solidFill>
                  <a:srgbClr val="0E2D69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0E2D69"/>
              </a:buClr>
              <a:buSzPts val="1300"/>
              <a:buFont typeface="Arial"/>
              <a:buNone/>
              <a:defRPr sz="1300" b="0" i="0" u="none" strike="noStrike" cap="none">
                <a:solidFill>
                  <a:srgbClr val="0E2D69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0E2D69"/>
              </a:buClr>
              <a:buSzPts val="1300"/>
              <a:buFont typeface="Arial"/>
              <a:buNone/>
              <a:defRPr sz="1300" b="0" i="0" u="none" strike="noStrike" cap="none">
                <a:solidFill>
                  <a:srgbClr val="0E2D69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0E2D69"/>
              </a:buClr>
              <a:buSzPts val="1300"/>
              <a:buFont typeface="Arial"/>
              <a:buNone/>
              <a:defRPr sz="1300" b="0" i="0" u="none" strike="noStrike" cap="none">
                <a:solidFill>
                  <a:srgbClr val="0E2D69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5" name="Google Shape;55;p21"/>
          <p:cNvSpPr txBox="1">
            <a:spLocks noGrp="1"/>
          </p:cNvSpPr>
          <p:nvPr>
            <p:ph type="body" idx="3"/>
          </p:nvPr>
        </p:nvSpPr>
        <p:spPr>
          <a:xfrm>
            <a:off x="6259892" y="2379663"/>
            <a:ext cx="5383968" cy="34517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E2D69"/>
              </a:buClr>
              <a:buSzPts val="3200"/>
              <a:buFont typeface="Arial"/>
              <a:buNone/>
              <a:defRPr sz="3200" b="0" i="0" u="none" strike="noStrike" cap="none">
                <a:solidFill>
                  <a:srgbClr val="0E2D69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6" name="Google Shape;56;p21"/>
          <p:cNvSpPr txBox="1">
            <a:spLocks noGrp="1"/>
          </p:cNvSpPr>
          <p:nvPr>
            <p:ph type="title"/>
          </p:nvPr>
        </p:nvSpPr>
        <p:spPr>
          <a:xfrm>
            <a:off x="585897" y="1447790"/>
            <a:ext cx="11057955" cy="777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57" name="Google Shape;57;p21"/>
          <p:cNvSpPr txBox="1">
            <a:spLocks noGrp="1"/>
          </p:cNvSpPr>
          <p:nvPr>
            <p:ph type="body" idx="4"/>
          </p:nvPr>
        </p:nvSpPr>
        <p:spPr>
          <a:xfrm>
            <a:off x="1143689" y="540904"/>
            <a:ext cx="1901825" cy="4159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8" name="Google Shape;58;p21"/>
          <p:cNvSpPr txBox="1">
            <a:spLocks noGrp="1"/>
          </p:cNvSpPr>
          <p:nvPr>
            <p:ph type="body" idx="5"/>
          </p:nvPr>
        </p:nvSpPr>
        <p:spPr>
          <a:xfrm>
            <a:off x="3459163" y="548720"/>
            <a:ext cx="2070100" cy="40810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E2D69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0E2D69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E2D69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0E2D69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E2D69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0E2D69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E2D69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0E2D69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E2D69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0E2D69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9" name="Google Shape;59;p21"/>
          <p:cNvSpPr txBox="1">
            <a:spLocks noGrp="1"/>
          </p:cNvSpPr>
          <p:nvPr>
            <p:ph type="body" idx="6"/>
          </p:nvPr>
        </p:nvSpPr>
        <p:spPr>
          <a:xfrm>
            <a:off x="6259892" y="548720"/>
            <a:ext cx="2070100" cy="40810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E2D69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0E2D69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E2D69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0E2D69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E2D69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0E2D69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E2D69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0E2D69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E2D69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0E2D69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График_1">
  <p:cSld name="График_1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22" descr="Icon&#10;&#10;Description automatically generated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17199" y="464363"/>
            <a:ext cx="448276" cy="448276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62" name="Google Shape;62;p22"/>
          <p:cNvCxnSpPr/>
          <p:nvPr/>
        </p:nvCxnSpPr>
        <p:spPr>
          <a:xfrm>
            <a:off x="3298686" y="464363"/>
            <a:ext cx="0" cy="586260"/>
          </a:xfrm>
          <a:prstGeom prst="straightConnector1">
            <a:avLst/>
          </a:prstGeom>
          <a:noFill/>
          <a:ln w="12700" cap="flat" cmpd="sng">
            <a:solidFill>
              <a:srgbClr val="102D69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63" name="Google Shape;63;p22"/>
          <p:cNvCxnSpPr/>
          <p:nvPr/>
        </p:nvCxnSpPr>
        <p:spPr>
          <a:xfrm>
            <a:off x="6099416" y="464363"/>
            <a:ext cx="0" cy="586260"/>
          </a:xfrm>
          <a:prstGeom prst="straightConnector1">
            <a:avLst/>
          </a:prstGeom>
          <a:noFill/>
          <a:ln w="12700" cap="flat" cmpd="sng">
            <a:solidFill>
              <a:srgbClr val="102D69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64" name="Google Shape;64;p22"/>
          <p:cNvCxnSpPr/>
          <p:nvPr/>
        </p:nvCxnSpPr>
        <p:spPr>
          <a:xfrm>
            <a:off x="10277081" y="464363"/>
            <a:ext cx="0" cy="586260"/>
          </a:xfrm>
          <a:prstGeom prst="straightConnector1">
            <a:avLst/>
          </a:prstGeom>
          <a:noFill/>
          <a:ln w="12700" cap="flat" cmpd="sng">
            <a:solidFill>
              <a:srgbClr val="102D69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65" name="Google Shape;65;p22"/>
          <p:cNvSpPr txBox="1"/>
          <p:nvPr/>
        </p:nvSpPr>
        <p:spPr>
          <a:xfrm>
            <a:off x="10410201" y="532278"/>
            <a:ext cx="671977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 sz="2000">
                <a:solidFill>
                  <a:srgbClr val="102D69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2000">
              <a:solidFill>
                <a:srgbClr val="102D69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66" name="Google Shape;66;p22"/>
          <p:cNvCxnSpPr/>
          <p:nvPr/>
        </p:nvCxnSpPr>
        <p:spPr>
          <a:xfrm>
            <a:off x="11643868" y="464363"/>
            <a:ext cx="0" cy="586260"/>
          </a:xfrm>
          <a:prstGeom prst="straightConnector1">
            <a:avLst/>
          </a:prstGeom>
          <a:noFill/>
          <a:ln w="12700" cap="flat" cmpd="sng">
            <a:solidFill>
              <a:srgbClr val="102D69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67" name="Google Shape;67;p22"/>
          <p:cNvSpPr txBox="1">
            <a:spLocks noGrp="1"/>
          </p:cNvSpPr>
          <p:nvPr>
            <p:ph type="title"/>
          </p:nvPr>
        </p:nvSpPr>
        <p:spPr>
          <a:xfrm>
            <a:off x="585899" y="1447790"/>
            <a:ext cx="4322530" cy="777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68" name="Google Shape;68;p22"/>
          <p:cNvSpPr txBox="1">
            <a:spLocks noGrp="1"/>
          </p:cNvSpPr>
          <p:nvPr>
            <p:ph type="body" idx="1"/>
          </p:nvPr>
        </p:nvSpPr>
        <p:spPr>
          <a:xfrm>
            <a:off x="585898" y="2379663"/>
            <a:ext cx="4322531" cy="239937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45700" anchor="t" anchorCtr="0">
            <a:norm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0E2D69"/>
              </a:buClr>
              <a:buSzPts val="1300"/>
              <a:buFont typeface="Arial"/>
              <a:buNone/>
              <a:defRPr sz="1300" b="0" i="0" u="none" strike="noStrike" cap="none">
                <a:solidFill>
                  <a:srgbClr val="0E2D69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0E2D69"/>
              </a:buClr>
              <a:buSzPts val="1300"/>
              <a:buFont typeface="Arial"/>
              <a:buNone/>
              <a:defRPr sz="1300" b="0" i="0" u="none" strike="noStrike" cap="none">
                <a:solidFill>
                  <a:srgbClr val="0E2D69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0E2D69"/>
              </a:buClr>
              <a:buSzPts val="1300"/>
              <a:buFont typeface="Arial"/>
              <a:buNone/>
              <a:defRPr sz="1300" b="0" i="0" u="none" strike="noStrike" cap="none">
                <a:solidFill>
                  <a:srgbClr val="0E2D69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0E2D69"/>
              </a:buClr>
              <a:buSzPts val="1300"/>
              <a:buFont typeface="Arial"/>
              <a:buNone/>
              <a:defRPr sz="1300" b="0" i="0" u="none" strike="noStrike" cap="none">
                <a:solidFill>
                  <a:srgbClr val="0E2D69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0E2D69"/>
              </a:buClr>
              <a:buSzPts val="1300"/>
              <a:buFont typeface="Arial"/>
              <a:buNone/>
              <a:defRPr sz="1300" b="0" i="0" u="none" strike="noStrike" cap="none">
                <a:solidFill>
                  <a:srgbClr val="0E2D69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9" name="Google Shape;69;p22"/>
          <p:cNvSpPr txBox="1">
            <a:spLocks noGrp="1"/>
          </p:cNvSpPr>
          <p:nvPr>
            <p:ph type="body" idx="2"/>
          </p:nvPr>
        </p:nvSpPr>
        <p:spPr>
          <a:xfrm>
            <a:off x="585897" y="5183249"/>
            <a:ext cx="3934345" cy="5539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45700" anchor="t" anchorCtr="0">
            <a:norm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0E2D69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0E2D69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0E2D69"/>
              </a:buClr>
              <a:buSzPts val="1300"/>
              <a:buFont typeface="Arial"/>
              <a:buNone/>
              <a:defRPr sz="1300" b="0" i="0" u="none" strike="noStrike" cap="none">
                <a:solidFill>
                  <a:srgbClr val="0E2D69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0E2D69"/>
              </a:buClr>
              <a:buSzPts val="1300"/>
              <a:buFont typeface="Arial"/>
              <a:buNone/>
              <a:defRPr sz="1300" b="0" i="0" u="none" strike="noStrike" cap="none">
                <a:solidFill>
                  <a:srgbClr val="0E2D69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0E2D69"/>
              </a:buClr>
              <a:buSzPts val="1300"/>
              <a:buFont typeface="Arial"/>
              <a:buNone/>
              <a:defRPr sz="1300" b="0" i="0" u="none" strike="noStrike" cap="none">
                <a:solidFill>
                  <a:srgbClr val="0E2D69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0E2D69"/>
              </a:buClr>
              <a:buSzPts val="1300"/>
              <a:buFont typeface="Arial"/>
              <a:buNone/>
              <a:defRPr sz="1300" b="0" i="0" u="none" strike="noStrike" cap="none">
                <a:solidFill>
                  <a:srgbClr val="0E2D69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0" name="Google Shape;70;p22"/>
          <p:cNvSpPr>
            <a:spLocks noGrp="1"/>
          </p:cNvSpPr>
          <p:nvPr>
            <p:ph type="chart" idx="3"/>
          </p:nvPr>
        </p:nvSpPr>
        <p:spPr>
          <a:xfrm>
            <a:off x="5272097" y="1447790"/>
            <a:ext cx="6371768" cy="42894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1" name="Google Shape;71;p22"/>
          <p:cNvSpPr txBox="1">
            <a:spLocks noGrp="1"/>
          </p:cNvSpPr>
          <p:nvPr>
            <p:ph type="body" idx="4"/>
          </p:nvPr>
        </p:nvSpPr>
        <p:spPr>
          <a:xfrm>
            <a:off x="1143689" y="540904"/>
            <a:ext cx="1901825" cy="4159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2" name="Google Shape;72;p22"/>
          <p:cNvSpPr txBox="1">
            <a:spLocks noGrp="1"/>
          </p:cNvSpPr>
          <p:nvPr>
            <p:ph type="body" idx="5"/>
          </p:nvPr>
        </p:nvSpPr>
        <p:spPr>
          <a:xfrm>
            <a:off x="3459163" y="548720"/>
            <a:ext cx="2070100" cy="40810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E2D69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0E2D69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E2D69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0E2D69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E2D69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0E2D69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E2D69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0E2D69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E2D69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0E2D69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3" name="Google Shape;73;p22"/>
          <p:cNvSpPr txBox="1">
            <a:spLocks noGrp="1"/>
          </p:cNvSpPr>
          <p:nvPr>
            <p:ph type="body" idx="6"/>
          </p:nvPr>
        </p:nvSpPr>
        <p:spPr>
          <a:xfrm>
            <a:off x="6259892" y="548720"/>
            <a:ext cx="2070100" cy="40810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E2D69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0E2D69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E2D69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0E2D69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E2D69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0E2D69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E2D69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0E2D69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E2D69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0E2D69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График_2">
  <p:cSld name="График_2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5" name="Google Shape;75;p23" descr="Icon&#10;&#10;Description automatically generated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17199" y="464363"/>
            <a:ext cx="448276" cy="448276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76" name="Google Shape;76;p23"/>
          <p:cNvCxnSpPr/>
          <p:nvPr/>
        </p:nvCxnSpPr>
        <p:spPr>
          <a:xfrm>
            <a:off x="3298686" y="464363"/>
            <a:ext cx="0" cy="586260"/>
          </a:xfrm>
          <a:prstGeom prst="straightConnector1">
            <a:avLst/>
          </a:prstGeom>
          <a:noFill/>
          <a:ln w="12700" cap="flat" cmpd="sng">
            <a:solidFill>
              <a:srgbClr val="102D69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77" name="Google Shape;77;p23"/>
          <p:cNvCxnSpPr/>
          <p:nvPr/>
        </p:nvCxnSpPr>
        <p:spPr>
          <a:xfrm>
            <a:off x="6099416" y="464363"/>
            <a:ext cx="0" cy="586260"/>
          </a:xfrm>
          <a:prstGeom prst="straightConnector1">
            <a:avLst/>
          </a:prstGeom>
          <a:noFill/>
          <a:ln w="12700" cap="flat" cmpd="sng">
            <a:solidFill>
              <a:srgbClr val="102D69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78" name="Google Shape;78;p23"/>
          <p:cNvCxnSpPr/>
          <p:nvPr/>
        </p:nvCxnSpPr>
        <p:spPr>
          <a:xfrm>
            <a:off x="10277081" y="464363"/>
            <a:ext cx="0" cy="586260"/>
          </a:xfrm>
          <a:prstGeom prst="straightConnector1">
            <a:avLst/>
          </a:prstGeom>
          <a:noFill/>
          <a:ln w="12700" cap="flat" cmpd="sng">
            <a:solidFill>
              <a:srgbClr val="102D69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79" name="Google Shape;79;p23"/>
          <p:cNvSpPr txBox="1"/>
          <p:nvPr/>
        </p:nvSpPr>
        <p:spPr>
          <a:xfrm>
            <a:off x="10410201" y="532278"/>
            <a:ext cx="671977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 sz="2000">
                <a:solidFill>
                  <a:srgbClr val="102D69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2000">
              <a:solidFill>
                <a:srgbClr val="102D69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80" name="Google Shape;80;p23"/>
          <p:cNvCxnSpPr/>
          <p:nvPr/>
        </p:nvCxnSpPr>
        <p:spPr>
          <a:xfrm>
            <a:off x="11643868" y="464363"/>
            <a:ext cx="0" cy="586260"/>
          </a:xfrm>
          <a:prstGeom prst="straightConnector1">
            <a:avLst/>
          </a:prstGeom>
          <a:noFill/>
          <a:ln w="12700" cap="flat" cmpd="sng">
            <a:solidFill>
              <a:srgbClr val="102D69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81" name="Google Shape;81;p23"/>
          <p:cNvSpPr txBox="1">
            <a:spLocks noGrp="1"/>
          </p:cNvSpPr>
          <p:nvPr>
            <p:ph type="body" idx="1"/>
          </p:nvPr>
        </p:nvSpPr>
        <p:spPr>
          <a:xfrm>
            <a:off x="585897" y="5183249"/>
            <a:ext cx="3934345" cy="5539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45700" anchor="t" anchorCtr="0">
            <a:norm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0E2D69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0E2D69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0E2D69"/>
              </a:buClr>
              <a:buSzPts val="1300"/>
              <a:buFont typeface="Arial"/>
              <a:buNone/>
              <a:defRPr sz="1300" b="0" i="0" u="none" strike="noStrike" cap="none">
                <a:solidFill>
                  <a:srgbClr val="0E2D69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0E2D69"/>
              </a:buClr>
              <a:buSzPts val="1300"/>
              <a:buFont typeface="Arial"/>
              <a:buNone/>
              <a:defRPr sz="1300" b="0" i="0" u="none" strike="noStrike" cap="none">
                <a:solidFill>
                  <a:srgbClr val="0E2D69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0E2D69"/>
              </a:buClr>
              <a:buSzPts val="1300"/>
              <a:buFont typeface="Arial"/>
              <a:buNone/>
              <a:defRPr sz="1300" b="0" i="0" u="none" strike="noStrike" cap="none">
                <a:solidFill>
                  <a:srgbClr val="0E2D69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0E2D69"/>
              </a:buClr>
              <a:buSzPts val="1300"/>
              <a:buFont typeface="Arial"/>
              <a:buNone/>
              <a:defRPr sz="1300" b="0" i="0" u="none" strike="noStrike" cap="none">
                <a:solidFill>
                  <a:srgbClr val="0E2D69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2" name="Google Shape;82;p23"/>
          <p:cNvSpPr>
            <a:spLocks noGrp="1"/>
          </p:cNvSpPr>
          <p:nvPr>
            <p:ph type="chart" idx="2"/>
          </p:nvPr>
        </p:nvSpPr>
        <p:spPr>
          <a:xfrm>
            <a:off x="5272097" y="1447790"/>
            <a:ext cx="6371768" cy="42894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3" name="Google Shape;83;p23"/>
          <p:cNvSpPr txBox="1">
            <a:spLocks noGrp="1"/>
          </p:cNvSpPr>
          <p:nvPr>
            <p:ph type="body" idx="3"/>
          </p:nvPr>
        </p:nvSpPr>
        <p:spPr>
          <a:xfrm>
            <a:off x="585788" y="1447064"/>
            <a:ext cx="4322762" cy="7032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E2D69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0E2D69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302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E2D69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rgbClr val="0E2D69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302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E2D69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rgbClr val="0E2D69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302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E2D69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rgbClr val="0E2D69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302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E2D69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rgbClr val="0E2D69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4" name="Google Shape;84;p23"/>
          <p:cNvSpPr txBox="1">
            <a:spLocks noGrp="1"/>
          </p:cNvSpPr>
          <p:nvPr>
            <p:ph type="body" idx="4"/>
          </p:nvPr>
        </p:nvSpPr>
        <p:spPr>
          <a:xfrm>
            <a:off x="585898" y="2379663"/>
            <a:ext cx="4322531" cy="239937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45700" anchor="t" anchorCtr="0">
            <a:norm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0E2D69"/>
              </a:buClr>
              <a:buSzPts val="1300"/>
              <a:buFont typeface="Arial"/>
              <a:buNone/>
              <a:defRPr sz="1300" b="0" i="0" u="none" strike="noStrike" cap="none">
                <a:solidFill>
                  <a:srgbClr val="0E2D69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0E2D69"/>
              </a:buClr>
              <a:buSzPts val="1300"/>
              <a:buFont typeface="Arial"/>
              <a:buNone/>
              <a:defRPr sz="1300" b="0" i="0" u="none" strike="noStrike" cap="none">
                <a:solidFill>
                  <a:srgbClr val="0E2D69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0E2D69"/>
              </a:buClr>
              <a:buSzPts val="1300"/>
              <a:buFont typeface="Arial"/>
              <a:buNone/>
              <a:defRPr sz="1300" b="0" i="0" u="none" strike="noStrike" cap="none">
                <a:solidFill>
                  <a:srgbClr val="0E2D69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0E2D69"/>
              </a:buClr>
              <a:buSzPts val="1300"/>
              <a:buFont typeface="Arial"/>
              <a:buNone/>
              <a:defRPr sz="1300" b="0" i="0" u="none" strike="noStrike" cap="none">
                <a:solidFill>
                  <a:srgbClr val="0E2D69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0E2D69"/>
              </a:buClr>
              <a:buSzPts val="1300"/>
              <a:buFont typeface="Arial"/>
              <a:buNone/>
              <a:defRPr sz="1300" b="0" i="0" u="none" strike="noStrike" cap="none">
                <a:solidFill>
                  <a:srgbClr val="0E2D69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5" name="Google Shape;85;p23"/>
          <p:cNvSpPr txBox="1">
            <a:spLocks noGrp="1"/>
          </p:cNvSpPr>
          <p:nvPr>
            <p:ph type="body" idx="5"/>
          </p:nvPr>
        </p:nvSpPr>
        <p:spPr>
          <a:xfrm>
            <a:off x="1143689" y="540904"/>
            <a:ext cx="1901825" cy="4159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6" name="Google Shape;86;p23"/>
          <p:cNvSpPr txBox="1">
            <a:spLocks noGrp="1"/>
          </p:cNvSpPr>
          <p:nvPr>
            <p:ph type="body" idx="6"/>
          </p:nvPr>
        </p:nvSpPr>
        <p:spPr>
          <a:xfrm>
            <a:off x="3459163" y="548720"/>
            <a:ext cx="2070100" cy="40810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E2D69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0E2D69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E2D69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0E2D69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E2D69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0E2D69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E2D69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0E2D69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E2D69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0E2D69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7" name="Google Shape;87;p23"/>
          <p:cNvSpPr txBox="1">
            <a:spLocks noGrp="1"/>
          </p:cNvSpPr>
          <p:nvPr>
            <p:ph type="body" idx="7"/>
          </p:nvPr>
        </p:nvSpPr>
        <p:spPr>
          <a:xfrm>
            <a:off x="6259892" y="548720"/>
            <a:ext cx="2070100" cy="40810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E2D69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0E2D69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E2D69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0E2D69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E2D69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0E2D69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E2D69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0E2D69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E2D69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0E2D69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Цифры">
  <p:cSld name="Цифры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9" name="Google Shape;89;p24" descr="Icon&#10;&#10;Description automatically generated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17199" y="464363"/>
            <a:ext cx="448276" cy="448276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90" name="Google Shape;90;p24"/>
          <p:cNvCxnSpPr/>
          <p:nvPr/>
        </p:nvCxnSpPr>
        <p:spPr>
          <a:xfrm>
            <a:off x="3298686" y="464363"/>
            <a:ext cx="0" cy="586260"/>
          </a:xfrm>
          <a:prstGeom prst="straightConnector1">
            <a:avLst/>
          </a:prstGeom>
          <a:noFill/>
          <a:ln w="12700" cap="flat" cmpd="sng">
            <a:solidFill>
              <a:srgbClr val="102D69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91" name="Google Shape;91;p24"/>
          <p:cNvCxnSpPr/>
          <p:nvPr/>
        </p:nvCxnSpPr>
        <p:spPr>
          <a:xfrm>
            <a:off x="6099416" y="464363"/>
            <a:ext cx="0" cy="586260"/>
          </a:xfrm>
          <a:prstGeom prst="straightConnector1">
            <a:avLst/>
          </a:prstGeom>
          <a:noFill/>
          <a:ln w="12700" cap="flat" cmpd="sng">
            <a:solidFill>
              <a:srgbClr val="102D69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92" name="Google Shape;92;p24"/>
          <p:cNvCxnSpPr/>
          <p:nvPr/>
        </p:nvCxnSpPr>
        <p:spPr>
          <a:xfrm>
            <a:off x="10277081" y="464363"/>
            <a:ext cx="0" cy="586260"/>
          </a:xfrm>
          <a:prstGeom prst="straightConnector1">
            <a:avLst/>
          </a:prstGeom>
          <a:noFill/>
          <a:ln w="12700" cap="flat" cmpd="sng">
            <a:solidFill>
              <a:srgbClr val="102D69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93" name="Google Shape;93;p24"/>
          <p:cNvSpPr txBox="1"/>
          <p:nvPr/>
        </p:nvSpPr>
        <p:spPr>
          <a:xfrm>
            <a:off x="10410201" y="532278"/>
            <a:ext cx="671977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 sz="2000">
                <a:solidFill>
                  <a:srgbClr val="102D69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2000">
              <a:solidFill>
                <a:srgbClr val="102D69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94" name="Google Shape;94;p24"/>
          <p:cNvCxnSpPr/>
          <p:nvPr/>
        </p:nvCxnSpPr>
        <p:spPr>
          <a:xfrm>
            <a:off x="11643868" y="464363"/>
            <a:ext cx="0" cy="586260"/>
          </a:xfrm>
          <a:prstGeom prst="straightConnector1">
            <a:avLst/>
          </a:prstGeom>
          <a:noFill/>
          <a:ln w="12700" cap="flat" cmpd="sng">
            <a:solidFill>
              <a:srgbClr val="102D69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95" name="Google Shape;95;p24"/>
          <p:cNvSpPr txBox="1">
            <a:spLocks noGrp="1"/>
          </p:cNvSpPr>
          <p:nvPr>
            <p:ph type="title"/>
          </p:nvPr>
        </p:nvSpPr>
        <p:spPr>
          <a:xfrm>
            <a:off x="585897" y="1447790"/>
            <a:ext cx="11057955" cy="777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96" name="Google Shape;96;p24"/>
          <p:cNvSpPr txBox="1">
            <a:spLocks noGrp="1"/>
          </p:cNvSpPr>
          <p:nvPr>
            <p:ph type="body" idx="1"/>
          </p:nvPr>
        </p:nvSpPr>
        <p:spPr>
          <a:xfrm>
            <a:off x="575076" y="4103994"/>
            <a:ext cx="2758143" cy="15696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45700" anchor="t" anchorCtr="0">
            <a:norm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0E2D69"/>
              </a:buClr>
              <a:buSzPts val="1300"/>
              <a:buFont typeface="Arial"/>
              <a:buNone/>
              <a:defRPr sz="1300" b="0" i="0" u="none" strike="noStrike" cap="none">
                <a:solidFill>
                  <a:srgbClr val="0E2D69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0E2D69"/>
              </a:buClr>
              <a:buSzPts val="1300"/>
              <a:buFont typeface="Arial"/>
              <a:buNone/>
              <a:defRPr sz="1300" b="0" i="0" u="none" strike="noStrike" cap="none">
                <a:solidFill>
                  <a:srgbClr val="0E2D69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0E2D69"/>
              </a:buClr>
              <a:buSzPts val="1300"/>
              <a:buFont typeface="Arial"/>
              <a:buNone/>
              <a:defRPr sz="1300" b="0" i="0" u="none" strike="noStrike" cap="none">
                <a:solidFill>
                  <a:srgbClr val="0E2D69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0E2D69"/>
              </a:buClr>
              <a:buSzPts val="1300"/>
              <a:buFont typeface="Arial"/>
              <a:buNone/>
              <a:defRPr sz="1300" b="0" i="0" u="none" strike="noStrike" cap="none">
                <a:solidFill>
                  <a:srgbClr val="0E2D69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0E2D69"/>
              </a:buClr>
              <a:buSzPts val="1300"/>
              <a:buFont typeface="Arial"/>
              <a:buNone/>
              <a:defRPr sz="1300" b="0" i="0" u="none" strike="noStrike" cap="none">
                <a:solidFill>
                  <a:srgbClr val="0E2D69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7" name="Google Shape;97;p24"/>
          <p:cNvSpPr txBox="1">
            <a:spLocks noGrp="1"/>
          </p:cNvSpPr>
          <p:nvPr>
            <p:ph type="body" idx="2"/>
          </p:nvPr>
        </p:nvSpPr>
        <p:spPr>
          <a:xfrm>
            <a:off x="4047007" y="4103994"/>
            <a:ext cx="2757612" cy="15696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45700" anchor="t" anchorCtr="0">
            <a:norm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0E2D69"/>
              </a:buClr>
              <a:buSzPts val="1300"/>
              <a:buFont typeface="Arial"/>
              <a:buNone/>
              <a:defRPr sz="1300" b="0" i="0" u="none" strike="noStrike" cap="none">
                <a:solidFill>
                  <a:srgbClr val="0E2D69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0E2D69"/>
              </a:buClr>
              <a:buSzPts val="1300"/>
              <a:buFont typeface="Arial"/>
              <a:buNone/>
              <a:defRPr sz="1300" b="0" i="0" u="none" strike="noStrike" cap="none">
                <a:solidFill>
                  <a:srgbClr val="0E2D69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0E2D69"/>
              </a:buClr>
              <a:buSzPts val="1300"/>
              <a:buFont typeface="Arial"/>
              <a:buNone/>
              <a:defRPr sz="1300" b="0" i="0" u="none" strike="noStrike" cap="none">
                <a:solidFill>
                  <a:srgbClr val="0E2D69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0E2D69"/>
              </a:buClr>
              <a:buSzPts val="1300"/>
              <a:buFont typeface="Arial"/>
              <a:buNone/>
              <a:defRPr sz="1300" b="0" i="0" u="none" strike="noStrike" cap="none">
                <a:solidFill>
                  <a:srgbClr val="0E2D69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0E2D69"/>
              </a:buClr>
              <a:buSzPts val="1300"/>
              <a:buFont typeface="Arial"/>
              <a:buNone/>
              <a:defRPr sz="1300" b="0" i="0" u="none" strike="noStrike" cap="none">
                <a:solidFill>
                  <a:srgbClr val="0E2D69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8" name="Google Shape;98;p24"/>
          <p:cNvSpPr txBox="1">
            <a:spLocks noGrp="1"/>
          </p:cNvSpPr>
          <p:nvPr>
            <p:ph type="body" idx="3"/>
          </p:nvPr>
        </p:nvSpPr>
        <p:spPr>
          <a:xfrm>
            <a:off x="7518938" y="4103994"/>
            <a:ext cx="2757612" cy="15696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45700" anchor="t" anchorCtr="0">
            <a:norm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0E2D69"/>
              </a:buClr>
              <a:buSzPts val="1300"/>
              <a:buFont typeface="Arial"/>
              <a:buNone/>
              <a:defRPr sz="1300" b="0" i="0" u="none" strike="noStrike" cap="none">
                <a:solidFill>
                  <a:srgbClr val="0E2D69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0E2D69"/>
              </a:buClr>
              <a:buSzPts val="1300"/>
              <a:buFont typeface="Arial"/>
              <a:buNone/>
              <a:defRPr sz="1300" b="0" i="0" u="none" strike="noStrike" cap="none">
                <a:solidFill>
                  <a:srgbClr val="0E2D69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0E2D69"/>
              </a:buClr>
              <a:buSzPts val="1300"/>
              <a:buFont typeface="Arial"/>
              <a:buNone/>
              <a:defRPr sz="1300" b="0" i="0" u="none" strike="noStrike" cap="none">
                <a:solidFill>
                  <a:srgbClr val="0E2D69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0E2D69"/>
              </a:buClr>
              <a:buSzPts val="1300"/>
              <a:buFont typeface="Arial"/>
              <a:buNone/>
              <a:defRPr sz="1300" b="0" i="0" u="none" strike="noStrike" cap="none">
                <a:solidFill>
                  <a:srgbClr val="0E2D69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0E2D69"/>
              </a:buClr>
              <a:buSzPts val="1300"/>
              <a:buFont typeface="Arial"/>
              <a:buNone/>
              <a:defRPr sz="1300" b="0" i="0" u="none" strike="noStrike" cap="none">
                <a:solidFill>
                  <a:srgbClr val="0E2D69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9" name="Google Shape;99;p24"/>
          <p:cNvSpPr txBox="1">
            <a:spLocks noGrp="1"/>
          </p:cNvSpPr>
          <p:nvPr>
            <p:ph type="body" idx="4"/>
          </p:nvPr>
        </p:nvSpPr>
        <p:spPr>
          <a:xfrm>
            <a:off x="575076" y="2710235"/>
            <a:ext cx="2758143" cy="116411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9600"/>
              <a:buFont typeface="Arial"/>
              <a:buNone/>
              <a:defRPr sz="9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8382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9600"/>
              <a:buFont typeface="Arial"/>
              <a:buChar char="•"/>
              <a:defRPr sz="9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8382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9600"/>
              <a:buFont typeface="Arial"/>
              <a:buChar char="•"/>
              <a:defRPr sz="9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8382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9600"/>
              <a:buFont typeface="Arial"/>
              <a:buChar char="•"/>
              <a:defRPr sz="9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8382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9600"/>
              <a:buFont typeface="Arial"/>
              <a:buChar char="•"/>
              <a:defRPr sz="9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0" name="Google Shape;100;p24"/>
          <p:cNvSpPr txBox="1">
            <a:spLocks noGrp="1"/>
          </p:cNvSpPr>
          <p:nvPr>
            <p:ph type="body" idx="5"/>
          </p:nvPr>
        </p:nvSpPr>
        <p:spPr>
          <a:xfrm>
            <a:off x="4047007" y="2710235"/>
            <a:ext cx="2758143" cy="116411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9600"/>
              <a:buFont typeface="Arial"/>
              <a:buNone/>
              <a:defRPr sz="9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8382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9600"/>
              <a:buFont typeface="Arial"/>
              <a:buChar char="•"/>
              <a:defRPr sz="9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8382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9600"/>
              <a:buFont typeface="Arial"/>
              <a:buChar char="•"/>
              <a:defRPr sz="9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8382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9600"/>
              <a:buFont typeface="Arial"/>
              <a:buChar char="•"/>
              <a:defRPr sz="9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8382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9600"/>
              <a:buFont typeface="Arial"/>
              <a:buChar char="•"/>
              <a:defRPr sz="9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1" name="Google Shape;101;p24"/>
          <p:cNvSpPr txBox="1">
            <a:spLocks noGrp="1"/>
          </p:cNvSpPr>
          <p:nvPr>
            <p:ph type="body" idx="6"/>
          </p:nvPr>
        </p:nvSpPr>
        <p:spPr>
          <a:xfrm>
            <a:off x="7518938" y="2710235"/>
            <a:ext cx="2758143" cy="116411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9600"/>
              <a:buFont typeface="Arial"/>
              <a:buNone/>
              <a:defRPr sz="9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8382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9600"/>
              <a:buFont typeface="Arial"/>
              <a:buChar char="•"/>
              <a:defRPr sz="9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8382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9600"/>
              <a:buFont typeface="Arial"/>
              <a:buChar char="•"/>
              <a:defRPr sz="9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8382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9600"/>
              <a:buFont typeface="Arial"/>
              <a:buChar char="•"/>
              <a:defRPr sz="9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8382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9600"/>
              <a:buFont typeface="Arial"/>
              <a:buChar char="•"/>
              <a:defRPr sz="9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2" name="Google Shape;102;p24"/>
          <p:cNvSpPr txBox="1">
            <a:spLocks noGrp="1"/>
          </p:cNvSpPr>
          <p:nvPr>
            <p:ph type="body" idx="7"/>
          </p:nvPr>
        </p:nvSpPr>
        <p:spPr>
          <a:xfrm>
            <a:off x="1143689" y="540904"/>
            <a:ext cx="1901825" cy="4159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3" name="Google Shape;103;p24"/>
          <p:cNvSpPr txBox="1">
            <a:spLocks noGrp="1"/>
          </p:cNvSpPr>
          <p:nvPr>
            <p:ph type="body" idx="8"/>
          </p:nvPr>
        </p:nvSpPr>
        <p:spPr>
          <a:xfrm>
            <a:off x="3459163" y="548720"/>
            <a:ext cx="2070100" cy="40810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E2D69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0E2D69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E2D69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0E2D69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E2D69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0E2D69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E2D69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0E2D69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E2D69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0E2D69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4" name="Google Shape;104;p24"/>
          <p:cNvSpPr txBox="1">
            <a:spLocks noGrp="1"/>
          </p:cNvSpPr>
          <p:nvPr>
            <p:ph type="body" idx="9"/>
          </p:nvPr>
        </p:nvSpPr>
        <p:spPr>
          <a:xfrm>
            <a:off x="6259892" y="548720"/>
            <a:ext cx="2070100" cy="40810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E2D69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0E2D69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E2D69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0E2D69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E2D69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0E2D69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E2D69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0E2D69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E2D69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0E2D69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Таблица_1">
  <p:cSld name="Таблица_1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6" name="Google Shape;106;p25" descr="Icon&#10;&#10;Description automatically generated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17199" y="464363"/>
            <a:ext cx="448276" cy="448276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07" name="Google Shape;107;p25"/>
          <p:cNvCxnSpPr/>
          <p:nvPr/>
        </p:nvCxnSpPr>
        <p:spPr>
          <a:xfrm>
            <a:off x="3298686" y="464363"/>
            <a:ext cx="0" cy="586260"/>
          </a:xfrm>
          <a:prstGeom prst="straightConnector1">
            <a:avLst/>
          </a:prstGeom>
          <a:noFill/>
          <a:ln w="12700" cap="flat" cmpd="sng">
            <a:solidFill>
              <a:srgbClr val="102D69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108" name="Google Shape;108;p25"/>
          <p:cNvCxnSpPr/>
          <p:nvPr/>
        </p:nvCxnSpPr>
        <p:spPr>
          <a:xfrm>
            <a:off x="6099416" y="464363"/>
            <a:ext cx="0" cy="586260"/>
          </a:xfrm>
          <a:prstGeom prst="straightConnector1">
            <a:avLst/>
          </a:prstGeom>
          <a:noFill/>
          <a:ln w="12700" cap="flat" cmpd="sng">
            <a:solidFill>
              <a:srgbClr val="102D69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109" name="Google Shape;109;p25"/>
          <p:cNvCxnSpPr/>
          <p:nvPr/>
        </p:nvCxnSpPr>
        <p:spPr>
          <a:xfrm>
            <a:off x="10277081" y="464363"/>
            <a:ext cx="0" cy="586260"/>
          </a:xfrm>
          <a:prstGeom prst="straightConnector1">
            <a:avLst/>
          </a:prstGeom>
          <a:noFill/>
          <a:ln w="12700" cap="flat" cmpd="sng">
            <a:solidFill>
              <a:srgbClr val="102D69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110" name="Google Shape;110;p25"/>
          <p:cNvSpPr txBox="1"/>
          <p:nvPr/>
        </p:nvSpPr>
        <p:spPr>
          <a:xfrm>
            <a:off x="10410201" y="532278"/>
            <a:ext cx="671977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 sz="2000">
                <a:solidFill>
                  <a:srgbClr val="102D69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2000">
              <a:solidFill>
                <a:srgbClr val="102D69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11" name="Google Shape;111;p25"/>
          <p:cNvCxnSpPr/>
          <p:nvPr/>
        </p:nvCxnSpPr>
        <p:spPr>
          <a:xfrm>
            <a:off x="11643868" y="464363"/>
            <a:ext cx="0" cy="586260"/>
          </a:xfrm>
          <a:prstGeom prst="straightConnector1">
            <a:avLst/>
          </a:prstGeom>
          <a:noFill/>
          <a:ln w="12700" cap="flat" cmpd="sng">
            <a:solidFill>
              <a:srgbClr val="102D69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112" name="Google Shape;112;p25"/>
          <p:cNvSpPr txBox="1">
            <a:spLocks noGrp="1"/>
          </p:cNvSpPr>
          <p:nvPr>
            <p:ph type="body" idx="1"/>
          </p:nvPr>
        </p:nvSpPr>
        <p:spPr>
          <a:xfrm>
            <a:off x="585787" y="1447065"/>
            <a:ext cx="11058065" cy="3077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E2D69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0E2D69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302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E2D69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rgbClr val="0E2D69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302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E2D69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rgbClr val="0E2D69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302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E2D69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rgbClr val="0E2D69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302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E2D69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rgbClr val="0E2D69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13" name="Google Shape;113;p25"/>
          <p:cNvSpPr txBox="1">
            <a:spLocks noGrp="1"/>
          </p:cNvSpPr>
          <p:nvPr>
            <p:ph type="body" idx="2"/>
          </p:nvPr>
        </p:nvSpPr>
        <p:spPr>
          <a:xfrm>
            <a:off x="585788" y="5739189"/>
            <a:ext cx="6824303" cy="7032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E2D69"/>
              </a:buClr>
              <a:buSzPts val="1300"/>
              <a:buFont typeface="Arial"/>
              <a:buNone/>
              <a:defRPr sz="1300" b="0" i="0" u="none" strike="noStrike" cap="none">
                <a:solidFill>
                  <a:srgbClr val="0E2D69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1115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E2D69"/>
              </a:buClr>
              <a:buSzPts val="1300"/>
              <a:buFont typeface="Arial"/>
              <a:buChar char="•"/>
              <a:defRPr sz="1300" b="0" i="0" u="none" strike="noStrike" cap="none">
                <a:solidFill>
                  <a:srgbClr val="0E2D69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115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E2D69"/>
              </a:buClr>
              <a:buSzPts val="1300"/>
              <a:buFont typeface="Arial"/>
              <a:buChar char="•"/>
              <a:defRPr sz="1300" b="0" i="0" u="none" strike="noStrike" cap="none">
                <a:solidFill>
                  <a:srgbClr val="0E2D69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115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E2D69"/>
              </a:buClr>
              <a:buSzPts val="1300"/>
              <a:buFont typeface="Arial"/>
              <a:buChar char="•"/>
              <a:defRPr sz="1300" b="0" i="0" u="none" strike="noStrike" cap="none">
                <a:solidFill>
                  <a:srgbClr val="0E2D69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115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E2D69"/>
              </a:buClr>
              <a:buSzPts val="1300"/>
              <a:buFont typeface="Arial"/>
              <a:buChar char="•"/>
              <a:defRPr sz="1300" b="0" i="0" u="none" strike="noStrike" cap="none">
                <a:solidFill>
                  <a:srgbClr val="0E2D69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14" name="Google Shape;114;p25"/>
          <p:cNvSpPr>
            <a:spLocks noGrp="1"/>
          </p:cNvSpPr>
          <p:nvPr>
            <p:ph type="tbl" idx="3"/>
          </p:nvPr>
        </p:nvSpPr>
        <p:spPr>
          <a:xfrm>
            <a:off x="585787" y="1984076"/>
            <a:ext cx="11058527" cy="35195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15" name="Google Shape;115;p25"/>
          <p:cNvSpPr txBox="1">
            <a:spLocks noGrp="1"/>
          </p:cNvSpPr>
          <p:nvPr>
            <p:ph type="body" idx="4"/>
          </p:nvPr>
        </p:nvSpPr>
        <p:spPr>
          <a:xfrm>
            <a:off x="1143689" y="540904"/>
            <a:ext cx="1901825" cy="4159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16" name="Google Shape;116;p25"/>
          <p:cNvSpPr txBox="1">
            <a:spLocks noGrp="1"/>
          </p:cNvSpPr>
          <p:nvPr>
            <p:ph type="body" idx="5"/>
          </p:nvPr>
        </p:nvSpPr>
        <p:spPr>
          <a:xfrm>
            <a:off x="3459163" y="548720"/>
            <a:ext cx="2070100" cy="40810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E2D69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0E2D69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E2D69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0E2D69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E2D69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0E2D69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E2D69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0E2D69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E2D69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0E2D69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17" name="Google Shape;117;p25"/>
          <p:cNvSpPr txBox="1">
            <a:spLocks noGrp="1"/>
          </p:cNvSpPr>
          <p:nvPr>
            <p:ph type="body" idx="6"/>
          </p:nvPr>
        </p:nvSpPr>
        <p:spPr>
          <a:xfrm>
            <a:off x="6259892" y="548720"/>
            <a:ext cx="2070100" cy="40810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E2D69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0E2D69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E2D69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0E2D69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E2D69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0E2D69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E2D69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0E2D69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E2D69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0E2D69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Google Shape;178;p1"/>
          <p:cNvSpPr txBox="1">
            <a:spLocks noGrp="1"/>
          </p:cNvSpPr>
          <p:nvPr>
            <p:ph type="title"/>
          </p:nvPr>
        </p:nvSpPr>
        <p:spPr>
          <a:xfrm>
            <a:off x="1027967" y="2456873"/>
            <a:ext cx="10157269" cy="21058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E2D69"/>
              </a:buClr>
              <a:buSzPts val="3400"/>
              <a:buFont typeface="Arial"/>
              <a:buNone/>
            </a:pPr>
            <a:r>
              <a:rPr lang="ru-RU" sz="3400" b="1" dirty="0">
                <a:latin typeface="Arial"/>
                <a:ea typeface="Arial"/>
                <a:cs typeface="Arial"/>
                <a:sym typeface="Arial"/>
              </a:rPr>
              <a:t>Полисемия терминологии миграции в корпусе научных англоязычных статей</a:t>
            </a:r>
            <a:br>
              <a:rPr lang="ru-RU" sz="1200" b="1" dirty="0">
                <a:latin typeface="Arial"/>
                <a:ea typeface="Arial"/>
                <a:cs typeface="Arial"/>
                <a:sym typeface="Arial"/>
              </a:rPr>
            </a:br>
            <a:br>
              <a:rPr lang="ru-RU" sz="1400" b="1" dirty="0">
                <a:latin typeface="Arial"/>
                <a:ea typeface="Arial"/>
                <a:cs typeface="Arial"/>
                <a:sym typeface="Arial"/>
              </a:rPr>
            </a:br>
            <a:r>
              <a:rPr lang="ru-RU" sz="1400" dirty="0">
                <a:latin typeface="Arial"/>
                <a:ea typeface="Arial"/>
                <a:cs typeface="Arial"/>
                <a:sym typeface="Arial"/>
              </a:rPr>
              <a:t>XXХ NATE-Russia Conference </a:t>
            </a:r>
            <a:r>
              <a:rPr lang="ru-RU" sz="1400" b="1" dirty="0">
                <a:latin typeface="Arial"/>
                <a:ea typeface="Arial"/>
                <a:cs typeface="Arial"/>
                <a:sym typeface="Arial"/>
              </a:rPr>
              <a:t>“</a:t>
            </a:r>
            <a:r>
              <a:rPr lang="ru-RU" sz="1400" b="1" dirty="0" err="1">
                <a:latin typeface="Arial"/>
                <a:ea typeface="Arial"/>
                <a:cs typeface="Arial"/>
                <a:sym typeface="Arial"/>
              </a:rPr>
              <a:t>Meeting</a:t>
            </a:r>
            <a:r>
              <a:rPr lang="ru-RU" sz="1400" b="1" dirty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ru-RU" sz="1400" b="1" dirty="0" err="1">
                <a:latin typeface="Arial"/>
                <a:ea typeface="Arial"/>
                <a:cs typeface="Arial"/>
                <a:sym typeface="Arial"/>
              </a:rPr>
              <a:t>Challenges</a:t>
            </a:r>
            <a:r>
              <a:rPr lang="ru-RU" sz="1400" b="1" dirty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ru-RU" sz="1400" b="1" dirty="0" err="1">
                <a:latin typeface="Arial"/>
                <a:ea typeface="Arial"/>
                <a:cs typeface="Arial"/>
                <a:sym typeface="Arial"/>
              </a:rPr>
              <a:t>and</a:t>
            </a:r>
            <a:r>
              <a:rPr lang="ru-RU" sz="1400" b="1" dirty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ru-RU" sz="1400" b="1" dirty="0" err="1">
                <a:latin typeface="Arial"/>
                <a:ea typeface="Arial"/>
                <a:cs typeface="Arial"/>
                <a:sym typeface="Arial"/>
              </a:rPr>
              <a:t>Using</a:t>
            </a:r>
            <a:r>
              <a:rPr lang="ru-RU" sz="1400" b="1" dirty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ru-RU" sz="1400" b="1" dirty="0" err="1">
                <a:latin typeface="Arial"/>
                <a:ea typeface="Arial"/>
                <a:cs typeface="Arial"/>
                <a:sym typeface="Arial"/>
              </a:rPr>
              <a:t>Opportunities</a:t>
            </a:r>
            <a:r>
              <a:rPr lang="ru-RU" sz="1400" b="1" dirty="0">
                <a:latin typeface="Arial"/>
                <a:ea typeface="Arial"/>
                <a:cs typeface="Arial"/>
                <a:sym typeface="Arial"/>
              </a:rPr>
              <a:t>”</a:t>
            </a:r>
            <a:br>
              <a:rPr lang="ru-RU" sz="1400" dirty="0">
                <a:latin typeface="Arial"/>
                <a:ea typeface="Arial"/>
                <a:cs typeface="Arial"/>
                <a:sym typeface="Arial"/>
              </a:rPr>
            </a:br>
            <a:br>
              <a:rPr lang="ru-RU" sz="1400" dirty="0">
                <a:latin typeface="Arial"/>
                <a:ea typeface="Arial"/>
                <a:cs typeface="Arial"/>
                <a:sym typeface="Arial"/>
              </a:rPr>
            </a:br>
            <a:endParaRPr sz="1400" dirty="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9" name="Google Shape;179;p1"/>
          <p:cNvSpPr txBox="1">
            <a:spLocks noGrp="1"/>
          </p:cNvSpPr>
          <p:nvPr>
            <p:ph type="body" idx="1"/>
          </p:nvPr>
        </p:nvSpPr>
        <p:spPr>
          <a:xfrm>
            <a:off x="2410703" y="1234009"/>
            <a:ext cx="3848717" cy="4351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</a:pPr>
            <a:r>
              <a:rPr lang="ru-RU" dirty="0"/>
              <a:t>НИУ-ВШЭ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</a:pPr>
            <a:r>
              <a:rPr lang="ru-RU" dirty="0"/>
              <a:t>Пермь, Россия</a:t>
            </a:r>
            <a:endParaRPr dirty="0"/>
          </a:p>
        </p:txBody>
      </p:sp>
      <p:sp>
        <p:nvSpPr>
          <p:cNvPr id="180" name="Google Shape;180;p1"/>
          <p:cNvSpPr txBox="1">
            <a:spLocks noGrp="1"/>
          </p:cNvSpPr>
          <p:nvPr>
            <p:ph type="body" idx="2"/>
          </p:nvPr>
        </p:nvSpPr>
        <p:spPr>
          <a:xfrm>
            <a:off x="6259420" y="1221350"/>
            <a:ext cx="2278063" cy="4631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 lnSpcReduction="10000"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E2D69"/>
              </a:buClr>
              <a:buSzPts val="1600"/>
              <a:buFont typeface="Arial"/>
              <a:buNone/>
            </a:pPr>
            <a:r>
              <a:rPr lang="ru-RU" sz="1600" dirty="0"/>
              <a:t>Департамент иностранных языков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E2D69"/>
              </a:buClr>
              <a:buSzPts val="1400"/>
              <a:buFont typeface="Arial"/>
              <a:buNone/>
            </a:pPr>
            <a:endParaRPr sz="1400" dirty="0"/>
          </a:p>
        </p:txBody>
      </p:sp>
      <p:sp>
        <p:nvSpPr>
          <p:cNvPr id="181" name="Google Shape;181;p1"/>
          <p:cNvSpPr txBox="1">
            <a:spLocks noGrp="1"/>
          </p:cNvSpPr>
          <p:nvPr>
            <p:ph type="body" idx="3"/>
          </p:nvPr>
        </p:nvSpPr>
        <p:spPr>
          <a:xfrm>
            <a:off x="8786720" y="1250457"/>
            <a:ext cx="2217738" cy="5413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 fontScale="40000" lnSpcReduction="20000"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E2D69"/>
              </a:buClr>
              <a:buSzPct val="100000"/>
              <a:buFont typeface="Arial"/>
              <a:buNone/>
            </a:pPr>
            <a:r>
              <a:rPr lang="ru-RU" sz="4000" dirty="0">
                <a:latin typeface="Arial"/>
                <a:ea typeface="Arial"/>
                <a:cs typeface="Arial"/>
                <a:sym typeface="Arial"/>
              </a:rPr>
              <a:t>Санкт-Петербург</a:t>
            </a:r>
            <a:endParaRPr dirty="0"/>
          </a:p>
          <a:p>
            <a:pPr marL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E2D69"/>
              </a:buClr>
              <a:buSzPct val="100000"/>
              <a:buNone/>
            </a:pPr>
            <a:r>
              <a:rPr lang="ru-RU" sz="4000" dirty="0">
                <a:latin typeface="Arial"/>
                <a:ea typeface="Arial"/>
                <a:cs typeface="Arial"/>
                <a:sym typeface="Arial"/>
              </a:rPr>
              <a:t>10-13 Апреля 2025</a:t>
            </a:r>
            <a:br>
              <a:rPr lang="ru-RU" sz="1600" dirty="0">
                <a:latin typeface="Arial"/>
                <a:ea typeface="Arial"/>
                <a:cs typeface="Arial"/>
                <a:sym typeface="Arial"/>
              </a:rPr>
            </a:br>
            <a:endParaRPr sz="1600" dirty="0"/>
          </a:p>
        </p:txBody>
      </p:sp>
      <p:sp>
        <p:nvSpPr>
          <p:cNvPr id="182" name="Google Shape;182;p1"/>
          <p:cNvSpPr txBox="1">
            <a:spLocks noGrp="1"/>
          </p:cNvSpPr>
          <p:nvPr>
            <p:ph type="body" idx="4"/>
          </p:nvPr>
        </p:nvSpPr>
        <p:spPr>
          <a:xfrm>
            <a:off x="1027968" y="4137892"/>
            <a:ext cx="5003400" cy="877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E2D69"/>
              </a:buClr>
              <a:buSzPct val="100000"/>
              <a:buFont typeface="Arial"/>
              <a:buNone/>
            </a:pP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E2D69"/>
              </a:buClr>
              <a:buSzPct val="100000"/>
              <a:buFont typeface="Arial"/>
              <a:buNone/>
            </a:pPr>
            <a:r>
              <a:rPr lang="ru-RU" dirty="0"/>
              <a:t>Влада Ивонина</a:t>
            </a:r>
            <a:endParaRPr dirty="0"/>
          </a:p>
        </p:txBody>
      </p:sp>
      <p:sp>
        <p:nvSpPr>
          <p:cNvPr id="183" name="Google Shape;183;p1"/>
          <p:cNvSpPr txBox="1"/>
          <p:nvPr/>
        </p:nvSpPr>
        <p:spPr>
          <a:xfrm>
            <a:off x="1027967" y="5227783"/>
            <a:ext cx="10157269" cy="2461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0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Статья подготовлена в рамках программы Академического фонда НИУ ВШЭ (грант № 25-00-020 “</a:t>
            </a:r>
            <a:r>
              <a:rPr lang="ru-RU" sz="1000" b="0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Самопродвижение</a:t>
            </a:r>
            <a:r>
              <a:rPr lang="ru-RU" sz="10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и критичность в академической коммуникации”).</a:t>
            </a:r>
            <a:endParaRPr sz="1000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Google Shape;215;p5"/>
          <p:cNvSpPr txBox="1">
            <a:spLocks noGrp="1"/>
          </p:cNvSpPr>
          <p:nvPr>
            <p:ph type="title"/>
          </p:nvPr>
        </p:nvSpPr>
        <p:spPr>
          <a:xfrm>
            <a:off x="585898" y="1306048"/>
            <a:ext cx="10377070" cy="777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</a:pPr>
            <a:r>
              <a:rPr lang="ru-RU" sz="3600" b="1" dirty="0"/>
              <a:t>Материал и методы</a:t>
            </a:r>
            <a:endParaRPr sz="3600" b="1" dirty="0"/>
          </a:p>
        </p:txBody>
      </p:sp>
      <p:sp>
        <p:nvSpPr>
          <p:cNvPr id="217" name="Google Shape;217;p5"/>
          <p:cNvSpPr txBox="1">
            <a:spLocks noGrp="1"/>
          </p:cNvSpPr>
          <p:nvPr>
            <p:ph type="body" idx="3"/>
          </p:nvPr>
        </p:nvSpPr>
        <p:spPr>
          <a:xfrm>
            <a:off x="1143689" y="540904"/>
            <a:ext cx="1901825" cy="4159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</a:pPr>
            <a:r>
              <a:rPr lang="ru-RU" sz="1000" dirty="0"/>
              <a:t>Полисемия терминологии миграции в корпусе научных англоязычных статей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</a:pPr>
            <a:endParaRPr dirty="0"/>
          </a:p>
        </p:txBody>
      </p:sp>
      <p:sp>
        <p:nvSpPr>
          <p:cNvPr id="219" name="Google Shape;219;p5"/>
          <p:cNvSpPr/>
          <p:nvPr/>
        </p:nvSpPr>
        <p:spPr>
          <a:xfrm>
            <a:off x="2824655" y="4084796"/>
            <a:ext cx="12192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0" name="Google Shape;220;p5"/>
          <p:cNvSpPr txBox="1">
            <a:spLocks noGrp="1"/>
          </p:cNvSpPr>
          <p:nvPr>
            <p:ph type="body" idx="4"/>
          </p:nvPr>
        </p:nvSpPr>
        <p:spPr>
          <a:xfrm>
            <a:off x="3459163" y="548720"/>
            <a:ext cx="2070100" cy="40810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E2D69"/>
              </a:buClr>
              <a:buSzPts val="1000"/>
              <a:buNone/>
            </a:pPr>
            <a:r>
              <a:rPr lang="ru-RU" dirty="0"/>
              <a:t>Ивонина Влада</a:t>
            </a:r>
          </a:p>
        </p:txBody>
      </p:sp>
      <p:sp>
        <p:nvSpPr>
          <p:cNvPr id="221" name="Google Shape;221;p5"/>
          <p:cNvSpPr txBox="1">
            <a:spLocks noGrp="1"/>
          </p:cNvSpPr>
          <p:nvPr>
            <p:ph type="body" idx="5"/>
          </p:nvPr>
        </p:nvSpPr>
        <p:spPr>
          <a:xfrm>
            <a:off x="6259892" y="548720"/>
            <a:ext cx="2070100" cy="40810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E2D69"/>
              </a:buClr>
              <a:buSzPts val="1000"/>
              <a:buNone/>
            </a:pPr>
            <a:r>
              <a:rPr lang="ru-RU" dirty="0"/>
              <a:t>НИУ Высшая Школа Экономики</a:t>
            </a:r>
          </a:p>
        </p:txBody>
      </p:sp>
      <p:pic>
        <p:nvPicPr>
          <p:cNvPr id="6" name="Рисунок 5" descr="Изображение выглядит как текст, меню, число, Шрифт&#10;&#10;Автоматически созданное описание">
            <a:extLst>
              <a:ext uri="{FF2B5EF4-FFF2-40B4-BE49-F238E27FC236}">
                <a16:creationId xmlns:a16="http://schemas.microsoft.com/office/drawing/2014/main" id="{7C73F8F9-7E31-CA1B-6EE4-2F77EAC76F1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5898" y="2083073"/>
            <a:ext cx="5785002" cy="44606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2797172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" name="Google Shape;237;p7"/>
          <p:cNvSpPr txBox="1">
            <a:spLocks noGrp="1"/>
          </p:cNvSpPr>
          <p:nvPr>
            <p:ph type="title"/>
          </p:nvPr>
        </p:nvSpPr>
        <p:spPr>
          <a:xfrm>
            <a:off x="585898" y="1447790"/>
            <a:ext cx="10377070" cy="777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 fontScale="90000"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None/>
            </a:pPr>
            <a:r>
              <a:rPr lang="ru-RU" sz="3600" b="1" dirty="0"/>
              <a:t>Результаты: семантический анализ терминов на примере коллокации «</a:t>
            </a:r>
            <a:r>
              <a:rPr lang="en-US" sz="3600" b="1" dirty="0"/>
              <a:t>MIGRATION POLICY/IES</a:t>
            </a:r>
            <a:r>
              <a:rPr lang="ru-RU" sz="3600" b="1" dirty="0"/>
              <a:t>»</a:t>
            </a:r>
            <a:endParaRPr sz="3600" b="1" dirty="0"/>
          </a:p>
        </p:txBody>
      </p:sp>
      <p:sp>
        <p:nvSpPr>
          <p:cNvPr id="238" name="Google Shape;238;p7"/>
          <p:cNvSpPr txBox="1">
            <a:spLocks noGrp="1"/>
          </p:cNvSpPr>
          <p:nvPr>
            <p:ph type="body" idx="3"/>
          </p:nvPr>
        </p:nvSpPr>
        <p:spPr>
          <a:xfrm>
            <a:off x="1143689" y="540904"/>
            <a:ext cx="1901825" cy="4159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</a:pPr>
            <a:r>
              <a:rPr lang="ru-RU" sz="1000" dirty="0"/>
              <a:t>Полисемия терминологии миграции в корпусе научных англоязычных статей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</a:pPr>
            <a:endParaRPr dirty="0"/>
          </a:p>
        </p:txBody>
      </p:sp>
      <p:sp>
        <p:nvSpPr>
          <p:cNvPr id="241" name="Google Shape;241;p7"/>
          <p:cNvSpPr txBox="1">
            <a:spLocks noGrp="1"/>
          </p:cNvSpPr>
          <p:nvPr>
            <p:ph type="body" idx="4"/>
          </p:nvPr>
        </p:nvSpPr>
        <p:spPr>
          <a:xfrm>
            <a:off x="3459163" y="548720"/>
            <a:ext cx="2070100" cy="40810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E2D69"/>
              </a:buClr>
              <a:buSzPts val="1000"/>
              <a:buNone/>
            </a:pPr>
            <a:r>
              <a:rPr lang="ru-RU" dirty="0"/>
              <a:t>Ивонина Влада</a:t>
            </a:r>
          </a:p>
        </p:txBody>
      </p:sp>
      <p:sp>
        <p:nvSpPr>
          <p:cNvPr id="242" name="Google Shape;242;p7"/>
          <p:cNvSpPr txBox="1">
            <a:spLocks noGrp="1"/>
          </p:cNvSpPr>
          <p:nvPr>
            <p:ph type="body" idx="5"/>
          </p:nvPr>
        </p:nvSpPr>
        <p:spPr>
          <a:xfrm>
            <a:off x="6259892" y="548720"/>
            <a:ext cx="2070100" cy="40810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E2D69"/>
              </a:buClr>
              <a:buSzPts val="1000"/>
              <a:buNone/>
            </a:pPr>
            <a:r>
              <a:rPr lang="ru-RU" dirty="0"/>
              <a:t>НИУ Высшая Школа Экономики</a:t>
            </a:r>
          </a:p>
        </p:txBody>
      </p:sp>
      <p:sp>
        <p:nvSpPr>
          <p:cNvPr id="2" name="Google Shape;207;p4">
            <a:extLst>
              <a:ext uri="{FF2B5EF4-FFF2-40B4-BE49-F238E27FC236}">
                <a16:creationId xmlns:a16="http://schemas.microsoft.com/office/drawing/2014/main" id="{861F1B54-5B39-6397-5461-F171C8AE4B34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585898" y="2715776"/>
            <a:ext cx="10799858" cy="37772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45700" anchor="t" anchorCtr="0">
            <a:normAutofit/>
          </a:bodyPr>
          <a:lstStyle/>
          <a:p>
            <a:pPr marL="342900" indent="-342900">
              <a:spcBef>
                <a:spcPts val="0"/>
              </a:spcBef>
              <a:buSzPts val="2400"/>
              <a:buFont typeface="Arial" panose="020B0604020202020204" pitchFamily="34" charset="0"/>
              <a:buChar char="•"/>
            </a:pPr>
            <a:r>
              <a:rPr lang="ru-RU" sz="2000" b="1" dirty="0">
                <a:solidFill>
                  <a:schemeClr val="tx1"/>
                </a:solidFill>
                <a:effectLst/>
                <a:latin typeface="+mn-lt"/>
                <a:ea typeface="DengXian" panose="02010600030101010101" pitchFamily="2" charset="-122"/>
                <a:cs typeface="Times New Roman" panose="02020603050405020304" pitchFamily="18" charset="0"/>
              </a:rPr>
              <a:t>«</a:t>
            </a:r>
            <a:r>
              <a:rPr lang="en-US" sz="2000" b="1" dirty="0">
                <a:solidFill>
                  <a:schemeClr val="tx1"/>
                </a:solidFill>
                <a:effectLst/>
                <a:latin typeface="+mn-lt"/>
                <a:ea typeface="DengXian" panose="02010600030101010101" pitchFamily="2" charset="-122"/>
                <a:cs typeface="Times New Roman" panose="02020603050405020304" pitchFamily="18" charset="0"/>
              </a:rPr>
              <a:t>migration policy</a:t>
            </a:r>
            <a:r>
              <a:rPr lang="ru-RU" sz="2000" b="1" dirty="0">
                <a:solidFill>
                  <a:schemeClr val="tx1"/>
                </a:solidFill>
                <a:effectLst/>
                <a:latin typeface="+mn-lt"/>
                <a:ea typeface="DengXian" panose="02010600030101010101" pitchFamily="2" charset="-122"/>
                <a:cs typeface="Times New Roman" panose="02020603050405020304" pitchFamily="18" charset="0"/>
              </a:rPr>
              <a:t>» </a:t>
            </a:r>
            <a:r>
              <a:rPr lang="ru-RU" sz="2000" dirty="0">
                <a:solidFill>
                  <a:schemeClr val="tx1"/>
                </a:solidFill>
                <a:effectLst/>
                <a:latin typeface="+mn-lt"/>
                <a:ea typeface="DengXian Light" panose="02010600030101010101" pitchFamily="2" charset="-122"/>
                <a:cs typeface="Times New Roman" panose="02020603050405020304" pitchFamily="18" charset="0"/>
              </a:rPr>
              <a:t>- совокупность мер и правил, которые регулируют трудовую деятельность иностранных граждан с целью управления</a:t>
            </a:r>
            <a:r>
              <a:rPr lang="ru-RU" sz="2000" dirty="0">
                <a:solidFill>
                  <a:schemeClr val="tx1"/>
                </a:solidFill>
                <a:effectLst/>
                <a:latin typeface="+mn-lt"/>
                <a:ea typeface="DengXia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ru-RU" sz="2000" dirty="0">
                <a:solidFill>
                  <a:schemeClr val="tx1"/>
                </a:solidFill>
                <a:effectLst/>
                <a:latin typeface="+mn-lt"/>
                <a:ea typeface="DengXian Light" panose="02010600030101010101" pitchFamily="2" charset="-122"/>
                <a:cs typeface="Times New Roman" panose="02020603050405020304" pitchFamily="18" charset="0"/>
              </a:rPr>
              <a:t>предложением</a:t>
            </a:r>
            <a:r>
              <a:rPr lang="ru-RU" sz="2000" dirty="0">
                <a:solidFill>
                  <a:schemeClr val="tx1"/>
                </a:solidFill>
                <a:effectLst/>
                <a:latin typeface="+mn-lt"/>
                <a:ea typeface="DengXia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ru-RU" sz="2000" dirty="0">
                <a:solidFill>
                  <a:schemeClr val="tx1"/>
                </a:solidFill>
                <a:effectLst/>
                <a:latin typeface="+mn-lt"/>
                <a:ea typeface="DengXian Light" panose="02010600030101010101" pitchFamily="2" charset="-122"/>
                <a:cs typeface="Times New Roman" panose="02020603050405020304" pitchFamily="18" charset="0"/>
              </a:rPr>
              <a:t>рабочей</a:t>
            </a:r>
            <a:r>
              <a:rPr lang="ru-RU" sz="2000" dirty="0">
                <a:solidFill>
                  <a:schemeClr val="tx1"/>
                </a:solidFill>
                <a:effectLst/>
                <a:latin typeface="+mn-lt"/>
                <a:ea typeface="DengXian" panose="02010600030101010101" pitchFamily="2" charset="-122"/>
                <a:cs typeface="Times New Roman" panose="02020603050405020304" pitchFamily="18" charset="0"/>
              </a:rPr>
              <a:t> силы </a:t>
            </a:r>
            <a:r>
              <a:rPr lang="ru-RU" sz="2000" dirty="0">
                <a:solidFill>
                  <a:schemeClr val="tx1"/>
                </a:solidFill>
                <a:effectLst/>
                <a:highlight>
                  <a:srgbClr val="FFFFFF"/>
                </a:highlight>
                <a:latin typeface="+mn-lt"/>
                <a:ea typeface="DengXian" panose="02010600030101010101" pitchFamily="2" charset="-122"/>
                <a:cs typeface="Times New Roman" panose="02020603050405020304" pitchFamily="18" charset="0"/>
              </a:rPr>
              <a:t>в зависимости от потребностей экономики</a:t>
            </a:r>
            <a:r>
              <a:rPr lang="ru-RU" sz="2000" dirty="0">
                <a:solidFill>
                  <a:schemeClr val="tx1"/>
                </a:solidFill>
                <a:effectLst/>
                <a:latin typeface="+mn-lt"/>
              </a:rPr>
              <a:t> </a:t>
            </a:r>
            <a:endParaRPr lang="ru-RU" sz="2000" b="1" dirty="0">
              <a:solidFill>
                <a:schemeClr val="tx1"/>
              </a:solidFill>
              <a:effectLst/>
              <a:latin typeface="+mn-lt"/>
              <a:ea typeface="Times New Roman" panose="02020603050405020304" pitchFamily="18" charset="0"/>
            </a:endParaRPr>
          </a:p>
          <a:p>
            <a:pPr marL="342900" indent="-342900">
              <a:spcBef>
                <a:spcPts val="0"/>
              </a:spcBef>
              <a:buSzPts val="2400"/>
              <a:buFont typeface="Arial" panose="020B0604020202020204" pitchFamily="34" charset="0"/>
              <a:buChar char="•"/>
            </a:pPr>
            <a:endParaRPr lang="ru-RU" sz="2000" b="1" dirty="0">
              <a:solidFill>
                <a:schemeClr val="tx1"/>
              </a:solidFill>
              <a:latin typeface="+mn-lt"/>
              <a:ea typeface="Times New Roman" panose="02020603050405020304" pitchFamily="18" charset="0"/>
            </a:endParaRPr>
          </a:p>
          <a:p>
            <a:pPr marL="342900" indent="-342900">
              <a:spcBef>
                <a:spcPts val="0"/>
              </a:spcBef>
              <a:buSzPts val="2400"/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tx1"/>
                </a:solidFill>
                <a:effectLst/>
                <a:latin typeface="+mn-lt"/>
                <a:ea typeface="Times New Roman" panose="02020603050405020304" pitchFamily="18" charset="0"/>
              </a:rPr>
              <a:t>The apparent contradiction between a </a:t>
            </a:r>
            <a:r>
              <a:rPr lang="en-US" sz="2000" b="1" dirty="0">
                <a:solidFill>
                  <a:schemeClr val="accent2"/>
                </a:solidFill>
                <a:latin typeface="+mn-lt"/>
                <a:ea typeface="Times New Roman" panose="02020603050405020304" pitchFamily="18" charset="0"/>
              </a:rPr>
              <a:t>m</a:t>
            </a:r>
            <a:r>
              <a:rPr lang="en-US" sz="2000" b="1" dirty="0">
                <a:solidFill>
                  <a:schemeClr val="accent2"/>
                </a:solidFill>
                <a:effectLst/>
                <a:latin typeface="+mn-lt"/>
                <a:ea typeface="Times New Roman" panose="02020603050405020304" pitchFamily="18" charset="0"/>
              </a:rPr>
              <a:t>igration policy</a:t>
            </a:r>
            <a:r>
              <a:rPr lang="en-US" sz="2000" dirty="0">
                <a:solidFill>
                  <a:schemeClr val="accent2"/>
                </a:solidFill>
                <a:effectLst/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2000" dirty="0">
                <a:solidFill>
                  <a:schemeClr val="tx1"/>
                </a:solidFill>
                <a:effectLst/>
                <a:latin typeface="+mn-lt"/>
                <a:ea typeface="Times New Roman" panose="02020603050405020304" pitchFamily="18" charset="0"/>
              </a:rPr>
              <a:t>designed around labor market needs and migrants’ substantive skills under-usage raises a new question about immigration policy: namely, does it contribute to allocative efficiency, if at all? (Massimiliano Tani «Migration Policy and Immigrants' Labor Market Performance», 2019)</a:t>
            </a:r>
            <a:endParaRPr lang="ru-RU" sz="2000" dirty="0">
              <a:solidFill>
                <a:schemeClr val="tx1"/>
              </a:solidFill>
              <a:effectLst/>
              <a:latin typeface="+mn-lt"/>
              <a:ea typeface="Times New Roman" panose="02020603050405020304" pitchFamily="18" charset="0"/>
            </a:endParaRPr>
          </a:p>
          <a:p>
            <a:pPr marL="342900" indent="-342900">
              <a:spcBef>
                <a:spcPts val="0"/>
              </a:spcBef>
              <a:buSzPts val="2400"/>
              <a:buFont typeface="Arial" panose="020B0604020202020204" pitchFamily="34" charset="0"/>
              <a:buChar char="•"/>
            </a:pPr>
            <a:endParaRPr lang="ru-RU" sz="2000" dirty="0">
              <a:solidFill>
                <a:schemeClr val="tx1"/>
              </a:solidFill>
              <a:latin typeface="+mn-lt"/>
              <a:ea typeface="Times New Roman" panose="02020603050405020304" pitchFamily="18" charset="0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E2D69"/>
              </a:buClr>
              <a:buSzPts val="2400"/>
            </a:pPr>
            <a:r>
              <a:rPr lang="ru-RU" sz="2000" dirty="0">
                <a:solidFill>
                  <a:schemeClr val="tx1"/>
                </a:solidFill>
                <a:effectLst/>
                <a:latin typeface="+mn-lt"/>
              </a:rPr>
              <a:t>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E2D69"/>
              </a:buClr>
              <a:buSzPts val="2400"/>
            </a:pPr>
            <a:endParaRPr sz="2000" dirty="0">
              <a:solidFill>
                <a:schemeClr val="tx1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77519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" name="Google Shape;237;p7"/>
          <p:cNvSpPr txBox="1">
            <a:spLocks noGrp="1"/>
          </p:cNvSpPr>
          <p:nvPr>
            <p:ph type="title"/>
          </p:nvPr>
        </p:nvSpPr>
        <p:spPr>
          <a:xfrm>
            <a:off x="585898" y="1447790"/>
            <a:ext cx="10377070" cy="777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 fontScale="90000"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None/>
            </a:pPr>
            <a:r>
              <a:rPr lang="ru-RU" sz="3600" b="1" dirty="0"/>
              <a:t>Результаты: семантический анализ терминов на примере коллокации «</a:t>
            </a:r>
            <a:r>
              <a:rPr lang="en-US" sz="3600" b="1" dirty="0"/>
              <a:t>MIGRATION POLICY/IES</a:t>
            </a:r>
            <a:r>
              <a:rPr lang="ru-RU" sz="3600" b="1" dirty="0"/>
              <a:t>»</a:t>
            </a:r>
            <a:endParaRPr sz="3600" b="1" dirty="0"/>
          </a:p>
        </p:txBody>
      </p:sp>
      <p:sp>
        <p:nvSpPr>
          <p:cNvPr id="238" name="Google Shape;238;p7"/>
          <p:cNvSpPr txBox="1">
            <a:spLocks noGrp="1"/>
          </p:cNvSpPr>
          <p:nvPr>
            <p:ph type="body" idx="3"/>
          </p:nvPr>
        </p:nvSpPr>
        <p:spPr>
          <a:xfrm>
            <a:off x="1143689" y="540904"/>
            <a:ext cx="1901825" cy="4159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</a:pPr>
            <a:r>
              <a:rPr lang="ru-RU" sz="1000" dirty="0"/>
              <a:t>Полисемия терминологии миграции в корпусе научных англоязычных статей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</a:pPr>
            <a:endParaRPr dirty="0"/>
          </a:p>
        </p:txBody>
      </p:sp>
      <p:sp>
        <p:nvSpPr>
          <p:cNvPr id="241" name="Google Shape;241;p7"/>
          <p:cNvSpPr txBox="1">
            <a:spLocks noGrp="1"/>
          </p:cNvSpPr>
          <p:nvPr>
            <p:ph type="body" idx="4"/>
          </p:nvPr>
        </p:nvSpPr>
        <p:spPr>
          <a:xfrm>
            <a:off x="3459163" y="548720"/>
            <a:ext cx="2070100" cy="40810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E2D69"/>
              </a:buClr>
              <a:buSzPts val="1000"/>
              <a:buNone/>
            </a:pPr>
            <a:r>
              <a:rPr lang="ru-RU" dirty="0"/>
              <a:t>Ивонина Влада</a:t>
            </a:r>
          </a:p>
        </p:txBody>
      </p:sp>
      <p:sp>
        <p:nvSpPr>
          <p:cNvPr id="242" name="Google Shape;242;p7"/>
          <p:cNvSpPr txBox="1">
            <a:spLocks noGrp="1"/>
          </p:cNvSpPr>
          <p:nvPr>
            <p:ph type="body" idx="5"/>
          </p:nvPr>
        </p:nvSpPr>
        <p:spPr>
          <a:xfrm>
            <a:off x="6259892" y="548720"/>
            <a:ext cx="2070100" cy="40810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E2D69"/>
              </a:buClr>
              <a:buSzPts val="1000"/>
              <a:buNone/>
            </a:pPr>
            <a:r>
              <a:rPr lang="ru-RU" dirty="0"/>
              <a:t>НИУ Высшая Школа Экономики</a:t>
            </a:r>
          </a:p>
        </p:txBody>
      </p:sp>
      <p:sp>
        <p:nvSpPr>
          <p:cNvPr id="2" name="Google Shape;207;p4">
            <a:extLst>
              <a:ext uri="{FF2B5EF4-FFF2-40B4-BE49-F238E27FC236}">
                <a16:creationId xmlns:a16="http://schemas.microsoft.com/office/drawing/2014/main" id="{861F1B54-5B39-6397-5461-F171C8AE4B34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585898" y="2715776"/>
            <a:ext cx="10799858" cy="37772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45700" anchor="t" anchorCtr="0">
            <a:noAutofit/>
          </a:bodyPr>
          <a:lstStyle/>
          <a:p>
            <a:pPr marL="342900" indent="-342900">
              <a:spcBef>
                <a:spcPts val="0"/>
              </a:spcBef>
              <a:buSzPts val="2400"/>
              <a:buFont typeface="Arial" panose="020B0604020202020204" pitchFamily="34" charset="0"/>
              <a:buChar char="•"/>
            </a:pPr>
            <a:r>
              <a:rPr lang="ru-RU" sz="2000" b="1" dirty="0">
                <a:solidFill>
                  <a:schemeClr val="tx1"/>
                </a:solidFill>
                <a:effectLst/>
                <a:latin typeface="+mn-lt"/>
                <a:ea typeface="DengXian" panose="02010600030101010101" pitchFamily="2" charset="-122"/>
                <a:cs typeface="Times New Roman" panose="02020603050405020304" pitchFamily="18" charset="0"/>
              </a:rPr>
              <a:t>«</a:t>
            </a:r>
            <a:r>
              <a:rPr lang="en-US" sz="2000" b="1" dirty="0">
                <a:solidFill>
                  <a:schemeClr val="tx1"/>
                </a:solidFill>
                <a:effectLst/>
                <a:latin typeface="+mn-lt"/>
                <a:ea typeface="DengXian" panose="02010600030101010101" pitchFamily="2" charset="-122"/>
                <a:cs typeface="Times New Roman" panose="02020603050405020304" pitchFamily="18" charset="0"/>
              </a:rPr>
              <a:t>migration policy</a:t>
            </a:r>
            <a:r>
              <a:rPr lang="ru-RU" sz="2000" b="1" dirty="0">
                <a:solidFill>
                  <a:schemeClr val="tx1"/>
                </a:solidFill>
                <a:effectLst/>
                <a:latin typeface="+mn-lt"/>
                <a:ea typeface="DengXian" panose="02010600030101010101" pitchFamily="2" charset="-122"/>
                <a:cs typeface="Times New Roman" panose="02020603050405020304" pitchFamily="18" charset="0"/>
              </a:rPr>
              <a:t>» - </a:t>
            </a:r>
            <a:r>
              <a:rPr lang="ru-RU" sz="2000" dirty="0">
                <a:solidFill>
                  <a:schemeClr val="tx1"/>
                </a:solidFill>
                <a:effectLst/>
                <a:latin typeface="+mn-lt"/>
                <a:ea typeface="DengXian" panose="02010600030101010101" pitchFamily="2" charset="-122"/>
                <a:cs typeface="Times New Roman" panose="02020603050405020304" pitchFamily="18" charset="0"/>
              </a:rPr>
              <a:t>совокупность действий, определяющих отношение принимающей страны к потоку мигрантов </a:t>
            </a:r>
            <a:endParaRPr lang="en-US" sz="2000" dirty="0">
              <a:solidFill>
                <a:schemeClr val="tx1"/>
              </a:solidFill>
              <a:effectLst/>
              <a:latin typeface="+mn-lt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indent="0">
              <a:spcBef>
                <a:spcPts val="0"/>
              </a:spcBef>
              <a:buSzPts val="2400"/>
            </a:pPr>
            <a:endParaRPr lang="ru-RU" sz="2000" b="1" dirty="0">
              <a:solidFill>
                <a:schemeClr val="tx1"/>
              </a:solidFill>
              <a:latin typeface="+mn-lt"/>
              <a:ea typeface="Times New Roman" panose="02020603050405020304" pitchFamily="18" charset="0"/>
            </a:endParaRPr>
          </a:p>
          <a:p>
            <a:pPr marL="342900" indent="-342900">
              <a:spcBef>
                <a:spcPts val="0"/>
              </a:spcBef>
              <a:buSzPts val="2400"/>
              <a:buFont typeface="Arial" panose="020B0604020202020204" pitchFamily="34" charset="0"/>
              <a:buChar char="•"/>
            </a:pPr>
            <a:r>
              <a:rPr lang="en" sz="2000" b="0" i="0" u="none" strike="noStrike" dirty="0">
                <a:solidFill>
                  <a:schemeClr val="tx1"/>
                </a:solidFill>
                <a:effectLst/>
                <a:latin typeface="+mn-lt"/>
              </a:rPr>
              <a:t>Indeed, there are theoretical and empirical grounds for assuming that lenient </a:t>
            </a:r>
            <a:r>
              <a:rPr lang="en" sz="2000" b="1" i="0" u="none" strike="noStrike" dirty="0">
                <a:solidFill>
                  <a:schemeClr val="accent2"/>
                </a:solidFill>
                <a:effectLst/>
                <a:latin typeface="+mn-lt"/>
              </a:rPr>
              <a:t>migration policies </a:t>
            </a:r>
            <a:r>
              <a:rPr lang="en" sz="2000" b="0" i="0" u="none" strike="noStrike" dirty="0">
                <a:solidFill>
                  <a:schemeClr val="tx1"/>
                </a:solidFill>
                <a:effectLst/>
                <a:latin typeface="+mn-lt"/>
              </a:rPr>
              <a:t>may reduce generalized trust in society. A pro-integrative </a:t>
            </a:r>
            <a:r>
              <a:rPr lang="en" sz="2000" b="1" i="0" u="none" strike="noStrike" dirty="0">
                <a:solidFill>
                  <a:schemeClr val="accent2"/>
                </a:solidFill>
                <a:effectLst/>
                <a:latin typeface="+mn-lt"/>
              </a:rPr>
              <a:t>migration policy </a:t>
            </a:r>
            <a:r>
              <a:rPr lang="en" sz="2000" b="0" i="0" u="none" strike="noStrike" dirty="0">
                <a:solidFill>
                  <a:schemeClr val="tx1"/>
                </a:solidFill>
                <a:effectLst/>
                <a:latin typeface="+mn-lt"/>
              </a:rPr>
              <a:t>that fuels migration from developing to more developed countries may lead to a higher number of migrants, including those that are unskilled, as a result of improvements in living standards for newcomers (e.g. access to social welfare and housing; see Cohen and Razin 2008) (Alexander </a:t>
            </a:r>
            <a:r>
              <a:rPr lang="en" sz="2000" b="0" i="0" u="none" strike="noStrike" dirty="0" err="1">
                <a:solidFill>
                  <a:schemeClr val="tx1"/>
                </a:solidFill>
                <a:effectLst/>
                <a:latin typeface="+mn-lt"/>
              </a:rPr>
              <a:t>Tatarko</a:t>
            </a:r>
            <a:r>
              <a:rPr lang="en" sz="2000" b="0" i="0" u="none" strike="noStrike" dirty="0">
                <a:solidFill>
                  <a:schemeClr val="tx1"/>
                </a:solidFill>
                <a:effectLst/>
                <a:latin typeface="+mn-lt"/>
              </a:rPr>
              <a:t>, Tomas </a:t>
            </a:r>
            <a:r>
              <a:rPr lang="en" sz="2000" b="0" i="0" u="none" strike="noStrike" dirty="0" err="1">
                <a:solidFill>
                  <a:schemeClr val="tx1"/>
                </a:solidFill>
                <a:effectLst/>
                <a:latin typeface="+mn-lt"/>
              </a:rPr>
              <a:t>Jurcik</a:t>
            </a:r>
            <a:r>
              <a:rPr lang="en" sz="2000" b="0" i="0" u="none" strike="noStrike" dirty="0">
                <a:solidFill>
                  <a:schemeClr val="tx1"/>
                </a:solidFill>
                <a:effectLst/>
                <a:latin typeface="+mn-lt"/>
              </a:rPr>
              <a:t> «Migrant Integration Policies, Perceived Group Threat and Generalized trust: a Case of European Countries», 2020)</a:t>
            </a:r>
            <a:endParaRPr lang="ru-RU" sz="2000" dirty="0">
              <a:solidFill>
                <a:schemeClr val="tx1"/>
              </a:solidFill>
              <a:latin typeface="+mn-lt"/>
              <a:ea typeface="Times New Roman" panose="02020603050405020304" pitchFamily="18" charset="0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E2D69"/>
              </a:buClr>
              <a:buSzPts val="2400"/>
            </a:pPr>
            <a:r>
              <a:rPr lang="ru-RU" sz="2000" dirty="0">
                <a:solidFill>
                  <a:schemeClr val="tx1"/>
                </a:solidFill>
                <a:effectLst/>
                <a:latin typeface="+mn-lt"/>
              </a:rPr>
              <a:t>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E2D69"/>
              </a:buClr>
              <a:buSzPts val="2400"/>
            </a:pPr>
            <a:endParaRPr sz="2000" dirty="0">
              <a:solidFill>
                <a:schemeClr val="tx1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69831134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" name="Google Shape;237;p7"/>
          <p:cNvSpPr txBox="1">
            <a:spLocks noGrp="1"/>
          </p:cNvSpPr>
          <p:nvPr>
            <p:ph type="title"/>
          </p:nvPr>
        </p:nvSpPr>
        <p:spPr>
          <a:xfrm>
            <a:off x="585898" y="1447790"/>
            <a:ext cx="10377070" cy="777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 fontScale="90000"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None/>
            </a:pPr>
            <a:r>
              <a:rPr lang="ru-RU" sz="3600" b="1" dirty="0"/>
              <a:t>Результаты: семантический анализ терминов на примере коллокации «</a:t>
            </a:r>
            <a:r>
              <a:rPr lang="en-US" sz="3600" b="1" dirty="0"/>
              <a:t>MIGRATION POLICY/IES</a:t>
            </a:r>
            <a:r>
              <a:rPr lang="ru-RU" sz="3600" b="1" dirty="0"/>
              <a:t>»</a:t>
            </a:r>
            <a:endParaRPr sz="3600" b="1" dirty="0"/>
          </a:p>
        </p:txBody>
      </p:sp>
      <p:sp>
        <p:nvSpPr>
          <p:cNvPr id="238" name="Google Shape;238;p7"/>
          <p:cNvSpPr txBox="1">
            <a:spLocks noGrp="1"/>
          </p:cNvSpPr>
          <p:nvPr>
            <p:ph type="body" idx="3"/>
          </p:nvPr>
        </p:nvSpPr>
        <p:spPr>
          <a:xfrm>
            <a:off x="1143689" y="540904"/>
            <a:ext cx="1901825" cy="4159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</a:pPr>
            <a:r>
              <a:rPr lang="ru-RU" sz="1000" dirty="0"/>
              <a:t>Полисемия терминологии миграции в корпусе научных англоязычных статей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</a:pPr>
            <a:endParaRPr dirty="0"/>
          </a:p>
        </p:txBody>
      </p:sp>
      <p:sp>
        <p:nvSpPr>
          <p:cNvPr id="241" name="Google Shape;241;p7"/>
          <p:cNvSpPr txBox="1">
            <a:spLocks noGrp="1"/>
          </p:cNvSpPr>
          <p:nvPr>
            <p:ph type="body" idx="4"/>
          </p:nvPr>
        </p:nvSpPr>
        <p:spPr>
          <a:xfrm>
            <a:off x="3459163" y="548720"/>
            <a:ext cx="2070100" cy="40810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E2D69"/>
              </a:buClr>
              <a:buSzPts val="1000"/>
              <a:buNone/>
            </a:pPr>
            <a:r>
              <a:rPr lang="ru-RU" dirty="0"/>
              <a:t>Ивонина Влада</a:t>
            </a:r>
          </a:p>
        </p:txBody>
      </p:sp>
      <p:sp>
        <p:nvSpPr>
          <p:cNvPr id="242" name="Google Shape;242;p7"/>
          <p:cNvSpPr txBox="1">
            <a:spLocks noGrp="1"/>
          </p:cNvSpPr>
          <p:nvPr>
            <p:ph type="body" idx="5"/>
          </p:nvPr>
        </p:nvSpPr>
        <p:spPr>
          <a:xfrm>
            <a:off x="6259892" y="548720"/>
            <a:ext cx="2070100" cy="40810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E2D69"/>
              </a:buClr>
              <a:buSzPts val="1000"/>
              <a:buNone/>
            </a:pPr>
            <a:r>
              <a:rPr lang="ru-RU" dirty="0"/>
              <a:t>НИУ Высшая Школа Экономики</a:t>
            </a:r>
          </a:p>
        </p:txBody>
      </p:sp>
      <p:sp>
        <p:nvSpPr>
          <p:cNvPr id="2" name="Google Shape;207;p4">
            <a:extLst>
              <a:ext uri="{FF2B5EF4-FFF2-40B4-BE49-F238E27FC236}">
                <a16:creationId xmlns:a16="http://schemas.microsoft.com/office/drawing/2014/main" id="{861F1B54-5B39-6397-5461-F171C8AE4B34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585898" y="2715776"/>
            <a:ext cx="10799858" cy="37772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45700" anchor="t" anchorCtr="0">
            <a:noAutofit/>
          </a:bodyPr>
          <a:lstStyle/>
          <a:p>
            <a:pPr marL="342900" indent="-342900">
              <a:spcBef>
                <a:spcPts val="0"/>
              </a:spcBef>
              <a:buSzPts val="2400"/>
              <a:buFont typeface="Arial" panose="020B0604020202020204" pitchFamily="34" charset="0"/>
              <a:buChar char="•"/>
            </a:pPr>
            <a:r>
              <a:rPr lang="ru-RU" sz="2000" b="1" dirty="0">
                <a:solidFill>
                  <a:schemeClr val="tx1"/>
                </a:solidFill>
                <a:effectLst/>
                <a:latin typeface="+mn-lt"/>
                <a:ea typeface="DengXian" panose="02010600030101010101" pitchFamily="2" charset="-122"/>
                <a:cs typeface="Times New Roman" panose="02020603050405020304" pitchFamily="18" charset="0"/>
              </a:rPr>
              <a:t>«</a:t>
            </a:r>
            <a:r>
              <a:rPr lang="en-US" sz="2000" b="1" dirty="0">
                <a:solidFill>
                  <a:schemeClr val="tx1"/>
                </a:solidFill>
                <a:effectLst/>
                <a:latin typeface="+mn-lt"/>
                <a:ea typeface="DengXian" panose="02010600030101010101" pitchFamily="2" charset="-122"/>
                <a:cs typeface="Times New Roman" panose="02020603050405020304" pitchFamily="18" charset="0"/>
              </a:rPr>
              <a:t>migration policy</a:t>
            </a:r>
            <a:r>
              <a:rPr lang="ru-RU" sz="2000" b="1" dirty="0">
                <a:solidFill>
                  <a:schemeClr val="tx1"/>
                </a:solidFill>
                <a:effectLst/>
                <a:latin typeface="+mn-lt"/>
                <a:ea typeface="DengXian" panose="02010600030101010101" pitchFamily="2" charset="-122"/>
                <a:cs typeface="Times New Roman" panose="02020603050405020304" pitchFamily="18" charset="0"/>
              </a:rPr>
              <a:t>» - </a:t>
            </a:r>
            <a:r>
              <a:rPr lang="ru-RU" sz="2000" dirty="0">
                <a:solidFill>
                  <a:schemeClr val="tx1"/>
                </a:solidFill>
                <a:effectLst/>
                <a:latin typeface="+mn-lt"/>
                <a:ea typeface="DengXian Light" panose="02010600030101010101" pitchFamily="2" charset="-122"/>
              </a:rPr>
              <a:t>совокупность действий, направленных на принудительное</a:t>
            </a:r>
            <a:r>
              <a:rPr lang="ru-RU" sz="2000" dirty="0">
                <a:solidFill>
                  <a:schemeClr val="tx1"/>
                </a:solidFill>
                <a:effectLst/>
                <a:latin typeface="+mn-lt"/>
                <a:ea typeface="Times New Roman" panose="02020603050405020304" pitchFamily="18" charset="0"/>
              </a:rPr>
              <a:t> объединение </a:t>
            </a:r>
            <a:r>
              <a:rPr lang="ru-RU" sz="2000" dirty="0">
                <a:solidFill>
                  <a:schemeClr val="tx1"/>
                </a:solidFill>
                <a:effectLst/>
                <a:latin typeface="+mn-lt"/>
                <a:ea typeface="DengXian Light" panose="02010600030101010101" pitchFamily="2" charset="-122"/>
              </a:rPr>
              <a:t>национального</a:t>
            </a:r>
            <a:r>
              <a:rPr lang="ru-RU" sz="2000" dirty="0">
                <a:solidFill>
                  <a:schemeClr val="tx1"/>
                </a:solidFill>
                <a:effectLst/>
                <a:latin typeface="+mn-lt"/>
                <a:ea typeface="Times New Roman" panose="02020603050405020304" pitchFamily="18" charset="0"/>
              </a:rPr>
              <a:t> </a:t>
            </a:r>
            <a:r>
              <a:rPr lang="ru-RU" sz="2000" dirty="0">
                <a:solidFill>
                  <a:schemeClr val="tx1"/>
                </a:solidFill>
                <a:effectLst/>
                <a:latin typeface="+mn-lt"/>
                <a:ea typeface="DengXian Light" panose="02010600030101010101" pitchFamily="2" charset="-122"/>
              </a:rPr>
              <a:t>населения</a:t>
            </a:r>
            <a:r>
              <a:rPr lang="ru-RU" sz="2000" dirty="0">
                <a:solidFill>
                  <a:schemeClr val="tx1"/>
                </a:solidFill>
                <a:effectLst/>
                <a:latin typeface="+mn-lt"/>
                <a:ea typeface="Times New Roman" panose="02020603050405020304" pitchFamily="18" charset="0"/>
              </a:rPr>
              <a:t> </a:t>
            </a:r>
            <a:r>
              <a:rPr lang="ru-RU" sz="2000" dirty="0">
                <a:solidFill>
                  <a:schemeClr val="tx1"/>
                </a:solidFill>
                <a:effectLst/>
                <a:latin typeface="+mn-lt"/>
                <a:ea typeface="DengXian Light" panose="02010600030101010101" pitchFamily="2" charset="-122"/>
              </a:rPr>
              <a:t>в</a:t>
            </a:r>
            <a:r>
              <a:rPr lang="ru-RU" sz="2000" dirty="0">
                <a:solidFill>
                  <a:schemeClr val="tx1"/>
                </a:solidFill>
                <a:effectLst/>
                <a:latin typeface="+mn-lt"/>
                <a:ea typeface="Times New Roman" panose="02020603050405020304" pitchFamily="18" charset="0"/>
              </a:rPr>
              <a:t> </a:t>
            </a:r>
            <a:r>
              <a:rPr lang="ru-RU" sz="2000" dirty="0">
                <a:solidFill>
                  <a:schemeClr val="tx1"/>
                </a:solidFill>
                <a:effectLst/>
                <a:latin typeface="+mn-lt"/>
                <a:ea typeface="DengXian Light" panose="02010600030101010101" pitchFamily="2" charset="-122"/>
              </a:rPr>
              <a:t>попытке</a:t>
            </a:r>
            <a:r>
              <a:rPr lang="ru-RU" sz="2000" dirty="0">
                <a:solidFill>
                  <a:schemeClr val="tx1"/>
                </a:solidFill>
                <a:effectLst/>
                <a:latin typeface="+mn-lt"/>
                <a:ea typeface="Times New Roman" panose="02020603050405020304" pitchFamily="18" charset="0"/>
              </a:rPr>
              <a:t> </a:t>
            </a:r>
            <a:r>
              <a:rPr lang="ru-RU" sz="2000" dirty="0">
                <a:solidFill>
                  <a:schemeClr val="tx1"/>
                </a:solidFill>
                <a:effectLst/>
                <a:latin typeface="+mn-lt"/>
                <a:ea typeface="DengXian Light" panose="02010600030101010101" pitchFamily="2" charset="-122"/>
              </a:rPr>
              <a:t>создать</a:t>
            </a:r>
            <a:r>
              <a:rPr lang="ru-RU" sz="2000" dirty="0">
                <a:solidFill>
                  <a:schemeClr val="tx1"/>
                </a:solidFill>
                <a:effectLst/>
                <a:latin typeface="+mn-lt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+mn-lt"/>
                <a:ea typeface="DengXian Light" panose="02010600030101010101" pitchFamily="2" charset="-122"/>
              </a:rPr>
              <a:t>этнорелигиозную</a:t>
            </a:r>
            <a:r>
              <a:rPr lang="ru-RU" sz="2000" dirty="0">
                <a:solidFill>
                  <a:schemeClr val="tx1"/>
                </a:solidFill>
                <a:effectLst/>
                <a:latin typeface="+mn-lt"/>
                <a:ea typeface="Times New Roman" panose="02020603050405020304" pitchFamily="18" charset="0"/>
              </a:rPr>
              <a:t> </a:t>
            </a:r>
            <a:r>
              <a:rPr lang="ru-RU" sz="2000" dirty="0">
                <a:solidFill>
                  <a:schemeClr val="tx1"/>
                </a:solidFill>
                <a:effectLst/>
                <a:latin typeface="+mn-lt"/>
                <a:ea typeface="DengXian Light" panose="02010600030101010101" pitchFamily="2" charset="-122"/>
              </a:rPr>
              <a:t>однородность</a:t>
            </a:r>
            <a:endParaRPr lang="ru-RU" sz="2000" dirty="0">
              <a:solidFill>
                <a:schemeClr val="tx1"/>
              </a:solidFill>
              <a:effectLst/>
              <a:latin typeface="+mn-lt"/>
              <a:ea typeface="Times New Roman" panose="02020603050405020304" pitchFamily="18" charset="0"/>
            </a:endParaRPr>
          </a:p>
          <a:p>
            <a:pPr marL="0" indent="0">
              <a:spcBef>
                <a:spcPts val="0"/>
              </a:spcBef>
              <a:buSzPts val="2400"/>
            </a:pPr>
            <a:endParaRPr lang="ru-RU" sz="2000" b="1" dirty="0">
              <a:solidFill>
                <a:schemeClr val="tx1"/>
              </a:solidFill>
              <a:latin typeface="+mn-lt"/>
              <a:ea typeface="Times New Roman" panose="02020603050405020304" pitchFamily="18" charset="0"/>
            </a:endParaRPr>
          </a:p>
          <a:p>
            <a:pPr marL="342900" indent="-342900">
              <a:spcBef>
                <a:spcPts val="0"/>
              </a:spcBef>
              <a:buSzPts val="2400"/>
              <a:buFont typeface="Arial" panose="020B0604020202020204" pitchFamily="34" charset="0"/>
              <a:buChar char="•"/>
            </a:pPr>
            <a:r>
              <a:rPr lang="en" sz="2000" b="0" i="0" u="none" strike="noStrike" dirty="0">
                <a:solidFill>
                  <a:schemeClr val="tx1"/>
                </a:solidFill>
                <a:effectLst/>
                <a:latin typeface="+mn-lt"/>
              </a:rPr>
              <a:t>Nevertheless, if migration is defined as the movement of people across borders, these types of mobility constitute significant examples of state-driven forms of migration, particularly throughout the twentieth century. In these cases, </a:t>
            </a:r>
            <a:r>
              <a:rPr lang="en" sz="2000" b="1" i="0" u="none" strike="noStrike" dirty="0">
                <a:solidFill>
                  <a:schemeClr val="accent2"/>
                </a:solidFill>
                <a:effectLst/>
                <a:latin typeface="+mn-lt"/>
              </a:rPr>
              <a:t>migration policy </a:t>
            </a:r>
            <a:r>
              <a:rPr lang="en" sz="2000" b="0" i="0" u="none" strike="noStrike" dirty="0">
                <a:solidFill>
                  <a:schemeClr val="tx1"/>
                </a:solidFill>
                <a:effectLst/>
                <a:latin typeface="+mn-lt"/>
              </a:rPr>
              <a:t>has not primarily been used as a tool of economic development or a means of filling gaps in the labor market, but rather as a means of forcibly constituting national populations in an attempt to create ethno-religious homogeneity (Rae 2002; Vigneswaran 2013). (Fiona B. Adamson «The Migration State in the Global South: Nationalizing, Developmental, and Neoliberal Models of Migration Management», 2019)</a:t>
            </a:r>
            <a:r>
              <a:rPr lang="ru-RU" sz="2000" dirty="0">
                <a:solidFill>
                  <a:schemeClr val="tx1"/>
                </a:solidFill>
                <a:effectLst/>
                <a:latin typeface="+mn-lt"/>
              </a:rPr>
              <a:t> </a:t>
            </a:r>
          </a:p>
          <a:p>
            <a:pPr marL="342900" indent="-342900">
              <a:spcBef>
                <a:spcPts val="0"/>
              </a:spcBef>
              <a:buSzPts val="2400"/>
              <a:buFont typeface="Arial" panose="020B0604020202020204" pitchFamily="34" charset="0"/>
              <a:buChar char="•"/>
            </a:pPr>
            <a:endParaRPr lang="ru-RU" sz="2000" dirty="0">
              <a:solidFill>
                <a:schemeClr val="tx1"/>
              </a:solidFill>
              <a:latin typeface="+mn-lt"/>
            </a:endParaRPr>
          </a:p>
          <a:p>
            <a:pPr marL="0" indent="0">
              <a:spcBef>
                <a:spcPts val="0"/>
              </a:spcBef>
              <a:buSzPts val="2400"/>
            </a:pPr>
            <a:endParaRPr lang="ru-RU" sz="2000" dirty="0">
              <a:solidFill>
                <a:schemeClr val="tx1"/>
              </a:solidFill>
              <a:effectLst/>
              <a:latin typeface="+mn-lt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E2D69"/>
              </a:buClr>
              <a:buSzPts val="2400"/>
            </a:pPr>
            <a:endParaRPr sz="2000" dirty="0">
              <a:solidFill>
                <a:schemeClr val="tx1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58881461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" name="Google Shape;237;p7"/>
          <p:cNvSpPr txBox="1">
            <a:spLocks noGrp="1"/>
          </p:cNvSpPr>
          <p:nvPr>
            <p:ph type="title"/>
          </p:nvPr>
        </p:nvSpPr>
        <p:spPr>
          <a:xfrm>
            <a:off x="585898" y="1447790"/>
            <a:ext cx="10377070" cy="777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 fontScale="90000"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None/>
            </a:pPr>
            <a:r>
              <a:rPr lang="ru-RU" sz="3600" b="1" dirty="0"/>
              <a:t>Результаты: семантический анализ терминов на примере коллокации «</a:t>
            </a:r>
            <a:r>
              <a:rPr lang="en-US" sz="3600" b="1" dirty="0"/>
              <a:t>MIGRANT COMMUNITY/IES</a:t>
            </a:r>
            <a:r>
              <a:rPr lang="ru-RU" sz="3600" b="1" dirty="0"/>
              <a:t>»</a:t>
            </a:r>
            <a:endParaRPr sz="3600" b="1" dirty="0"/>
          </a:p>
        </p:txBody>
      </p:sp>
      <p:sp>
        <p:nvSpPr>
          <p:cNvPr id="238" name="Google Shape;238;p7"/>
          <p:cNvSpPr txBox="1">
            <a:spLocks noGrp="1"/>
          </p:cNvSpPr>
          <p:nvPr>
            <p:ph type="body" idx="3"/>
          </p:nvPr>
        </p:nvSpPr>
        <p:spPr>
          <a:xfrm>
            <a:off x="1143689" y="540904"/>
            <a:ext cx="1901825" cy="4159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</a:pPr>
            <a:r>
              <a:rPr lang="ru-RU" sz="1000" dirty="0"/>
              <a:t>Полисемия терминологии миграции в корпусе научных англоязычных статей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</a:pPr>
            <a:endParaRPr dirty="0"/>
          </a:p>
        </p:txBody>
      </p:sp>
      <p:sp>
        <p:nvSpPr>
          <p:cNvPr id="241" name="Google Shape;241;p7"/>
          <p:cNvSpPr txBox="1">
            <a:spLocks noGrp="1"/>
          </p:cNvSpPr>
          <p:nvPr>
            <p:ph type="body" idx="4"/>
          </p:nvPr>
        </p:nvSpPr>
        <p:spPr>
          <a:xfrm>
            <a:off x="3459163" y="548720"/>
            <a:ext cx="2070100" cy="40810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E2D69"/>
              </a:buClr>
              <a:buSzPts val="1000"/>
              <a:buNone/>
            </a:pPr>
            <a:r>
              <a:rPr lang="ru-RU" dirty="0"/>
              <a:t>Ивонина Влада</a:t>
            </a:r>
          </a:p>
        </p:txBody>
      </p:sp>
      <p:sp>
        <p:nvSpPr>
          <p:cNvPr id="242" name="Google Shape;242;p7"/>
          <p:cNvSpPr txBox="1">
            <a:spLocks noGrp="1"/>
          </p:cNvSpPr>
          <p:nvPr>
            <p:ph type="body" idx="5"/>
          </p:nvPr>
        </p:nvSpPr>
        <p:spPr>
          <a:xfrm>
            <a:off x="6259892" y="548720"/>
            <a:ext cx="2070100" cy="40810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E2D69"/>
              </a:buClr>
              <a:buSzPts val="1000"/>
              <a:buNone/>
            </a:pPr>
            <a:r>
              <a:rPr lang="ru-RU" dirty="0"/>
              <a:t>НИУ Высшая Школа Экономики</a:t>
            </a:r>
          </a:p>
        </p:txBody>
      </p:sp>
      <p:sp>
        <p:nvSpPr>
          <p:cNvPr id="2" name="Google Shape;207;p4">
            <a:extLst>
              <a:ext uri="{FF2B5EF4-FFF2-40B4-BE49-F238E27FC236}">
                <a16:creationId xmlns:a16="http://schemas.microsoft.com/office/drawing/2014/main" id="{861F1B54-5B39-6397-5461-F171C8AE4B34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585898" y="2715776"/>
            <a:ext cx="10799858" cy="37772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45700" anchor="t" anchorCtr="0">
            <a:noAutofit/>
          </a:bodyPr>
          <a:lstStyle/>
          <a:p>
            <a:pPr marL="342900" indent="-342900">
              <a:spcBef>
                <a:spcPts val="0"/>
              </a:spcBef>
              <a:buSzPts val="2400"/>
              <a:buFont typeface="Arial" panose="020B0604020202020204" pitchFamily="34" charset="0"/>
              <a:buChar char="•"/>
            </a:pPr>
            <a:r>
              <a:rPr lang="ru-RU" sz="2000" b="1" dirty="0">
                <a:solidFill>
                  <a:schemeClr val="tx1"/>
                </a:solidFill>
                <a:effectLst/>
                <a:latin typeface="+mn-lt"/>
                <a:ea typeface="DengXian" panose="02010600030101010101" pitchFamily="2" charset="-122"/>
                <a:cs typeface="Times New Roman" panose="02020603050405020304" pitchFamily="18" charset="0"/>
              </a:rPr>
              <a:t>«</a:t>
            </a:r>
            <a:r>
              <a:rPr lang="en-US" sz="2000" b="1" dirty="0">
                <a:solidFill>
                  <a:schemeClr val="tx1"/>
                </a:solidFill>
                <a:effectLst/>
                <a:latin typeface="+mn-lt"/>
                <a:ea typeface="DengXian" panose="02010600030101010101" pitchFamily="2" charset="-122"/>
                <a:cs typeface="Times New Roman" panose="02020603050405020304" pitchFamily="18" charset="0"/>
              </a:rPr>
              <a:t>migrant community</a:t>
            </a:r>
            <a:r>
              <a:rPr lang="ru-RU" sz="2000" b="1" dirty="0">
                <a:solidFill>
                  <a:schemeClr val="tx1"/>
                </a:solidFill>
                <a:effectLst/>
                <a:latin typeface="+mn-lt"/>
                <a:ea typeface="DengXian" panose="02010600030101010101" pitchFamily="2" charset="-122"/>
                <a:cs typeface="Times New Roman" panose="02020603050405020304" pitchFamily="18" charset="0"/>
              </a:rPr>
              <a:t>» - </a:t>
            </a:r>
            <a:r>
              <a:rPr lang="ru-RU" sz="2000" kern="100" dirty="0">
                <a:solidFill>
                  <a:schemeClr val="tx1"/>
                </a:solidFill>
                <a:effectLst/>
                <a:latin typeface="+mn-lt"/>
                <a:ea typeface="DengXian" panose="02010600030101010101" pitchFamily="2" charset="-122"/>
                <a:cs typeface="Times New Roman" panose="02020603050405020304" pitchFamily="18" charset="0"/>
              </a:rPr>
              <a:t>вс</a:t>
            </a:r>
            <a:r>
              <a:rPr lang="ru-RU" sz="2000" kern="100" dirty="0">
                <a:solidFill>
                  <a:schemeClr val="tx1"/>
                </a:solidFill>
                <a:latin typeface="+mn-lt"/>
                <a:ea typeface="DengXian" panose="02010600030101010101" pitchFamily="2" charset="-122"/>
                <a:cs typeface="Times New Roman" panose="02020603050405020304" pitchFamily="18" charset="0"/>
              </a:rPr>
              <a:t>я общность</a:t>
            </a:r>
            <a:r>
              <a:rPr lang="ru-RU" sz="2000" kern="100" dirty="0">
                <a:solidFill>
                  <a:schemeClr val="tx1"/>
                </a:solidFill>
                <a:effectLst/>
                <a:latin typeface="+mn-lt"/>
                <a:ea typeface="DengXian" panose="02010600030101010101" pitchFamily="2" charset="-122"/>
                <a:cs typeface="Times New Roman" panose="02020603050405020304" pitchFamily="18" charset="0"/>
              </a:rPr>
              <a:t> людей, когда-либо прошедших через процесс миграции, специфическое разделение не предполагается</a:t>
            </a:r>
          </a:p>
          <a:p>
            <a:pPr marL="0" indent="0">
              <a:spcBef>
                <a:spcPts val="0"/>
              </a:spcBef>
              <a:buSzPts val="2400"/>
            </a:pPr>
            <a:endParaRPr lang="ru-RU" sz="2000" b="1" dirty="0">
              <a:solidFill>
                <a:schemeClr val="tx1"/>
              </a:solidFill>
              <a:latin typeface="+mn-lt"/>
              <a:ea typeface="Times New Roman" panose="02020603050405020304" pitchFamily="18" charset="0"/>
            </a:endParaRPr>
          </a:p>
          <a:p>
            <a:pPr marL="342900" indent="-342900">
              <a:spcBef>
                <a:spcPts val="0"/>
              </a:spcBef>
              <a:buSzPts val="2400"/>
              <a:buFont typeface="Arial" panose="020B0604020202020204" pitchFamily="34" charset="0"/>
              <a:buChar char="•"/>
            </a:pPr>
            <a:r>
              <a:rPr lang="en" sz="2000" b="0" i="0" u="none" strike="noStrike" dirty="0">
                <a:solidFill>
                  <a:schemeClr val="tx1"/>
                </a:solidFill>
                <a:effectLst/>
                <a:latin typeface="+mn-lt"/>
              </a:rPr>
              <a:t>Collected data show a based </a:t>
            </a:r>
            <a:r>
              <a:rPr lang="en" sz="2000" b="1" i="0" u="none" strike="noStrike" dirty="0">
                <a:solidFill>
                  <a:schemeClr val="accent2"/>
                </a:solidFill>
                <a:effectLst/>
                <a:latin typeface="+mn-lt"/>
              </a:rPr>
              <a:t>migrant community </a:t>
            </a:r>
            <a:r>
              <a:rPr lang="en" sz="2000" b="0" i="0" u="none" strike="noStrike" dirty="0">
                <a:solidFill>
                  <a:schemeClr val="tx1"/>
                </a:solidFill>
                <a:effectLst/>
                <a:latin typeface="+mn-lt"/>
              </a:rPr>
              <a:t>participates partially in the host society. This study highlights as a research topic how migrants manage to get involved in different support networks as a way to understand their integration processes. (Joaquín Rodes García, Vicente Rodriguez Rodriguez «Social Integration and Multilocality: a Multivariate Study on Lifestyle Migration», 2020)</a:t>
            </a:r>
            <a:endParaRPr lang="ru-RU" sz="2000" b="0" i="0" u="none" strike="noStrike" dirty="0">
              <a:solidFill>
                <a:schemeClr val="tx1"/>
              </a:solidFill>
              <a:effectLst/>
              <a:latin typeface="+mn-lt"/>
            </a:endParaRPr>
          </a:p>
          <a:p>
            <a:pPr marL="0" indent="0">
              <a:spcBef>
                <a:spcPts val="0"/>
              </a:spcBef>
              <a:buSzPts val="2400"/>
            </a:pPr>
            <a:endParaRPr lang="ru-RU" sz="2000" dirty="0">
              <a:solidFill>
                <a:schemeClr val="tx1"/>
              </a:solidFill>
              <a:latin typeface="+mn-lt"/>
            </a:endParaRPr>
          </a:p>
          <a:p>
            <a:pPr marL="0" indent="0">
              <a:spcBef>
                <a:spcPts val="0"/>
              </a:spcBef>
              <a:buSzPts val="2400"/>
            </a:pPr>
            <a:endParaRPr lang="ru-RU" sz="2000" dirty="0">
              <a:solidFill>
                <a:schemeClr val="tx1"/>
              </a:solidFill>
              <a:effectLst/>
              <a:latin typeface="+mn-lt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E2D69"/>
              </a:buClr>
              <a:buSzPts val="2400"/>
            </a:pPr>
            <a:endParaRPr sz="2000" dirty="0">
              <a:solidFill>
                <a:schemeClr val="tx1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0904813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" name="Google Shape;237;p7"/>
          <p:cNvSpPr txBox="1">
            <a:spLocks noGrp="1"/>
          </p:cNvSpPr>
          <p:nvPr>
            <p:ph type="title"/>
          </p:nvPr>
        </p:nvSpPr>
        <p:spPr>
          <a:xfrm>
            <a:off x="585898" y="1447790"/>
            <a:ext cx="10377070" cy="777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 fontScale="90000"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None/>
            </a:pPr>
            <a:r>
              <a:rPr lang="ru-RU" sz="3600" b="1" dirty="0"/>
              <a:t>Результаты: семантический анализ терминов на примере коллокации «</a:t>
            </a:r>
            <a:r>
              <a:rPr lang="en-US" sz="3600" b="1" dirty="0"/>
              <a:t>MIGRANT COMMUNITY/IES</a:t>
            </a:r>
            <a:r>
              <a:rPr lang="ru-RU" sz="3600" b="1" dirty="0"/>
              <a:t>»</a:t>
            </a:r>
            <a:endParaRPr sz="3600" b="1" dirty="0"/>
          </a:p>
        </p:txBody>
      </p:sp>
      <p:sp>
        <p:nvSpPr>
          <p:cNvPr id="238" name="Google Shape;238;p7"/>
          <p:cNvSpPr txBox="1">
            <a:spLocks noGrp="1"/>
          </p:cNvSpPr>
          <p:nvPr>
            <p:ph type="body" idx="3"/>
          </p:nvPr>
        </p:nvSpPr>
        <p:spPr>
          <a:xfrm>
            <a:off x="1143689" y="540904"/>
            <a:ext cx="1901825" cy="4159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</a:pPr>
            <a:r>
              <a:rPr lang="ru-RU" sz="1000" dirty="0"/>
              <a:t>Полисемия терминологии миграции в корпусе научных англоязычных статей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</a:pPr>
            <a:endParaRPr dirty="0"/>
          </a:p>
        </p:txBody>
      </p:sp>
      <p:sp>
        <p:nvSpPr>
          <p:cNvPr id="241" name="Google Shape;241;p7"/>
          <p:cNvSpPr txBox="1">
            <a:spLocks noGrp="1"/>
          </p:cNvSpPr>
          <p:nvPr>
            <p:ph type="body" idx="4"/>
          </p:nvPr>
        </p:nvSpPr>
        <p:spPr>
          <a:xfrm>
            <a:off x="3459163" y="548720"/>
            <a:ext cx="2070100" cy="40810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E2D69"/>
              </a:buClr>
              <a:buSzPts val="1000"/>
              <a:buNone/>
            </a:pPr>
            <a:r>
              <a:rPr lang="ru-RU" dirty="0"/>
              <a:t>Ивонина Влада</a:t>
            </a:r>
          </a:p>
        </p:txBody>
      </p:sp>
      <p:sp>
        <p:nvSpPr>
          <p:cNvPr id="242" name="Google Shape;242;p7"/>
          <p:cNvSpPr txBox="1">
            <a:spLocks noGrp="1"/>
          </p:cNvSpPr>
          <p:nvPr>
            <p:ph type="body" idx="5"/>
          </p:nvPr>
        </p:nvSpPr>
        <p:spPr>
          <a:xfrm>
            <a:off x="6259892" y="548720"/>
            <a:ext cx="2070100" cy="40810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E2D69"/>
              </a:buClr>
              <a:buSzPts val="1000"/>
              <a:buNone/>
            </a:pPr>
            <a:r>
              <a:rPr lang="ru-RU" dirty="0"/>
              <a:t>НИУ Высшая Школа Экономики</a:t>
            </a:r>
          </a:p>
        </p:txBody>
      </p:sp>
      <p:sp>
        <p:nvSpPr>
          <p:cNvPr id="2" name="Google Shape;207;p4">
            <a:extLst>
              <a:ext uri="{FF2B5EF4-FFF2-40B4-BE49-F238E27FC236}">
                <a16:creationId xmlns:a16="http://schemas.microsoft.com/office/drawing/2014/main" id="{861F1B54-5B39-6397-5461-F171C8AE4B34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585898" y="2715776"/>
            <a:ext cx="10799858" cy="37772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45700" anchor="t" anchorCtr="0">
            <a:noAutofit/>
          </a:bodyPr>
          <a:lstStyle/>
          <a:p>
            <a:pPr marL="342900" indent="-342900">
              <a:spcBef>
                <a:spcPts val="0"/>
              </a:spcBef>
              <a:buSzPts val="2400"/>
              <a:buFont typeface="Arial" panose="020B0604020202020204" pitchFamily="34" charset="0"/>
              <a:buChar char="•"/>
            </a:pPr>
            <a:r>
              <a:rPr lang="ru-RU" sz="2000" b="1" dirty="0">
                <a:solidFill>
                  <a:schemeClr val="tx1"/>
                </a:solidFill>
                <a:effectLst/>
                <a:latin typeface="+mn-lt"/>
                <a:ea typeface="DengXian" panose="02010600030101010101" pitchFamily="2" charset="-122"/>
                <a:cs typeface="Times New Roman" panose="02020603050405020304" pitchFamily="18" charset="0"/>
              </a:rPr>
              <a:t>«</a:t>
            </a:r>
            <a:r>
              <a:rPr lang="en-US" sz="2000" b="1" dirty="0">
                <a:solidFill>
                  <a:schemeClr val="tx1"/>
                </a:solidFill>
                <a:effectLst/>
                <a:latin typeface="+mn-lt"/>
                <a:ea typeface="DengXian" panose="02010600030101010101" pitchFamily="2" charset="-122"/>
                <a:cs typeface="Times New Roman" panose="02020603050405020304" pitchFamily="18" charset="0"/>
              </a:rPr>
              <a:t>migrant community</a:t>
            </a:r>
            <a:r>
              <a:rPr lang="ru-RU" sz="2000" b="1" dirty="0">
                <a:solidFill>
                  <a:schemeClr val="tx1"/>
                </a:solidFill>
                <a:effectLst/>
                <a:latin typeface="+mn-lt"/>
                <a:ea typeface="DengXian" panose="02010600030101010101" pitchFamily="2" charset="-122"/>
                <a:cs typeface="Times New Roman" panose="02020603050405020304" pitchFamily="18" charset="0"/>
              </a:rPr>
              <a:t>» - </a:t>
            </a:r>
            <a:r>
              <a:rPr lang="ru-RU" sz="2000" dirty="0">
                <a:solidFill>
                  <a:schemeClr val="tx1"/>
                </a:solidFill>
                <a:effectLst/>
                <a:latin typeface="+mn-lt"/>
                <a:ea typeface="DengXian" panose="02010600030101010101" pitchFamily="2" charset="-122"/>
              </a:rPr>
              <a:t>социальная группа, участники которой объединены по этническому признаку и помогают друг другу адаптироваться в принимающей стране, решать бытовые или юридические вопросы, интегрироваться в национальное общество и др.</a:t>
            </a:r>
            <a:r>
              <a:rPr lang="ru-RU" sz="2000" dirty="0">
                <a:solidFill>
                  <a:schemeClr val="tx1"/>
                </a:solidFill>
                <a:effectLst/>
                <a:latin typeface="+mn-lt"/>
              </a:rPr>
              <a:t> </a:t>
            </a:r>
            <a:endParaRPr lang="en-US" sz="2000" dirty="0">
              <a:solidFill>
                <a:schemeClr val="tx1"/>
              </a:solidFill>
              <a:effectLst/>
              <a:latin typeface="+mn-lt"/>
            </a:endParaRPr>
          </a:p>
          <a:p>
            <a:pPr marL="0" indent="0">
              <a:spcBef>
                <a:spcPts val="0"/>
              </a:spcBef>
              <a:buSzPts val="2400"/>
            </a:pPr>
            <a:endParaRPr lang="ru-RU" sz="2000" b="1" dirty="0">
              <a:solidFill>
                <a:schemeClr val="tx1"/>
              </a:solidFill>
              <a:latin typeface="+mn-lt"/>
              <a:ea typeface="Times New Roman" panose="02020603050405020304" pitchFamily="18" charset="0"/>
            </a:endParaRPr>
          </a:p>
          <a:p>
            <a:pPr marL="342900" indent="-342900">
              <a:spcBef>
                <a:spcPts val="0"/>
              </a:spcBef>
              <a:buSzPts val="2400"/>
              <a:buFont typeface="Arial" panose="020B0604020202020204" pitchFamily="34" charset="0"/>
              <a:buChar char="•"/>
            </a:pPr>
            <a:r>
              <a:rPr lang="en" sz="2000" b="0" i="0" u="none" strike="noStrike" dirty="0">
                <a:solidFill>
                  <a:schemeClr val="tx1"/>
                </a:solidFill>
                <a:effectLst/>
                <a:latin typeface="+mn-lt"/>
              </a:rPr>
              <a:t>Interviewees, however, not only moved to </a:t>
            </a:r>
            <a:r>
              <a:rPr lang="en" sz="2000" b="0" i="0" u="none" strike="noStrike" dirty="0" err="1">
                <a:solidFill>
                  <a:schemeClr val="tx1"/>
                </a:solidFill>
                <a:effectLst/>
                <a:latin typeface="+mn-lt"/>
              </a:rPr>
              <a:t>Wrocław</a:t>
            </a:r>
            <a:r>
              <a:rPr lang="en" sz="2000" b="0" i="0" u="none" strike="noStrike" dirty="0">
                <a:solidFill>
                  <a:schemeClr val="tx1"/>
                </a:solidFill>
                <a:effectLst/>
                <a:latin typeface="+mn-lt"/>
              </a:rPr>
              <a:t> and remained independent of ethnic networks but generally did not integrate into existing </a:t>
            </a:r>
            <a:r>
              <a:rPr lang="en" sz="2000" b="1" i="0" u="none" strike="noStrike" dirty="0">
                <a:solidFill>
                  <a:schemeClr val="accent2"/>
                </a:solidFill>
                <a:effectLst/>
                <a:latin typeface="+mn-lt"/>
              </a:rPr>
              <a:t>migrant communities</a:t>
            </a:r>
            <a:r>
              <a:rPr lang="en" sz="2000" b="0" i="0" u="none" strike="noStrike" dirty="0">
                <a:solidFill>
                  <a:schemeClr val="accent2"/>
                </a:solidFill>
                <a:effectLst/>
                <a:latin typeface="+mn-lt"/>
              </a:rPr>
              <a:t> </a:t>
            </a:r>
            <a:r>
              <a:rPr lang="en" sz="2000" b="0" i="0" u="none" strike="noStrike" dirty="0">
                <a:solidFill>
                  <a:schemeClr val="tx1"/>
                </a:solidFill>
                <a:effectLst/>
                <a:latin typeface="+mn-lt"/>
              </a:rPr>
              <a:t>based on shared cultural backgrounds. Due to the lack of established </a:t>
            </a:r>
            <a:r>
              <a:rPr lang="en" sz="2000" b="1" i="0" u="none" strike="noStrike" dirty="0">
                <a:solidFill>
                  <a:schemeClr val="accent2"/>
                </a:solidFill>
                <a:effectLst/>
                <a:latin typeface="+mn-lt"/>
              </a:rPr>
              <a:t>migrant communities </a:t>
            </a:r>
            <a:r>
              <a:rPr lang="en" sz="2000" b="0" i="0" u="none" strike="noStrike" dirty="0">
                <a:solidFill>
                  <a:schemeClr val="tx1"/>
                </a:solidFill>
                <a:effectLst/>
                <a:latin typeface="+mn-lt"/>
              </a:rPr>
              <a:t>in </a:t>
            </a:r>
            <a:r>
              <a:rPr lang="en" sz="2000" b="0" i="0" u="none" strike="noStrike" dirty="0" err="1">
                <a:solidFill>
                  <a:schemeClr val="tx1"/>
                </a:solidFill>
                <a:effectLst/>
                <a:latin typeface="+mn-lt"/>
              </a:rPr>
              <a:t>Wrocław</a:t>
            </a:r>
            <a:r>
              <a:rPr lang="en" sz="2000" b="0" i="0" u="none" strike="noStrike" dirty="0">
                <a:solidFill>
                  <a:schemeClr val="tx1"/>
                </a:solidFill>
                <a:effectLst/>
                <a:latin typeface="+mn-lt"/>
              </a:rPr>
              <a:t>, interviewees were not able to rely on ethnic networks and found no institutional support from the city for incorporation. (Krzysztof </a:t>
            </a:r>
            <a:r>
              <a:rPr lang="en" sz="2000" b="0" i="0" u="none" strike="noStrike" dirty="0" err="1">
                <a:solidFill>
                  <a:schemeClr val="tx1"/>
                </a:solidFill>
                <a:effectLst/>
                <a:latin typeface="+mn-lt"/>
              </a:rPr>
              <a:t>Jaskulowski</a:t>
            </a:r>
            <a:r>
              <a:rPr lang="en" sz="2000" b="0" i="0" u="none" strike="noStrike" dirty="0">
                <a:solidFill>
                  <a:schemeClr val="tx1"/>
                </a:solidFill>
                <a:effectLst/>
                <a:latin typeface="+mn-lt"/>
              </a:rPr>
              <a:t>, , Marek Pawlak «Migration and Lived Experiences of Racism: The Case of High-Skilled Migrants in </a:t>
            </a:r>
            <a:r>
              <a:rPr lang="en" sz="2000" b="0" i="0" u="none" strike="noStrike" dirty="0" err="1">
                <a:solidFill>
                  <a:schemeClr val="tx1"/>
                </a:solidFill>
                <a:effectLst/>
                <a:latin typeface="+mn-lt"/>
              </a:rPr>
              <a:t>Wrocław</a:t>
            </a:r>
            <a:r>
              <a:rPr lang="en" sz="2000" b="0" i="0" u="none" strike="noStrike" dirty="0">
                <a:solidFill>
                  <a:schemeClr val="tx1"/>
                </a:solidFill>
                <a:effectLst/>
                <a:latin typeface="+mn-lt"/>
              </a:rPr>
              <a:t>, Poland», 2019).</a:t>
            </a:r>
            <a:endParaRPr lang="ru-RU" sz="2000" dirty="0">
              <a:solidFill>
                <a:schemeClr val="tx1"/>
              </a:solidFill>
              <a:latin typeface="+mn-lt"/>
            </a:endParaRPr>
          </a:p>
          <a:p>
            <a:pPr marL="0" indent="0">
              <a:spcBef>
                <a:spcPts val="0"/>
              </a:spcBef>
              <a:buSzPts val="2400"/>
            </a:pPr>
            <a:endParaRPr lang="ru-RU" sz="2000" dirty="0">
              <a:solidFill>
                <a:schemeClr val="tx1"/>
              </a:solidFill>
              <a:effectLst/>
              <a:latin typeface="+mn-lt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E2D69"/>
              </a:buClr>
              <a:buSzPts val="2400"/>
            </a:pPr>
            <a:endParaRPr sz="2000" dirty="0">
              <a:solidFill>
                <a:schemeClr val="tx1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58692280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" name="Google Shape;237;p7"/>
          <p:cNvSpPr txBox="1">
            <a:spLocks noGrp="1"/>
          </p:cNvSpPr>
          <p:nvPr>
            <p:ph type="title"/>
          </p:nvPr>
        </p:nvSpPr>
        <p:spPr>
          <a:xfrm>
            <a:off x="585898" y="1447790"/>
            <a:ext cx="10377070" cy="777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 fontScale="90000"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None/>
            </a:pPr>
            <a:r>
              <a:rPr lang="ru-RU" sz="3600" b="1" dirty="0"/>
              <a:t>Выводы и значение результатов для педагогики</a:t>
            </a:r>
            <a:endParaRPr sz="3600" b="1" dirty="0"/>
          </a:p>
        </p:txBody>
      </p:sp>
      <p:sp>
        <p:nvSpPr>
          <p:cNvPr id="238" name="Google Shape;238;p7"/>
          <p:cNvSpPr txBox="1">
            <a:spLocks noGrp="1"/>
          </p:cNvSpPr>
          <p:nvPr>
            <p:ph type="body" idx="3"/>
          </p:nvPr>
        </p:nvSpPr>
        <p:spPr>
          <a:xfrm>
            <a:off x="1143689" y="540904"/>
            <a:ext cx="1901825" cy="4159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</a:pPr>
            <a:r>
              <a:rPr lang="ru-RU" sz="1000" dirty="0"/>
              <a:t>Полисемия терминологии миграции в корпусе научных англоязычных статей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</a:pPr>
            <a:endParaRPr dirty="0"/>
          </a:p>
        </p:txBody>
      </p:sp>
      <p:sp>
        <p:nvSpPr>
          <p:cNvPr id="241" name="Google Shape;241;p7"/>
          <p:cNvSpPr txBox="1">
            <a:spLocks noGrp="1"/>
          </p:cNvSpPr>
          <p:nvPr>
            <p:ph type="body" idx="4"/>
          </p:nvPr>
        </p:nvSpPr>
        <p:spPr>
          <a:xfrm>
            <a:off x="3459163" y="548720"/>
            <a:ext cx="2070100" cy="40810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E2D69"/>
              </a:buClr>
              <a:buSzPts val="1000"/>
              <a:buNone/>
            </a:pPr>
            <a:r>
              <a:rPr lang="ru-RU" dirty="0"/>
              <a:t>Ивонина Влада</a:t>
            </a:r>
          </a:p>
        </p:txBody>
      </p:sp>
      <p:sp>
        <p:nvSpPr>
          <p:cNvPr id="242" name="Google Shape;242;p7"/>
          <p:cNvSpPr txBox="1">
            <a:spLocks noGrp="1"/>
          </p:cNvSpPr>
          <p:nvPr>
            <p:ph type="body" idx="5"/>
          </p:nvPr>
        </p:nvSpPr>
        <p:spPr>
          <a:xfrm>
            <a:off x="6259892" y="548720"/>
            <a:ext cx="2070100" cy="40810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E2D69"/>
              </a:buClr>
              <a:buSzPts val="1000"/>
              <a:buNone/>
            </a:pPr>
            <a:r>
              <a:rPr lang="ru-RU" dirty="0"/>
              <a:t>НИУ Высшая Школа Экономики</a:t>
            </a:r>
          </a:p>
        </p:txBody>
      </p:sp>
      <p:sp>
        <p:nvSpPr>
          <p:cNvPr id="2" name="Google Shape;207;p4">
            <a:extLst>
              <a:ext uri="{FF2B5EF4-FFF2-40B4-BE49-F238E27FC236}">
                <a16:creationId xmlns:a16="http://schemas.microsoft.com/office/drawing/2014/main" id="{861F1B54-5B39-6397-5461-F171C8AE4B34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585898" y="2421147"/>
            <a:ext cx="10799858" cy="37772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45700" anchor="t" anchorCtr="0">
            <a:noAutofit/>
          </a:bodyPr>
          <a:lstStyle/>
          <a:p>
            <a:pPr marL="342900" indent="-342900">
              <a:spcBef>
                <a:spcPts val="0"/>
              </a:spcBef>
              <a:buSzPts val="2400"/>
              <a:buFont typeface="Arial" panose="020B0604020202020204" pitchFamily="34" charset="0"/>
              <a:buChar char="•"/>
            </a:pPr>
            <a:r>
              <a:rPr lang="ru-RU" sz="2000" kern="0" dirty="0">
                <a:solidFill>
                  <a:schemeClr val="tx1"/>
                </a:solidFill>
                <a:effectLst/>
                <a:latin typeface="+mn-lt"/>
                <a:ea typeface="Times New Roman" panose="02020603050405020304" pitchFamily="18" charset="0"/>
              </a:rPr>
              <a:t>полисемия терминологии миграционных исследований как относительно новой области знания объясняется </a:t>
            </a:r>
            <a:r>
              <a:rPr lang="ru-RU" sz="2000" dirty="0" err="1">
                <a:solidFill>
                  <a:schemeClr val="tx1"/>
                </a:solidFill>
                <a:effectLst/>
                <a:latin typeface="+mn-lt"/>
                <a:ea typeface="DengXian" panose="02010600030101010101" pitchFamily="2" charset="-122"/>
              </a:rPr>
              <a:t>гиперо-гипонимическими</a:t>
            </a:r>
            <a:r>
              <a:rPr lang="ru-RU" sz="2000" dirty="0">
                <a:solidFill>
                  <a:schemeClr val="tx1"/>
                </a:solidFill>
                <a:effectLst/>
                <a:latin typeface="+mn-lt"/>
                <a:ea typeface="DengXian" panose="02010600030101010101" pitchFamily="2" charset="-122"/>
              </a:rPr>
              <a:t> отношениями между лексическими единицами</a:t>
            </a:r>
            <a:r>
              <a:rPr lang="ru-RU" sz="2000" dirty="0">
                <a:solidFill>
                  <a:schemeClr val="tx1"/>
                </a:solidFill>
                <a:effectLst/>
                <a:latin typeface="+mn-lt"/>
              </a:rPr>
              <a:t> </a:t>
            </a:r>
          </a:p>
          <a:p>
            <a:pPr marL="342900" indent="-342900">
              <a:spcBef>
                <a:spcPts val="0"/>
              </a:spcBef>
              <a:buSzPts val="2400"/>
              <a:buFont typeface="Arial" panose="020B0604020202020204" pitchFamily="34" charset="0"/>
              <a:buChar char="•"/>
            </a:pPr>
            <a:endParaRPr lang="ru-RU" sz="2000" dirty="0">
              <a:solidFill>
                <a:schemeClr val="tx1"/>
              </a:solidFill>
              <a:latin typeface="+mn-lt"/>
            </a:endParaRPr>
          </a:p>
          <a:p>
            <a:pPr marL="342900" indent="-342900">
              <a:spcBef>
                <a:spcPts val="0"/>
              </a:spcBef>
              <a:buSzPts val="2400"/>
              <a:buFont typeface="Arial" panose="020B0604020202020204" pitchFamily="34" charset="0"/>
              <a:buChar char="•"/>
            </a:pPr>
            <a:r>
              <a:rPr lang="ru-RU" sz="2000" dirty="0">
                <a:solidFill>
                  <a:schemeClr val="tx1"/>
                </a:solidFill>
                <a:latin typeface="+mn-lt"/>
                <a:ea typeface="Times New Roman" panose="02020603050405020304" pitchFamily="18" charset="0"/>
              </a:rPr>
              <a:t>р</a:t>
            </a:r>
            <a:r>
              <a:rPr lang="ru-RU" sz="2000" kern="0" dirty="0">
                <a:solidFill>
                  <a:schemeClr val="tx1"/>
                </a:solidFill>
                <a:effectLst/>
                <a:latin typeface="+mn-lt"/>
                <a:ea typeface="Times New Roman" panose="02020603050405020304" pitchFamily="18" charset="0"/>
              </a:rPr>
              <a:t>езультаты позволяют точно интерпретировать термины в зависимости от контекста и избежать ошибок при коммуникации исследователей разной специализации</a:t>
            </a:r>
            <a:r>
              <a:rPr lang="ru-RU" sz="2000" dirty="0">
                <a:solidFill>
                  <a:schemeClr val="tx1"/>
                </a:solidFill>
                <a:effectLst/>
                <a:latin typeface="+mn-lt"/>
              </a:rPr>
              <a:t> </a:t>
            </a:r>
          </a:p>
          <a:p>
            <a:pPr marL="342900" indent="-342900">
              <a:spcBef>
                <a:spcPts val="0"/>
              </a:spcBef>
              <a:buSzPts val="2400"/>
              <a:buFont typeface="Arial" panose="020B0604020202020204" pitchFamily="34" charset="0"/>
              <a:buChar char="•"/>
            </a:pPr>
            <a:endParaRPr lang="ru-RU" sz="2000" dirty="0">
              <a:solidFill>
                <a:schemeClr val="tx1"/>
              </a:solidFill>
              <a:latin typeface="+mn-lt"/>
            </a:endParaRPr>
          </a:p>
          <a:p>
            <a:pPr marL="342900" indent="-342900">
              <a:spcBef>
                <a:spcPts val="0"/>
              </a:spcBef>
              <a:buSzPts val="2400"/>
              <a:buFont typeface="Arial" panose="020B0604020202020204" pitchFamily="34" charset="0"/>
              <a:buChar char="•"/>
            </a:pPr>
            <a:r>
              <a:rPr lang="ru-RU" sz="2000" kern="0" dirty="0">
                <a:solidFill>
                  <a:schemeClr val="tx1"/>
                </a:solidFill>
                <a:effectLst/>
                <a:latin typeface="+mn-lt"/>
                <a:ea typeface="Times New Roman" panose="02020603050405020304" pitchFamily="18" charset="0"/>
              </a:rPr>
              <a:t>выработка рекомендаций по обучению английскому языку для академических и специальных целей, для практики написания исследовательских работ в области изучения миграции</a:t>
            </a:r>
            <a:r>
              <a:rPr lang="ru-RU" sz="2000" kern="0" dirty="0">
                <a:solidFill>
                  <a:schemeClr val="tx1"/>
                </a:solidFill>
                <a:latin typeface="+mn-lt"/>
                <a:ea typeface="Times New Roman" panose="02020603050405020304" pitchFamily="18" charset="0"/>
              </a:rPr>
              <a:t>, а также для легкой </a:t>
            </a:r>
            <a:r>
              <a:rPr lang="ru-RU" sz="2000" kern="0" dirty="0">
                <a:solidFill>
                  <a:schemeClr val="tx1"/>
                </a:solidFill>
                <a:effectLst/>
                <a:latin typeface="+mn-lt"/>
                <a:ea typeface="Times New Roman" panose="02020603050405020304" pitchFamily="18" charset="0"/>
              </a:rPr>
              <a:t>адаптации к возникновению новых </a:t>
            </a:r>
            <a:r>
              <a:rPr lang="ru-RU" sz="2000" kern="0" dirty="0" err="1">
                <a:solidFill>
                  <a:schemeClr val="tx1"/>
                </a:solidFill>
                <a:effectLst/>
                <a:latin typeface="+mn-lt"/>
                <a:ea typeface="Times New Roman" panose="02020603050405020304" pitchFamily="18" charset="0"/>
              </a:rPr>
              <a:t>субдисциплин</a:t>
            </a:r>
            <a:r>
              <a:rPr lang="ru-RU" sz="2000" kern="0" dirty="0">
                <a:solidFill>
                  <a:schemeClr val="tx1"/>
                </a:solidFill>
                <a:effectLst/>
                <a:latin typeface="+mn-lt"/>
                <a:ea typeface="Times New Roman" panose="02020603050405020304" pitchFamily="18" charset="0"/>
              </a:rPr>
              <a:t> и к меняющимся условиям развития миграционных исследований</a:t>
            </a:r>
            <a:r>
              <a:rPr lang="ru-RU" sz="2000" dirty="0">
                <a:solidFill>
                  <a:schemeClr val="tx1"/>
                </a:solidFill>
                <a:effectLst/>
                <a:latin typeface="+mn-lt"/>
              </a:rPr>
              <a:t> </a:t>
            </a:r>
            <a:endParaRPr lang="ru-RU" sz="2000" dirty="0">
              <a:solidFill>
                <a:schemeClr val="tx1"/>
              </a:solidFill>
              <a:latin typeface="+mn-lt"/>
            </a:endParaRPr>
          </a:p>
          <a:p>
            <a:pPr marL="342900" indent="-342900">
              <a:spcBef>
                <a:spcPts val="0"/>
              </a:spcBef>
              <a:buSzPts val="2400"/>
              <a:buFont typeface="Arial" panose="020B0604020202020204" pitchFamily="34" charset="0"/>
              <a:buChar char="•"/>
            </a:pPr>
            <a:endParaRPr lang="ru-RU" sz="2000" dirty="0">
              <a:solidFill>
                <a:schemeClr val="tx1"/>
              </a:solidFill>
              <a:effectLst/>
              <a:latin typeface="+mn-lt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E2D69"/>
              </a:buClr>
              <a:buSzPts val="2400"/>
            </a:pPr>
            <a:endParaRPr sz="2000" dirty="0">
              <a:solidFill>
                <a:schemeClr val="tx1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02679900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1" name="Google Shape;311;p14"/>
          <p:cNvSpPr txBox="1">
            <a:spLocks noGrp="1"/>
          </p:cNvSpPr>
          <p:nvPr>
            <p:ph type="title"/>
          </p:nvPr>
        </p:nvSpPr>
        <p:spPr>
          <a:xfrm>
            <a:off x="585898" y="1447790"/>
            <a:ext cx="10377070" cy="777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</a:pPr>
            <a:r>
              <a:rPr lang="ru-RU" sz="3600" b="1" dirty="0"/>
              <a:t>Источники</a:t>
            </a:r>
            <a:endParaRPr sz="3600" b="1" dirty="0"/>
          </a:p>
        </p:txBody>
      </p:sp>
      <p:sp>
        <p:nvSpPr>
          <p:cNvPr id="312" name="Google Shape;312;p14"/>
          <p:cNvSpPr txBox="1">
            <a:spLocks noGrp="1"/>
          </p:cNvSpPr>
          <p:nvPr>
            <p:ph type="body" idx="1"/>
          </p:nvPr>
        </p:nvSpPr>
        <p:spPr>
          <a:xfrm>
            <a:off x="585897" y="2133601"/>
            <a:ext cx="10799858" cy="40233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45700" anchor="t" anchorCtr="0">
            <a:normAutofit/>
          </a:bodyPr>
          <a:lstStyle/>
          <a:p>
            <a:pPr marL="342900" lvl="0" indent="-342900" algn="just">
              <a:buSzPts val="1400"/>
              <a:buFont typeface="+mj-lt"/>
              <a:buAutoNum type="arabicPeriod"/>
            </a:pPr>
            <a:r>
              <a:rPr lang="en-US" sz="1800" dirty="0" err="1">
                <a:solidFill>
                  <a:schemeClr val="tx1"/>
                </a:solidFill>
                <a:effectLst/>
                <a:highlight>
                  <a:srgbClr val="FFFFFF"/>
                </a:highlight>
                <a:latin typeface="+mn-lt"/>
                <a:ea typeface="Times New Roman" panose="02020603050405020304" pitchFamily="18" charset="0"/>
              </a:rPr>
              <a:t>Grinev-Griniewicz</a:t>
            </a:r>
            <a:r>
              <a:rPr lang="en-US" sz="1800" dirty="0">
                <a:solidFill>
                  <a:schemeClr val="tx1"/>
                </a:solidFill>
                <a:effectLst/>
                <a:highlight>
                  <a:srgbClr val="FFFFFF"/>
                </a:highlight>
                <a:latin typeface="+mn-lt"/>
                <a:ea typeface="Times New Roman" panose="02020603050405020304" pitchFamily="18" charset="0"/>
              </a:rPr>
              <a:t>, S. (2016). Polysemy in language and thought. </a:t>
            </a:r>
            <a:r>
              <a:rPr lang="en-US" sz="1800" i="1" dirty="0">
                <a:solidFill>
                  <a:schemeClr val="tx1"/>
                </a:solidFill>
                <a:effectLst/>
                <a:highlight>
                  <a:srgbClr val="FFFFFF"/>
                </a:highlight>
                <a:latin typeface="+mn-lt"/>
                <a:ea typeface="Times New Roman" panose="02020603050405020304" pitchFamily="18" charset="0"/>
              </a:rPr>
              <a:t>Crossroads. A Journal of English Studies</a:t>
            </a:r>
            <a:r>
              <a:rPr lang="en-US" sz="1800" dirty="0">
                <a:solidFill>
                  <a:schemeClr val="tx1"/>
                </a:solidFill>
                <a:effectLst/>
                <a:highlight>
                  <a:srgbClr val="FFFFFF"/>
                </a:highlight>
                <a:latin typeface="+mn-lt"/>
                <a:ea typeface="Times New Roman" panose="02020603050405020304" pitchFamily="18" charset="0"/>
              </a:rPr>
              <a:t>, 01 (12), 19-30.</a:t>
            </a:r>
            <a:r>
              <a:rPr lang="en-US" sz="1800" dirty="0">
                <a:solidFill>
                  <a:schemeClr val="tx1"/>
                </a:solidFill>
                <a:effectLst/>
                <a:latin typeface="+mn-lt"/>
                <a:ea typeface="Times New Roman" panose="02020603050405020304" pitchFamily="18" charset="0"/>
              </a:rPr>
              <a:t> </a:t>
            </a:r>
            <a:endParaRPr lang="ru-RU" sz="1800" dirty="0">
              <a:solidFill>
                <a:schemeClr val="tx1"/>
              </a:solidFill>
              <a:effectLst/>
              <a:latin typeface="+mn-lt"/>
              <a:ea typeface="Times New Roman" panose="02020603050405020304" pitchFamily="18" charset="0"/>
            </a:endParaRPr>
          </a:p>
          <a:p>
            <a:pPr marL="342900" lvl="0" indent="-342900" algn="just">
              <a:buSzPts val="1400"/>
              <a:buFont typeface="+mj-lt"/>
              <a:buAutoNum type="arabicPeriod"/>
            </a:pPr>
            <a:r>
              <a:rPr lang="ru-RU" sz="1800" dirty="0">
                <a:solidFill>
                  <a:schemeClr val="tx1"/>
                </a:solidFill>
                <a:effectLst/>
                <a:highlight>
                  <a:srgbClr val="FFFFFF"/>
                </a:highlight>
                <a:latin typeface="+mn-lt"/>
                <a:ea typeface="Times New Roman" panose="02020603050405020304" pitchFamily="18" charset="0"/>
              </a:rPr>
              <a:t>Гринев-Гриневич, С. В. (2008).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FF"/>
                </a:highlight>
                <a:latin typeface="+mn-lt"/>
                <a:ea typeface="Times New Roman" panose="02020603050405020304" pitchFamily="18" charset="0"/>
              </a:rPr>
              <a:t>Терминоведение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FF"/>
                </a:highlight>
                <a:latin typeface="+mn-lt"/>
                <a:ea typeface="Times New Roman" panose="02020603050405020304" pitchFamily="18" charset="0"/>
              </a:rPr>
              <a:t>: </a:t>
            </a:r>
            <a:r>
              <a:rPr lang="ru-RU" sz="1800" dirty="0">
                <a:solidFill>
                  <a:schemeClr val="tx1"/>
                </a:solidFill>
                <a:effectLst/>
                <a:latin typeface="+mn-lt"/>
                <a:ea typeface="Times New Roman" panose="02020603050405020304" pitchFamily="18" charset="0"/>
              </a:rPr>
              <a:t>учеб. пособие для студ. </a:t>
            </a:r>
            <a:r>
              <a:rPr lang="ru-RU" sz="1800" dirty="0" err="1">
                <a:solidFill>
                  <a:schemeClr val="tx1"/>
                </a:solidFill>
                <a:effectLst/>
                <a:latin typeface="+mn-lt"/>
                <a:ea typeface="Times New Roman" panose="02020603050405020304" pitchFamily="18" charset="0"/>
              </a:rPr>
              <a:t>высш</a:t>
            </a:r>
            <a:r>
              <a:rPr lang="ru-RU" sz="1800" dirty="0">
                <a:solidFill>
                  <a:schemeClr val="tx1"/>
                </a:solidFill>
                <a:effectLst/>
                <a:latin typeface="+mn-lt"/>
                <a:ea typeface="Times New Roman" panose="02020603050405020304" pitchFamily="18" charset="0"/>
              </a:rPr>
              <a:t>. учеб. заведений. Москва: Издательский центр "Академия".</a:t>
            </a:r>
          </a:p>
          <a:p>
            <a:pPr marL="342900" lvl="0" indent="-342900" algn="just">
              <a:buSzPts val="1400"/>
              <a:buFont typeface="+mj-lt"/>
              <a:buAutoNum type="arabicPeriod"/>
            </a:pPr>
            <a:r>
              <a:rPr lang="ru-RU" sz="1800" dirty="0">
                <a:solidFill>
                  <a:schemeClr val="tx1"/>
                </a:solidFill>
                <a:effectLst/>
                <a:highlight>
                  <a:srgbClr val="FFFFFF"/>
                </a:highlight>
                <a:latin typeface="+mn-lt"/>
                <a:ea typeface="Times New Roman" panose="02020603050405020304" pitchFamily="18" charset="0"/>
              </a:rPr>
              <a:t>Рублева, О.Л. (2004). Лексикология современного русского языка. </a:t>
            </a:r>
            <a:r>
              <a:rPr lang="ru-RU" sz="1800" i="1" dirty="0">
                <a:solidFill>
                  <a:schemeClr val="tx1"/>
                </a:solidFill>
                <a:effectLst/>
                <a:highlight>
                  <a:srgbClr val="FFFFFF"/>
                </a:highlight>
                <a:latin typeface="+mn-lt"/>
                <a:ea typeface="Times New Roman" panose="02020603050405020304" pitchFamily="18" charset="0"/>
              </a:rPr>
              <a:t>Владивосток: ДВГУ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FF"/>
                </a:highlight>
                <a:latin typeface="+mn-lt"/>
                <a:ea typeface="Times New Roman" panose="02020603050405020304" pitchFamily="18" charset="0"/>
              </a:rPr>
              <a:t>.</a:t>
            </a:r>
            <a:endParaRPr lang="ru-RU" sz="1800" dirty="0">
              <a:solidFill>
                <a:schemeClr val="tx1"/>
              </a:solidFill>
              <a:effectLst/>
              <a:latin typeface="+mn-lt"/>
              <a:ea typeface="Times New Roman" panose="02020603050405020304" pitchFamily="18" charset="0"/>
            </a:endParaRPr>
          </a:p>
          <a:p>
            <a:pPr marL="342900" lvl="0" indent="-342900" algn="just">
              <a:buSzPts val="1400"/>
              <a:buFont typeface="+mj-lt"/>
              <a:buAutoNum type="arabicPeriod"/>
            </a:pPr>
            <a:r>
              <a:rPr lang="ru-RU" sz="1800" dirty="0">
                <a:solidFill>
                  <a:schemeClr val="tx1"/>
                </a:solidFill>
                <a:effectLst/>
                <a:highlight>
                  <a:srgbClr val="FFFFFF"/>
                </a:highlight>
                <a:latin typeface="+mn-lt"/>
                <a:ea typeface="Times New Roman" panose="02020603050405020304" pitchFamily="18" charset="0"/>
              </a:rPr>
              <a:t>Скрябина, К.А. (2019). Алгоритм формирования миграционной стратегии. </a:t>
            </a:r>
            <a:r>
              <a:rPr lang="ru-RU" sz="1800" i="1" dirty="0">
                <a:solidFill>
                  <a:schemeClr val="tx1"/>
                </a:solidFill>
                <a:effectLst/>
                <a:highlight>
                  <a:srgbClr val="FFFFFF"/>
                </a:highlight>
                <a:latin typeface="+mn-lt"/>
                <a:ea typeface="Times New Roman" panose="02020603050405020304" pitchFamily="18" charset="0"/>
              </a:rPr>
              <a:t>Кронос: экономические науки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FF"/>
                </a:highlight>
                <a:latin typeface="+mn-lt"/>
                <a:ea typeface="Times New Roman" panose="02020603050405020304" pitchFamily="18" charset="0"/>
              </a:rPr>
              <a:t>, (2 (24)), 94-103.</a:t>
            </a:r>
            <a:endParaRPr lang="ru-RU" sz="1800" dirty="0">
              <a:solidFill>
                <a:schemeClr val="tx1"/>
              </a:solidFill>
              <a:effectLst/>
              <a:latin typeface="+mn-lt"/>
              <a:ea typeface="Times New Roman" panose="02020603050405020304" pitchFamily="18" charset="0"/>
            </a:endParaRPr>
          </a:p>
          <a:p>
            <a:pPr marL="342900" lvl="0" indent="-342900" algn="just">
              <a:buSzPts val="1400"/>
              <a:buFont typeface="+mj-lt"/>
              <a:buAutoNum type="arabicPeriod"/>
            </a:pPr>
            <a:r>
              <a:rPr lang="ru-RU" sz="1800" dirty="0">
                <a:solidFill>
                  <a:schemeClr val="tx1"/>
                </a:solidFill>
                <a:effectLst/>
                <a:highlight>
                  <a:srgbClr val="FFFFFF"/>
                </a:highlight>
                <a:latin typeface="+mn-lt"/>
                <a:ea typeface="Times New Roman" panose="02020603050405020304" pitchFamily="18" charset="0"/>
              </a:rPr>
              <a:t>Ткаченко, А.А. (2020). Терминология в области миграции: проблемы международной сопоставимости. </a:t>
            </a:r>
            <a:r>
              <a:rPr lang="ru-RU" sz="1800" i="1" dirty="0">
                <a:solidFill>
                  <a:schemeClr val="tx1"/>
                </a:solidFill>
                <a:effectLst/>
                <a:highlight>
                  <a:srgbClr val="FFFFFF"/>
                </a:highlight>
                <a:latin typeface="+mn-lt"/>
                <a:ea typeface="Times New Roman" panose="02020603050405020304" pitchFamily="18" charset="0"/>
              </a:rPr>
              <a:t>Социально-трудовые исследования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FF"/>
                </a:highlight>
                <a:latin typeface="+mn-lt"/>
                <a:ea typeface="Times New Roman" panose="02020603050405020304" pitchFamily="18" charset="0"/>
              </a:rPr>
              <a:t>, 4 (41), 68-79.</a:t>
            </a:r>
            <a:endParaRPr lang="ru-RU" sz="1800" dirty="0">
              <a:solidFill>
                <a:schemeClr val="tx1"/>
              </a:solidFill>
              <a:effectLst/>
              <a:latin typeface="+mn-lt"/>
              <a:ea typeface="Times New Roman" panose="02020603050405020304" pitchFamily="18" charset="0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0E2D69"/>
              </a:buClr>
              <a:buSzPct val="100000"/>
              <a:buFont typeface="Arial"/>
              <a:buNone/>
            </a:pPr>
            <a:endParaRPr dirty="0">
              <a:solidFill>
                <a:schemeClr val="tx1"/>
              </a:solidFill>
              <a:latin typeface="+mn-lt"/>
            </a:endParaRPr>
          </a:p>
          <a:p>
            <a:pPr marL="342900" marR="0" lvl="0" indent="-3238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E2D69"/>
              </a:buClr>
              <a:buSzPct val="100000"/>
              <a:buFont typeface="Calibri"/>
              <a:buNone/>
            </a:pPr>
            <a:endParaRPr sz="1200" dirty="0">
              <a:solidFill>
                <a:schemeClr val="tx1"/>
              </a:solidFill>
              <a:latin typeface="+mn-lt"/>
              <a:ea typeface="Arial"/>
              <a:cs typeface="Arial"/>
              <a:sym typeface="Arial"/>
            </a:endParaRPr>
          </a:p>
          <a:p>
            <a:pPr marL="342900" marR="0" lvl="0" indent="-323850" algn="l" rtl="0">
              <a:lnSpc>
                <a:spcPct val="115000"/>
              </a:lnSpc>
              <a:spcBef>
                <a:spcPts val="800"/>
              </a:spcBef>
              <a:spcAft>
                <a:spcPts val="0"/>
              </a:spcAft>
              <a:buClr>
                <a:srgbClr val="0E2D69"/>
              </a:buClr>
              <a:buSzPct val="100000"/>
              <a:buFont typeface="Calibri"/>
              <a:buNone/>
            </a:pPr>
            <a:endParaRPr sz="1200" dirty="0">
              <a:solidFill>
                <a:schemeClr val="tx1"/>
              </a:solidFill>
              <a:latin typeface="+mn-lt"/>
              <a:ea typeface="Arial"/>
              <a:cs typeface="Arial"/>
              <a:sym typeface="Arial"/>
            </a:endParaRPr>
          </a:p>
        </p:txBody>
      </p:sp>
      <p:sp>
        <p:nvSpPr>
          <p:cNvPr id="313" name="Google Shape;313;p14"/>
          <p:cNvSpPr txBox="1">
            <a:spLocks noGrp="1"/>
          </p:cNvSpPr>
          <p:nvPr>
            <p:ph type="body" idx="3"/>
          </p:nvPr>
        </p:nvSpPr>
        <p:spPr>
          <a:xfrm>
            <a:off x="1143689" y="540904"/>
            <a:ext cx="1901825" cy="4159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</a:pPr>
            <a:r>
              <a:rPr lang="ru-RU" sz="1000" dirty="0"/>
              <a:t>Полисемия терминологии миграции в корпусе научных англоязычных статей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</a:pPr>
            <a:endParaRPr dirty="0"/>
          </a:p>
        </p:txBody>
      </p:sp>
      <p:sp>
        <p:nvSpPr>
          <p:cNvPr id="314" name="Google Shape;314;p14"/>
          <p:cNvSpPr txBox="1">
            <a:spLocks noGrp="1"/>
          </p:cNvSpPr>
          <p:nvPr>
            <p:ph type="body" idx="4"/>
          </p:nvPr>
        </p:nvSpPr>
        <p:spPr>
          <a:xfrm>
            <a:off x="3459163" y="548720"/>
            <a:ext cx="2070100" cy="40810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E2D69"/>
              </a:buClr>
              <a:buSzPts val="1000"/>
              <a:buNone/>
            </a:pPr>
            <a:r>
              <a:rPr lang="ru-RU" dirty="0"/>
              <a:t>Ивонина Влада</a:t>
            </a:r>
          </a:p>
        </p:txBody>
      </p:sp>
      <p:sp>
        <p:nvSpPr>
          <p:cNvPr id="315" name="Google Shape;315;p14"/>
          <p:cNvSpPr txBox="1">
            <a:spLocks noGrp="1"/>
          </p:cNvSpPr>
          <p:nvPr>
            <p:ph type="body" idx="5"/>
          </p:nvPr>
        </p:nvSpPr>
        <p:spPr>
          <a:xfrm>
            <a:off x="6259892" y="548720"/>
            <a:ext cx="2070100" cy="40810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E2D69"/>
              </a:buClr>
              <a:buSzPts val="1000"/>
              <a:buNone/>
            </a:pPr>
            <a:r>
              <a:rPr lang="ru-RU" dirty="0"/>
              <a:t>НИУ Высшая Школа Экономики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0" name="Google Shape;320;p1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306937" y="2148344"/>
            <a:ext cx="1414630" cy="1322440"/>
          </a:xfrm>
          <a:prstGeom prst="rect">
            <a:avLst/>
          </a:prstGeom>
          <a:noFill/>
          <a:ln>
            <a:noFill/>
          </a:ln>
        </p:spPr>
      </p:pic>
      <p:sp>
        <p:nvSpPr>
          <p:cNvPr id="321" name="Google Shape;321;p15"/>
          <p:cNvSpPr txBox="1"/>
          <p:nvPr/>
        </p:nvSpPr>
        <p:spPr>
          <a:xfrm>
            <a:off x="4716808" y="3820374"/>
            <a:ext cx="2594887" cy="5231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400" b="1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Благодарю за внимание</a:t>
            </a:r>
            <a:endParaRPr dirty="0"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1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vmivonina</a:t>
            </a:r>
            <a:r>
              <a:rPr lang="ru-RU" sz="1400" b="1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@</a:t>
            </a:r>
            <a:r>
              <a:rPr lang="en-US" sz="1400" b="1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edu</a:t>
            </a:r>
            <a:r>
              <a:rPr lang="en-US" sz="1400" b="1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  <a:r>
              <a:rPr lang="ru-RU" sz="1400" b="1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hse.ru</a:t>
            </a:r>
            <a:endParaRPr sz="1400" b="1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Google Shape;188;p2"/>
          <p:cNvSpPr txBox="1">
            <a:spLocks noGrp="1"/>
          </p:cNvSpPr>
          <p:nvPr>
            <p:ph type="title"/>
          </p:nvPr>
        </p:nvSpPr>
        <p:spPr>
          <a:xfrm>
            <a:off x="585898" y="1447790"/>
            <a:ext cx="5245560" cy="777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</a:pPr>
            <a:r>
              <a:rPr lang="ru-RU" sz="3600" b="1" dirty="0"/>
              <a:t>Содержание</a:t>
            </a:r>
            <a:endParaRPr sz="3600" b="1" dirty="0"/>
          </a:p>
        </p:txBody>
      </p:sp>
      <p:sp>
        <p:nvSpPr>
          <p:cNvPr id="189" name="Google Shape;189;p2"/>
          <p:cNvSpPr txBox="1">
            <a:spLocks noGrp="1"/>
          </p:cNvSpPr>
          <p:nvPr>
            <p:ph type="body" idx="1"/>
          </p:nvPr>
        </p:nvSpPr>
        <p:spPr>
          <a:xfrm>
            <a:off x="585897" y="2379663"/>
            <a:ext cx="10799858" cy="28412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45700" anchor="t" anchorCtr="0">
            <a:normAutofit/>
          </a:bodyPr>
          <a:lstStyle/>
          <a:p>
            <a:pPr marL="285750" lvl="0" indent="-28575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0070C0"/>
              </a:buClr>
              <a:buSzPts val="2600"/>
              <a:buFont typeface="Arial"/>
              <a:buChar char="•"/>
            </a:pPr>
            <a:r>
              <a:rPr lang="ru-RU" sz="2600" dirty="0">
                <a:solidFill>
                  <a:srgbClr val="0070C0"/>
                </a:solidFill>
              </a:rPr>
              <a:t>Введение и актуальность</a:t>
            </a:r>
            <a:endParaRPr lang="ru-RU" sz="2800" dirty="0"/>
          </a:p>
          <a:p>
            <a:pPr marL="285750" lvl="0" indent="-28575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0070C0"/>
              </a:buClr>
              <a:buSzPts val="2600"/>
              <a:buFont typeface="Arial"/>
              <a:buChar char="•"/>
            </a:pPr>
            <a:r>
              <a:rPr lang="ru-RU" sz="2600" dirty="0">
                <a:solidFill>
                  <a:srgbClr val="0070C0"/>
                </a:solidFill>
              </a:rPr>
              <a:t>Теоретический обзор</a:t>
            </a:r>
            <a:endParaRPr lang="ru-RU" sz="2600" dirty="0"/>
          </a:p>
          <a:p>
            <a:pPr marL="285750" lvl="0" indent="-28575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0070C0"/>
              </a:buClr>
              <a:buSzPts val="2600"/>
              <a:buFont typeface="Arial"/>
              <a:buChar char="•"/>
            </a:pPr>
            <a:r>
              <a:rPr lang="ru-RU" sz="2600" dirty="0">
                <a:solidFill>
                  <a:srgbClr val="0070C0"/>
                </a:solidFill>
              </a:rPr>
              <a:t>Данные и методы</a:t>
            </a:r>
            <a:endParaRPr dirty="0"/>
          </a:p>
          <a:p>
            <a:pPr marL="285750" lvl="0" indent="-28575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0070C0"/>
              </a:buClr>
              <a:buSzPts val="2600"/>
              <a:buFont typeface="Arial"/>
              <a:buChar char="•"/>
            </a:pPr>
            <a:r>
              <a:rPr lang="ru-RU" sz="2600" dirty="0">
                <a:solidFill>
                  <a:srgbClr val="0070C0"/>
                </a:solidFill>
              </a:rPr>
              <a:t>Результаты</a:t>
            </a:r>
            <a:endParaRPr sz="2600" dirty="0"/>
          </a:p>
          <a:p>
            <a:pPr marL="285750" lvl="0" indent="-28575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0070C0"/>
              </a:buClr>
              <a:buSzPts val="2600"/>
              <a:buFont typeface="Arial"/>
              <a:buChar char="•"/>
            </a:pPr>
            <a:r>
              <a:rPr lang="ru-RU" sz="2600" dirty="0">
                <a:solidFill>
                  <a:srgbClr val="0070C0"/>
                </a:solidFill>
              </a:rPr>
              <a:t>Выводы и значение для педагогики</a:t>
            </a:r>
            <a:endParaRPr sz="2600" dirty="0"/>
          </a:p>
          <a:p>
            <a:pPr marL="285750" lvl="0" indent="-2032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0E2D69"/>
              </a:buClr>
              <a:buSzPts val="1300"/>
              <a:buFont typeface="Arial"/>
              <a:buNone/>
            </a:pPr>
            <a:endParaRPr dirty="0"/>
          </a:p>
        </p:txBody>
      </p:sp>
      <p:sp>
        <p:nvSpPr>
          <p:cNvPr id="190" name="Google Shape;190;p2"/>
          <p:cNvSpPr txBox="1">
            <a:spLocks noGrp="1"/>
          </p:cNvSpPr>
          <p:nvPr>
            <p:ph type="body" idx="3"/>
          </p:nvPr>
        </p:nvSpPr>
        <p:spPr>
          <a:xfrm>
            <a:off x="1143689" y="540904"/>
            <a:ext cx="1901825" cy="4159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</a:pPr>
            <a:r>
              <a:rPr lang="ru-RU" sz="900" dirty="0"/>
              <a:t>Полисемия терминологии миграции в корпусе научных англоязычных статей</a:t>
            </a:r>
            <a:endParaRPr sz="900" dirty="0"/>
          </a:p>
        </p:txBody>
      </p:sp>
      <p:sp>
        <p:nvSpPr>
          <p:cNvPr id="191" name="Google Shape;191;p2"/>
          <p:cNvSpPr txBox="1">
            <a:spLocks noGrp="1"/>
          </p:cNvSpPr>
          <p:nvPr>
            <p:ph type="body" idx="4"/>
          </p:nvPr>
        </p:nvSpPr>
        <p:spPr>
          <a:xfrm>
            <a:off x="3459163" y="548720"/>
            <a:ext cx="2070100" cy="40810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E2D69"/>
              </a:buClr>
              <a:buSzPts val="1000"/>
              <a:buNone/>
            </a:pPr>
            <a:r>
              <a:rPr lang="ru-RU" dirty="0"/>
              <a:t>Ивонина Влада</a:t>
            </a:r>
            <a:endParaRPr dirty="0"/>
          </a:p>
        </p:txBody>
      </p:sp>
      <p:sp>
        <p:nvSpPr>
          <p:cNvPr id="192" name="Google Shape;192;p2"/>
          <p:cNvSpPr txBox="1">
            <a:spLocks noGrp="1"/>
          </p:cNvSpPr>
          <p:nvPr>
            <p:ph type="body" idx="5"/>
          </p:nvPr>
        </p:nvSpPr>
        <p:spPr>
          <a:xfrm>
            <a:off x="6259892" y="548720"/>
            <a:ext cx="2070100" cy="40810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E2D69"/>
              </a:buClr>
              <a:buSzPts val="1000"/>
              <a:buNone/>
            </a:pPr>
            <a:r>
              <a:rPr lang="ru-RU" dirty="0"/>
              <a:t>НИУ Высшая Школа Экономики</a:t>
            </a:r>
            <a:endParaRPr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Google Shape;197;p3"/>
          <p:cNvSpPr txBox="1">
            <a:spLocks noGrp="1"/>
          </p:cNvSpPr>
          <p:nvPr>
            <p:ph type="title"/>
          </p:nvPr>
        </p:nvSpPr>
        <p:spPr>
          <a:xfrm>
            <a:off x="585898" y="1447790"/>
            <a:ext cx="10377070" cy="777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</a:pPr>
            <a:r>
              <a:rPr lang="ru-RU" sz="3600" b="1" dirty="0"/>
              <a:t>Введение </a:t>
            </a:r>
            <a:endParaRPr sz="3600" b="1" dirty="0"/>
          </a:p>
        </p:txBody>
      </p:sp>
      <p:sp>
        <p:nvSpPr>
          <p:cNvPr id="198" name="Google Shape;198;p3"/>
          <p:cNvSpPr txBox="1">
            <a:spLocks noGrp="1"/>
          </p:cNvSpPr>
          <p:nvPr>
            <p:ph type="body" idx="1"/>
          </p:nvPr>
        </p:nvSpPr>
        <p:spPr>
          <a:xfrm>
            <a:off x="585897" y="2379663"/>
            <a:ext cx="10799858" cy="37024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45700" anchor="t" anchorCtr="0">
            <a:noAutofit/>
          </a:bodyPr>
          <a:lstStyle/>
          <a:p>
            <a:pPr marL="34290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</a:pPr>
            <a:r>
              <a:rPr lang="ru-RU" sz="2000" dirty="0">
                <a:solidFill>
                  <a:schemeClr val="tx1"/>
                </a:solidFill>
                <a:latin typeface="+mn-lt"/>
                <a:ea typeface="DengXian" panose="02010600030101010101" pitchFamily="2" charset="-122"/>
              </a:rPr>
              <a:t>в</a:t>
            </a:r>
            <a:r>
              <a:rPr lang="ru-RU" sz="2000" dirty="0">
                <a:solidFill>
                  <a:schemeClr val="tx1"/>
                </a:solidFill>
                <a:effectLst/>
                <a:latin typeface="+mn-lt"/>
                <a:ea typeface="DengXian" panose="02010600030101010101" pitchFamily="2" charset="-122"/>
              </a:rPr>
              <a:t>ысокий рост миграционных потоков требует лучшего понимания сложного явления миграции для разработки стратегий по её управлению (Скрябина, 2019)</a:t>
            </a: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</a:pPr>
            <a:endParaRPr lang="ru-RU" sz="2000" dirty="0">
              <a:solidFill>
                <a:schemeClr val="tx1"/>
              </a:solidFill>
              <a:effectLst/>
              <a:latin typeface="+mn-lt"/>
              <a:ea typeface="DengXian" panose="02010600030101010101" pitchFamily="2" charset="-122"/>
            </a:endParaRPr>
          </a:p>
          <a:p>
            <a:pPr marL="34290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</a:pPr>
            <a:r>
              <a:rPr lang="ru-RU" sz="2000" dirty="0">
                <a:solidFill>
                  <a:schemeClr val="tx1"/>
                </a:solidFill>
                <a:effectLst/>
                <a:latin typeface="+mn-lt"/>
                <a:ea typeface="DengXian" panose="02010600030101010101" pitchFamily="2" charset="-122"/>
              </a:rPr>
              <a:t>необходимо исследовать терминологию, связанную с процессом миграции и ее участниками (Ткаченко, 2020)</a:t>
            </a:r>
          </a:p>
          <a:p>
            <a:pPr marL="34290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</a:pPr>
            <a:endParaRPr lang="ru-RU" sz="2000" dirty="0">
              <a:solidFill>
                <a:schemeClr val="tx1"/>
              </a:solidFill>
              <a:latin typeface="+mn-lt"/>
              <a:ea typeface="DengXian" panose="02010600030101010101" pitchFamily="2" charset="-122"/>
            </a:endParaRPr>
          </a:p>
          <a:p>
            <a:pPr marL="34290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</a:pPr>
            <a:r>
              <a:rPr lang="ru-RU" sz="2000" dirty="0">
                <a:solidFill>
                  <a:schemeClr val="tx1"/>
                </a:solidFill>
                <a:latin typeface="+mn-lt"/>
                <a:ea typeface="DengXian" panose="02010600030101010101" pitchFamily="2" charset="-122"/>
              </a:rPr>
              <a:t>д</a:t>
            </a:r>
            <a:r>
              <a:rPr lang="ru-RU" sz="2000" dirty="0">
                <a:solidFill>
                  <a:schemeClr val="tx1"/>
                </a:solidFill>
                <a:effectLst/>
                <a:latin typeface="+mn-lt"/>
                <a:ea typeface="DengXian" panose="02010600030101010101" pitchFamily="2" charset="-122"/>
              </a:rPr>
              <a:t>анная сфера исследований является новой и недостаточно изученной, а потому работа, направленная на анализ полисемии терминологии миграционных исследований, обладает </a:t>
            </a:r>
            <a:r>
              <a:rPr lang="ru-RU" sz="2000" b="1" dirty="0">
                <a:solidFill>
                  <a:schemeClr val="tx1"/>
                </a:solidFill>
                <a:effectLst/>
                <a:latin typeface="+mn-lt"/>
                <a:ea typeface="DengXian" panose="02010600030101010101" pitchFamily="2" charset="-122"/>
              </a:rPr>
              <a:t>актуальностью</a:t>
            </a:r>
          </a:p>
          <a:p>
            <a:pPr marL="34290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</a:pPr>
            <a:endParaRPr lang="ru-RU" sz="2000" b="1" dirty="0">
              <a:solidFill>
                <a:schemeClr val="tx1"/>
              </a:solidFill>
              <a:latin typeface="+mn-lt"/>
              <a:ea typeface="DengXian" panose="02010600030101010101" pitchFamily="2" charset="-122"/>
            </a:endParaRPr>
          </a:p>
          <a:p>
            <a:pPr marL="34290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</a:pPr>
            <a:r>
              <a:rPr lang="ru-RU" sz="2000" dirty="0">
                <a:solidFill>
                  <a:schemeClr val="tx1"/>
                </a:solidFill>
                <a:effectLst/>
                <a:latin typeface="+mn-lt"/>
                <a:ea typeface="DengXian" panose="02010600030101010101" pitchFamily="2" charset="-122"/>
              </a:rPr>
              <a:t>выделяют </a:t>
            </a:r>
            <a:r>
              <a:rPr lang="ru-RU" sz="2000" dirty="0">
                <a:solidFill>
                  <a:schemeClr val="tx1"/>
                </a:solidFill>
                <a:effectLst/>
                <a:latin typeface="+mn-lt"/>
                <a:ea typeface="DengXian Light" panose="02010600030101010101" pitchFamily="2" charset="-122"/>
              </a:rPr>
              <a:t>три основных случая, объясняющих возникновение многозначных терминов в рамках одной терминологии (Гринев-Гриневич, 2016)</a:t>
            </a:r>
            <a:r>
              <a:rPr lang="ru-RU" sz="2000" dirty="0">
                <a:solidFill>
                  <a:schemeClr val="tx1"/>
                </a:solidFill>
                <a:effectLst/>
                <a:latin typeface="+mn-lt"/>
              </a:rPr>
              <a:t> </a:t>
            </a:r>
            <a:endParaRPr lang="ru-RU" sz="2000" dirty="0">
              <a:solidFill>
                <a:schemeClr val="tx1"/>
              </a:solidFill>
              <a:effectLst/>
              <a:latin typeface="+mn-lt"/>
              <a:ea typeface="DengXian" panose="02010600030101010101" pitchFamily="2" charset="-122"/>
            </a:endParaRPr>
          </a:p>
        </p:txBody>
      </p:sp>
      <p:sp>
        <p:nvSpPr>
          <p:cNvPr id="199" name="Google Shape;199;p3"/>
          <p:cNvSpPr txBox="1">
            <a:spLocks noGrp="1"/>
          </p:cNvSpPr>
          <p:nvPr>
            <p:ph type="body" idx="3"/>
          </p:nvPr>
        </p:nvSpPr>
        <p:spPr>
          <a:xfrm>
            <a:off x="1143689" y="540904"/>
            <a:ext cx="2125984" cy="4159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</a:pPr>
            <a:r>
              <a:rPr lang="ru-RU" sz="1000" dirty="0"/>
              <a:t>Полисемия терминологии миграции в корпусе научных англоязычных статей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</a:pPr>
            <a:endParaRPr dirty="0"/>
          </a:p>
        </p:txBody>
      </p:sp>
      <p:sp>
        <p:nvSpPr>
          <p:cNvPr id="200" name="Google Shape;200;p3"/>
          <p:cNvSpPr txBox="1">
            <a:spLocks noGrp="1"/>
          </p:cNvSpPr>
          <p:nvPr>
            <p:ph type="body" idx="4"/>
          </p:nvPr>
        </p:nvSpPr>
        <p:spPr>
          <a:xfrm>
            <a:off x="3459163" y="548720"/>
            <a:ext cx="2070100" cy="40810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E2D69"/>
              </a:buClr>
              <a:buSzPts val="1000"/>
              <a:buNone/>
            </a:pPr>
            <a:r>
              <a:rPr lang="ru-RU" dirty="0"/>
              <a:t>Ивонина Влада</a:t>
            </a:r>
            <a:endParaRPr dirty="0"/>
          </a:p>
        </p:txBody>
      </p:sp>
      <p:sp>
        <p:nvSpPr>
          <p:cNvPr id="201" name="Google Shape;201;p3"/>
          <p:cNvSpPr txBox="1">
            <a:spLocks noGrp="1"/>
          </p:cNvSpPr>
          <p:nvPr>
            <p:ph type="body" idx="5"/>
          </p:nvPr>
        </p:nvSpPr>
        <p:spPr>
          <a:xfrm>
            <a:off x="6259892" y="548720"/>
            <a:ext cx="2070100" cy="40810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E2D69"/>
              </a:buClr>
              <a:buSzPts val="1000"/>
              <a:buNone/>
            </a:pPr>
            <a:r>
              <a:rPr lang="ru-RU" dirty="0"/>
              <a:t>НИУ Высшая Школа Экономики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Google Shape;197;p3"/>
          <p:cNvSpPr txBox="1">
            <a:spLocks noGrp="1"/>
          </p:cNvSpPr>
          <p:nvPr>
            <p:ph type="title"/>
          </p:nvPr>
        </p:nvSpPr>
        <p:spPr>
          <a:xfrm>
            <a:off x="585898" y="1447790"/>
            <a:ext cx="10377070" cy="777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</a:pPr>
            <a:r>
              <a:rPr lang="ru-RU" sz="3200" b="1" dirty="0">
                <a:solidFill>
                  <a:schemeClr val="tx1"/>
                </a:solidFill>
                <a:latin typeface="+mn-lt"/>
                <a:ea typeface="DengXian Light" panose="02010600030101010101" pitchFamily="2" charset="-122"/>
              </a:rPr>
              <a:t>Т</a:t>
            </a:r>
            <a:r>
              <a:rPr lang="ru-RU" sz="3200" b="1" dirty="0">
                <a:solidFill>
                  <a:schemeClr val="tx1"/>
                </a:solidFill>
                <a:effectLst/>
                <a:latin typeface="+mn-lt"/>
                <a:ea typeface="DengXian Light" panose="02010600030101010101" pitchFamily="2" charset="-122"/>
              </a:rPr>
              <a:t>ри основных случая возникновения многозначных терминов в рамках одной терминологии</a:t>
            </a:r>
            <a:r>
              <a:rPr lang="ru-RU" sz="3200" b="1" dirty="0"/>
              <a:t> (Гринев-Гриневич, 2016)</a:t>
            </a:r>
            <a:endParaRPr sz="3200" b="1" dirty="0"/>
          </a:p>
        </p:txBody>
      </p:sp>
      <p:sp>
        <p:nvSpPr>
          <p:cNvPr id="198" name="Google Shape;198;p3"/>
          <p:cNvSpPr txBox="1">
            <a:spLocks noGrp="1"/>
          </p:cNvSpPr>
          <p:nvPr>
            <p:ph type="body" idx="1"/>
          </p:nvPr>
        </p:nvSpPr>
        <p:spPr>
          <a:xfrm>
            <a:off x="585898" y="3429000"/>
            <a:ext cx="10799858" cy="322860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45700" anchor="t" anchorCtr="0">
            <a:noAutofit/>
          </a:bodyPr>
          <a:lstStyle/>
          <a:p>
            <a:pPr marL="34290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</a:pPr>
            <a:r>
              <a:rPr lang="ru-RU" sz="2000" spc="10" dirty="0">
                <a:solidFill>
                  <a:schemeClr val="tx1"/>
                </a:solidFill>
                <a:effectLst/>
                <a:latin typeface="+mn-lt"/>
                <a:ea typeface="DengXian" panose="02010600030101010101" pitchFamily="2" charset="-122"/>
              </a:rPr>
              <a:t>тенденция </a:t>
            </a:r>
            <a:r>
              <a:rPr lang="ru-RU" sz="2000" b="1" spc="10" dirty="0">
                <a:solidFill>
                  <a:schemeClr val="tx1"/>
                </a:solidFill>
                <a:effectLst/>
                <a:latin typeface="+mn-lt"/>
                <a:ea typeface="DengXian" panose="02010600030101010101" pitchFamily="2" charset="-122"/>
              </a:rPr>
              <a:t>называть одним и тем же словом не только процесс, но и результат этого процесса</a:t>
            </a:r>
          </a:p>
          <a:p>
            <a:pPr marL="34290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</a:pPr>
            <a:endParaRPr lang="ru-RU" sz="2000" spc="10" dirty="0">
              <a:solidFill>
                <a:schemeClr val="tx1"/>
              </a:solidFill>
              <a:latin typeface="+mn-lt"/>
              <a:ea typeface="DengXian" panose="02010600030101010101" pitchFamily="2" charset="-122"/>
            </a:endParaRPr>
          </a:p>
          <a:p>
            <a:pPr marL="34290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</a:pPr>
            <a:r>
              <a:rPr lang="ru-RU" sz="2000" spc="10" dirty="0">
                <a:solidFill>
                  <a:schemeClr val="tx1"/>
                </a:solidFill>
                <a:effectLst/>
                <a:latin typeface="+mn-lt"/>
                <a:ea typeface="DengXian" panose="02010600030101010101" pitchFamily="2" charset="-122"/>
              </a:rPr>
              <a:t>в русском языке носит регулярный характер и встречается в 65% случаев </a:t>
            </a:r>
          </a:p>
          <a:p>
            <a:pPr marL="34290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</a:pPr>
            <a:endParaRPr lang="ru-RU" sz="2000" spc="10" dirty="0">
              <a:solidFill>
                <a:schemeClr val="tx1"/>
              </a:solidFill>
              <a:latin typeface="+mn-lt"/>
              <a:ea typeface="DengXian" panose="02010600030101010101" pitchFamily="2" charset="-122"/>
            </a:endParaRPr>
          </a:p>
          <a:p>
            <a:pPr marL="34290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</a:pPr>
            <a:r>
              <a:rPr lang="ru-RU" sz="2000" spc="10" dirty="0">
                <a:solidFill>
                  <a:schemeClr val="tx1"/>
                </a:solidFill>
                <a:latin typeface="+mn-lt"/>
                <a:ea typeface="DengXian" panose="02010600030101010101" pitchFamily="2" charset="-122"/>
              </a:rPr>
              <a:t>пример – «кровля» </a:t>
            </a:r>
            <a:r>
              <a:rPr lang="ru-RU" sz="2000" spc="10" dirty="0">
                <a:solidFill>
                  <a:schemeClr val="tx1"/>
                </a:solidFill>
                <a:effectLst/>
                <a:latin typeface="+mn-lt"/>
                <a:ea typeface="DengXian" panose="02010600030101010101" pitchFamily="2" charset="-122"/>
              </a:rPr>
              <a:t>(Гринев-Гриневич, 2008)</a:t>
            </a:r>
            <a:endParaRPr lang="ru-RU" sz="2000" dirty="0">
              <a:solidFill>
                <a:schemeClr val="tx1"/>
              </a:solidFill>
              <a:effectLst/>
              <a:latin typeface="+mn-lt"/>
              <a:ea typeface="DengXian" panose="02010600030101010101" pitchFamily="2" charset="-122"/>
            </a:endParaRPr>
          </a:p>
        </p:txBody>
      </p:sp>
      <p:sp>
        <p:nvSpPr>
          <p:cNvPr id="199" name="Google Shape;199;p3"/>
          <p:cNvSpPr txBox="1">
            <a:spLocks noGrp="1"/>
          </p:cNvSpPr>
          <p:nvPr>
            <p:ph type="body" idx="3"/>
          </p:nvPr>
        </p:nvSpPr>
        <p:spPr>
          <a:xfrm>
            <a:off x="1143689" y="540904"/>
            <a:ext cx="2125984" cy="4159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</a:pPr>
            <a:r>
              <a:rPr lang="ru-RU" sz="1000" dirty="0"/>
              <a:t>Полисемия терминологии миграции в корпусе научных англоязычных статей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</a:pPr>
            <a:endParaRPr dirty="0"/>
          </a:p>
        </p:txBody>
      </p:sp>
      <p:sp>
        <p:nvSpPr>
          <p:cNvPr id="200" name="Google Shape;200;p3"/>
          <p:cNvSpPr txBox="1">
            <a:spLocks noGrp="1"/>
          </p:cNvSpPr>
          <p:nvPr>
            <p:ph type="body" idx="4"/>
          </p:nvPr>
        </p:nvSpPr>
        <p:spPr>
          <a:xfrm>
            <a:off x="3459163" y="548720"/>
            <a:ext cx="2070100" cy="40810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E2D69"/>
              </a:buClr>
              <a:buSzPts val="1000"/>
              <a:buNone/>
            </a:pPr>
            <a:r>
              <a:rPr lang="ru-RU" dirty="0"/>
              <a:t>Ивонина Влада</a:t>
            </a:r>
          </a:p>
        </p:txBody>
      </p:sp>
      <p:sp>
        <p:nvSpPr>
          <p:cNvPr id="201" name="Google Shape;201;p3"/>
          <p:cNvSpPr txBox="1">
            <a:spLocks noGrp="1"/>
          </p:cNvSpPr>
          <p:nvPr>
            <p:ph type="body" idx="5"/>
          </p:nvPr>
        </p:nvSpPr>
        <p:spPr>
          <a:xfrm>
            <a:off x="6259892" y="548720"/>
            <a:ext cx="2070100" cy="40810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E2D69"/>
              </a:buClr>
              <a:buSzPts val="1000"/>
              <a:buNone/>
            </a:pPr>
            <a:r>
              <a:rPr lang="ru-RU" dirty="0"/>
              <a:t>НИУ Высшая Школа Экономики</a:t>
            </a:r>
          </a:p>
        </p:txBody>
      </p:sp>
    </p:spTree>
    <p:extLst>
      <p:ext uri="{BB962C8B-B14F-4D97-AF65-F5344CB8AC3E}">
        <p14:creationId xmlns:p14="http://schemas.microsoft.com/office/powerpoint/2010/main" val="31462404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Google Shape;197;p3"/>
          <p:cNvSpPr txBox="1">
            <a:spLocks noGrp="1"/>
          </p:cNvSpPr>
          <p:nvPr>
            <p:ph type="title"/>
          </p:nvPr>
        </p:nvSpPr>
        <p:spPr>
          <a:xfrm>
            <a:off x="585898" y="1447790"/>
            <a:ext cx="10377070" cy="777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</a:pPr>
            <a:r>
              <a:rPr lang="ru-RU" sz="3200" b="1" dirty="0">
                <a:solidFill>
                  <a:schemeClr val="tx1"/>
                </a:solidFill>
                <a:latin typeface="+mn-lt"/>
                <a:ea typeface="DengXian Light" panose="02010600030101010101" pitchFamily="2" charset="-122"/>
              </a:rPr>
              <a:t>Т</a:t>
            </a:r>
            <a:r>
              <a:rPr lang="ru-RU" sz="3200" b="1" dirty="0">
                <a:solidFill>
                  <a:schemeClr val="tx1"/>
                </a:solidFill>
                <a:effectLst/>
                <a:latin typeface="+mn-lt"/>
                <a:ea typeface="DengXian Light" panose="02010600030101010101" pitchFamily="2" charset="-122"/>
              </a:rPr>
              <a:t>ри основных случая возникновения многозначных терминов в рамках одной терминологии</a:t>
            </a:r>
            <a:r>
              <a:rPr lang="ru-RU" sz="3200" b="1" dirty="0"/>
              <a:t> (Гринев-Гриневич, 2016)</a:t>
            </a:r>
            <a:endParaRPr sz="3200" b="1" dirty="0"/>
          </a:p>
        </p:txBody>
      </p:sp>
      <p:sp>
        <p:nvSpPr>
          <p:cNvPr id="198" name="Google Shape;198;p3"/>
          <p:cNvSpPr txBox="1">
            <a:spLocks noGrp="1"/>
          </p:cNvSpPr>
          <p:nvPr>
            <p:ph type="body" idx="1"/>
          </p:nvPr>
        </p:nvSpPr>
        <p:spPr>
          <a:xfrm>
            <a:off x="585898" y="3228109"/>
            <a:ext cx="10799858" cy="322860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45700" anchor="t" anchorCtr="0">
            <a:noAutofit/>
          </a:bodyPr>
          <a:lstStyle/>
          <a:p>
            <a:pPr marL="34290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</a:pPr>
            <a:r>
              <a:rPr lang="ru-RU" sz="2000" spc="10" dirty="0">
                <a:solidFill>
                  <a:schemeClr val="tx1"/>
                </a:solidFill>
                <a:effectLst/>
                <a:latin typeface="+mn-lt"/>
                <a:ea typeface="DengXian" panose="02010600030101010101" pitchFamily="2" charset="-122"/>
              </a:rPr>
              <a:t>использование одного и того же термина в широком и узком значениях </a:t>
            </a:r>
          </a:p>
          <a:p>
            <a:pPr marL="34290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</a:pPr>
            <a:endParaRPr lang="ru-RU" sz="2000" b="1" spc="10" dirty="0">
              <a:solidFill>
                <a:schemeClr val="tx1"/>
              </a:solidFill>
              <a:latin typeface="+mn-lt"/>
              <a:ea typeface="DengXian" panose="02010600030101010101" pitchFamily="2" charset="-122"/>
            </a:endParaRPr>
          </a:p>
          <a:p>
            <a:pPr marL="34290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</a:pPr>
            <a:r>
              <a:rPr lang="ru-RU" sz="2000" b="1" dirty="0">
                <a:solidFill>
                  <a:schemeClr val="tx1"/>
                </a:solidFill>
                <a:latin typeface="+mn-lt"/>
                <a:ea typeface="DengXian Light" panose="02010600030101010101" pitchFamily="2" charset="-122"/>
              </a:rPr>
              <a:t>р</a:t>
            </a:r>
            <a:r>
              <a:rPr lang="ru-RU" sz="2000" b="1" dirty="0">
                <a:solidFill>
                  <a:schemeClr val="tx1"/>
                </a:solidFill>
                <a:effectLst/>
                <a:latin typeface="+mn-lt"/>
                <a:ea typeface="DengXian Light" panose="02010600030101010101" pitchFamily="2" charset="-122"/>
              </a:rPr>
              <a:t>одовидовые отношения в полисемии</a:t>
            </a:r>
            <a:r>
              <a:rPr lang="ru-RU" sz="2000" dirty="0">
                <a:solidFill>
                  <a:schemeClr val="tx1"/>
                </a:solidFill>
                <a:effectLst/>
                <a:latin typeface="+mn-lt"/>
                <a:ea typeface="DengXian" panose="02010600030101010101" pitchFamily="2" charset="-122"/>
              </a:rPr>
              <a:t> - это связи между разными значениями одного многозначного слова, которые образованы путём сужения или расширения значения (Рублева, 2004)</a:t>
            </a: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</a:pPr>
            <a:endParaRPr lang="ru-RU" sz="2000" dirty="0">
              <a:solidFill>
                <a:schemeClr val="tx1"/>
              </a:solidFill>
              <a:latin typeface="+mn-lt"/>
              <a:ea typeface="DengXian" panose="02010600030101010101" pitchFamily="2" charset="-122"/>
            </a:endParaRPr>
          </a:p>
          <a:p>
            <a:pPr marL="34290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</a:pPr>
            <a:r>
              <a:rPr lang="ru-RU" sz="2000" dirty="0" err="1">
                <a:solidFill>
                  <a:schemeClr val="tx1"/>
                </a:solidFill>
                <a:effectLst/>
                <a:latin typeface="+mn-lt"/>
                <a:ea typeface="DengXian" panose="02010600030101010101" pitchFamily="2" charset="-122"/>
              </a:rPr>
              <a:t>гиперонимом</a:t>
            </a:r>
            <a:r>
              <a:rPr lang="ru-RU" sz="2000" dirty="0">
                <a:solidFill>
                  <a:schemeClr val="tx1"/>
                </a:solidFill>
                <a:effectLst/>
                <a:latin typeface="+mn-lt"/>
                <a:ea typeface="DengXian" panose="02010600030101010101" pitchFamily="2" charset="-122"/>
              </a:rPr>
              <a:t> называют слово с более общим значением, а гипонимом – слово с более частным значением</a:t>
            </a:r>
          </a:p>
          <a:p>
            <a:pPr marL="34290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</a:pPr>
            <a:endParaRPr lang="ru-RU" sz="2000" dirty="0">
              <a:solidFill>
                <a:schemeClr val="tx1"/>
              </a:solidFill>
              <a:latin typeface="+mn-lt"/>
              <a:ea typeface="DengXian" panose="02010600030101010101" pitchFamily="2" charset="-122"/>
            </a:endParaRPr>
          </a:p>
          <a:p>
            <a:pPr marL="34290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</a:pPr>
            <a:r>
              <a:rPr lang="ru-RU" sz="2000" spc="10" dirty="0">
                <a:solidFill>
                  <a:schemeClr val="tx1"/>
                </a:solidFill>
                <a:effectLst/>
                <a:latin typeface="+mn-lt"/>
                <a:ea typeface="DengXian" panose="02010600030101010101" pitchFamily="2" charset="-122"/>
              </a:rPr>
              <a:t>пример - термин «</a:t>
            </a:r>
            <a:r>
              <a:rPr lang="ru-RU" sz="2000" spc="10" dirty="0" err="1">
                <a:solidFill>
                  <a:schemeClr val="tx1"/>
                </a:solidFill>
                <a:effectLst/>
                <a:latin typeface="+mn-lt"/>
                <a:ea typeface="DengXian" panose="02010600030101010101" pitchFamily="2" charset="-122"/>
              </a:rPr>
              <a:t>l</a:t>
            </a:r>
            <a:r>
              <a:rPr lang="en-US" sz="2000" spc="10" dirty="0" err="1">
                <a:solidFill>
                  <a:schemeClr val="tx1"/>
                </a:solidFill>
                <a:effectLst/>
                <a:latin typeface="+mn-lt"/>
                <a:ea typeface="DengXian" panose="02010600030101010101" pitchFamily="2" charset="-122"/>
              </a:rPr>
              <a:t>awyer</a:t>
            </a:r>
            <a:r>
              <a:rPr lang="ru-RU" sz="2000" spc="10" dirty="0">
                <a:solidFill>
                  <a:schemeClr val="tx1"/>
                </a:solidFill>
                <a:latin typeface="+mn-lt"/>
                <a:ea typeface="DengXian" panose="02010600030101010101" pitchFamily="2" charset="-122"/>
              </a:rPr>
              <a:t>» (</a:t>
            </a:r>
            <a:r>
              <a:rPr lang="ru-RU" sz="2000" spc="10" dirty="0">
                <a:solidFill>
                  <a:schemeClr val="tx1"/>
                </a:solidFill>
                <a:effectLst/>
                <a:latin typeface="+mn-lt"/>
                <a:ea typeface="DengXian" panose="02010600030101010101" pitchFamily="2" charset="-122"/>
              </a:rPr>
              <a:t>«юрист» и /или «адвокат»)</a:t>
            </a:r>
            <a:endParaRPr lang="ru-RU" sz="2000" dirty="0">
              <a:solidFill>
                <a:schemeClr val="tx1"/>
              </a:solidFill>
              <a:effectLst/>
              <a:latin typeface="+mn-lt"/>
              <a:ea typeface="DengXian" panose="02010600030101010101" pitchFamily="2" charset="-122"/>
            </a:endParaRPr>
          </a:p>
        </p:txBody>
      </p:sp>
      <p:sp>
        <p:nvSpPr>
          <p:cNvPr id="199" name="Google Shape;199;p3"/>
          <p:cNvSpPr txBox="1">
            <a:spLocks noGrp="1"/>
          </p:cNvSpPr>
          <p:nvPr>
            <p:ph type="body" idx="3"/>
          </p:nvPr>
        </p:nvSpPr>
        <p:spPr>
          <a:xfrm>
            <a:off x="1143689" y="540904"/>
            <a:ext cx="2125984" cy="4159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</a:pPr>
            <a:r>
              <a:rPr lang="ru-RU" sz="1000" dirty="0"/>
              <a:t>Полисемия терминологии миграции в корпусе научных англоязычных статей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</a:pPr>
            <a:endParaRPr dirty="0"/>
          </a:p>
        </p:txBody>
      </p:sp>
      <p:sp>
        <p:nvSpPr>
          <p:cNvPr id="200" name="Google Shape;200;p3"/>
          <p:cNvSpPr txBox="1">
            <a:spLocks noGrp="1"/>
          </p:cNvSpPr>
          <p:nvPr>
            <p:ph type="body" idx="4"/>
          </p:nvPr>
        </p:nvSpPr>
        <p:spPr>
          <a:xfrm>
            <a:off x="3459163" y="548720"/>
            <a:ext cx="2070100" cy="40810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E2D69"/>
              </a:buClr>
              <a:buSzPts val="1000"/>
              <a:buNone/>
            </a:pPr>
            <a:r>
              <a:rPr lang="ru-RU" dirty="0"/>
              <a:t>Ивонина Влада</a:t>
            </a:r>
          </a:p>
        </p:txBody>
      </p:sp>
      <p:sp>
        <p:nvSpPr>
          <p:cNvPr id="201" name="Google Shape;201;p3"/>
          <p:cNvSpPr txBox="1">
            <a:spLocks noGrp="1"/>
          </p:cNvSpPr>
          <p:nvPr>
            <p:ph type="body" idx="5"/>
          </p:nvPr>
        </p:nvSpPr>
        <p:spPr>
          <a:xfrm>
            <a:off x="6259892" y="548720"/>
            <a:ext cx="2070100" cy="40810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E2D69"/>
              </a:buClr>
              <a:buSzPts val="1000"/>
              <a:buNone/>
            </a:pPr>
            <a:r>
              <a:rPr lang="ru-RU" dirty="0"/>
              <a:t>НИУ Высшая Школа Экономики</a:t>
            </a:r>
          </a:p>
        </p:txBody>
      </p:sp>
    </p:spTree>
    <p:extLst>
      <p:ext uri="{BB962C8B-B14F-4D97-AF65-F5344CB8AC3E}">
        <p14:creationId xmlns:p14="http://schemas.microsoft.com/office/powerpoint/2010/main" val="5409462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Google Shape;197;p3"/>
          <p:cNvSpPr txBox="1">
            <a:spLocks noGrp="1"/>
          </p:cNvSpPr>
          <p:nvPr>
            <p:ph type="title"/>
          </p:nvPr>
        </p:nvSpPr>
        <p:spPr>
          <a:xfrm>
            <a:off x="585898" y="1447790"/>
            <a:ext cx="10377070" cy="777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</a:pPr>
            <a:r>
              <a:rPr lang="ru-RU" sz="3200" b="1" dirty="0">
                <a:solidFill>
                  <a:schemeClr val="tx1"/>
                </a:solidFill>
                <a:latin typeface="+mn-lt"/>
                <a:ea typeface="DengXian Light" panose="02010600030101010101" pitchFamily="2" charset="-122"/>
              </a:rPr>
              <a:t>Т</a:t>
            </a:r>
            <a:r>
              <a:rPr lang="ru-RU" sz="3200" b="1" dirty="0">
                <a:solidFill>
                  <a:schemeClr val="tx1"/>
                </a:solidFill>
                <a:effectLst/>
                <a:latin typeface="+mn-lt"/>
                <a:ea typeface="DengXian Light" panose="02010600030101010101" pitchFamily="2" charset="-122"/>
              </a:rPr>
              <a:t>ри основных случая возникновения многозначных терминов в рамках одной терминологии</a:t>
            </a:r>
            <a:r>
              <a:rPr lang="ru-RU" sz="3200" b="1" dirty="0"/>
              <a:t> (Гринев-Гриневич, 2016)</a:t>
            </a:r>
            <a:endParaRPr sz="3200" b="1" dirty="0"/>
          </a:p>
        </p:txBody>
      </p:sp>
      <p:sp>
        <p:nvSpPr>
          <p:cNvPr id="198" name="Google Shape;198;p3"/>
          <p:cNvSpPr txBox="1">
            <a:spLocks noGrp="1"/>
          </p:cNvSpPr>
          <p:nvPr>
            <p:ph type="body" idx="1"/>
          </p:nvPr>
        </p:nvSpPr>
        <p:spPr>
          <a:xfrm>
            <a:off x="585898" y="3228109"/>
            <a:ext cx="10799858" cy="322860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45700" anchor="t" anchorCtr="0">
            <a:noAutofit/>
          </a:bodyPr>
          <a:lstStyle/>
          <a:p>
            <a:pPr marL="34290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</a:pPr>
            <a:r>
              <a:rPr lang="ru-RU" sz="2000" dirty="0">
                <a:solidFill>
                  <a:schemeClr val="tx1"/>
                </a:solidFill>
                <a:effectLst/>
                <a:latin typeface="+mn-lt"/>
                <a:ea typeface="DengXian" panose="02010600030101010101" pitchFamily="2" charset="-122"/>
              </a:rPr>
              <a:t>в одной и той же дисциплине независимо друг от друга появляются термины с одинаковой формой и сходными значениями</a:t>
            </a:r>
            <a:r>
              <a:rPr lang="ru-RU" sz="2000" dirty="0">
                <a:solidFill>
                  <a:schemeClr val="tx1"/>
                </a:solidFill>
                <a:effectLst/>
                <a:latin typeface="+mn-lt"/>
              </a:rPr>
              <a:t> </a:t>
            </a:r>
          </a:p>
          <a:p>
            <a:pPr marL="34290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</a:pPr>
            <a:endParaRPr lang="ru-RU" sz="2000" dirty="0">
              <a:solidFill>
                <a:schemeClr val="tx1"/>
              </a:solidFill>
              <a:latin typeface="+mn-lt"/>
              <a:ea typeface="DengXian" panose="02010600030101010101" pitchFamily="2" charset="-122"/>
            </a:endParaRPr>
          </a:p>
          <a:p>
            <a:pPr marL="34290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</a:pPr>
            <a:r>
              <a:rPr lang="ru-RU" sz="2000" dirty="0">
                <a:solidFill>
                  <a:schemeClr val="tx1"/>
                </a:solidFill>
                <a:latin typeface="+mn-lt"/>
                <a:ea typeface="DengXian" panose="02010600030101010101" pitchFamily="2" charset="-122"/>
              </a:rPr>
              <a:t>п</a:t>
            </a:r>
            <a:r>
              <a:rPr lang="ru-RU" sz="2000" dirty="0">
                <a:solidFill>
                  <a:schemeClr val="tx1"/>
                </a:solidFill>
                <a:effectLst/>
                <a:latin typeface="+mn-lt"/>
                <a:ea typeface="DengXian" panose="02010600030101010101" pitchFamily="2" charset="-122"/>
              </a:rPr>
              <a:t>ример - термин «дублеты» в области лексикологии </a:t>
            </a:r>
            <a:endParaRPr lang="ru-RU" sz="2000" dirty="0">
              <a:solidFill>
                <a:schemeClr val="tx1"/>
              </a:solidFill>
              <a:latin typeface="+mn-lt"/>
              <a:ea typeface="DengXian" panose="02010600030101010101" pitchFamily="2" charset="-122"/>
            </a:endParaRPr>
          </a:p>
          <a:p>
            <a:pPr marL="34290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</a:pPr>
            <a:endParaRPr lang="ru-RU" sz="2000" dirty="0">
              <a:solidFill>
                <a:schemeClr val="tx1"/>
              </a:solidFill>
              <a:effectLst/>
              <a:latin typeface="+mn-lt"/>
              <a:ea typeface="DengXian" panose="02010600030101010101" pitchFamily="2" charset="-122"/>
            </a:endParaRPr>
          </a:p>
          <a:p>
            <a:pPr marL="34290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</a:pPr>
            <a:r>
              <a:rPr lang="ru-RU" sz="2000" dirty="0">
                <a:solidFill>
                  <a:schemeClr val="tx1"/>
                </a:solidFill>
                <a:latin typeface="+mn-lt"/>
                <a:ea typeface="DengXian" panose="02010600030101010101" pitchFamily="2" charset="-122"/>
              </a:rPr>
              <a:t>п</a:t>
            </a:r>
            <a:r>
              <a:rPr lang="ru-RU" sz="2000" dirty="0">
                <a:solidFill>
                  <a:schemeClr val="tx1"/>
                </a:solidFill>
                <a:effectLst/>
                <a:latin typeface="+mn-lt"/>
                <a:ea typeface="DengXian" panose="02010600030101010101" pitchFamily="2" charset="-122"/>
              </a:rPr>
              <a:t>ервое значение термина - два или более слов, происходящих из одного источника, второе значение - абсолютные синонимы</a:t>
            </a:r>
            <a:r>
              <a:rPr lang="ru-RU" sz="2000" dirty="0">
                <a:solidFill>
                  <a:schemeClr val="tx1"/>
                </a:solidFill>
                <a:effectLst/>
                <a:latin typeface="+mn-lt"/>
              </a:rPr>
              <a:t> </a:t>
            </a:r>
            <a:endParaRPr lang="ru-RU" sz="2000" dirty="0">
              <a:solidFill>
                <a:schemeClr val="tx1"/>
              </a:solidFill>
              <a:effectLst/>
              <a:latin typeface="+mn-lt"/>
              <a:ea typeface="DengXian" panose="02010600030101010101" pitchFamily="2" charset="-122"/>
            </a:endParaRPr>
          </a:p>
        </p:txBody>
      </p:sp>
      <p:sp>
        <p:nvSpPr>
          <p:cNvPr id="199" name="Google Shape;199;p3"/>
          <p:cNvSpPr txBox="1">
            <a:spLocks noGrp="1"/>
          </p:cNvSpPr>
          <p:nvPr>
            <p:ph type="body" idx="3"/>
          </p:nvPr>
        </p:nvSpPr>
        <p:spPr>
          <a:xfrm>
            <a:off x="1143689" y="540904"/>
            <a:ext cx="2125984" cy="4159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</a:pPr>
            <a:r>
              <a:rPr lang="ru-RU" sz="1000" dirty="0"/>
              <a:t>Полисемия терминологии миграции в корпусе научных англоязычных статей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</a:pPr>
            <a:endParaRPr dirty="0"/>
          </a:p>
        </p:txBody>
      </p:sp>
      <p:sp>
        <p:nvSpPr>
          <p:cNvPr id="200" name="Google Shape;200;p3"/>
          <p:cNvSpPr txBox="1">
            <a:spLocks noGrp="1"/>
          </p:cNvSpPr>
          <p:nvPr>
            <p:ph type="body" idx="4"/>
          </p:nvPr>
        </p:nvSpPr>
        <p:spPr>
          <a:xfrm>
            <a:off x="3459163" y="548720"/>
            <a:ext cx="2070100" cy="40810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E2D69"/>
              </a:buClr>
              <a:buSzPts val="1000"/>
              <a:buNone/>
            </a:pPr>
            <a:r>
              <a:rPr lang="ru-RU" dirty="0"/>
              <a:t>Ивонина Влада</a:t>
            </a:r>
          </a:p>
        </p:txBody>
      </p:sp>
      <p:sp>
        <p:nvSpPr>
          <p:cNvPr id="201" name="Google Shape;201;p3"/>
          <p:cNvSpPr txBox="1">
            <a:spLocks noGrp="1"/>
          </p:cNvSpPr>
          <p:nvPr>
            <p:ph type="body" idx="5"/>
          </p:nvPr>
        </p:nvSpPr>
        <p:spPr>
          <a:xfrm>
            <a:off x="6259892" y="548720"/>
            <a:ext cx="2070100" cy="40810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E2D69"/>
              </a:buClr>
              <a:buSzPts val="1000"/>
              <a:buNone/>
            </a:pPr>
            <a:r>
              <a:rPr lang="ru-RU" dirty="0"/>
              <a:t>НИУ Высшая Школа Экономики</a:t>
            </a:r>
          </a:p>
        </p:txBody>
      </p:sp>
    </p:spTree>
    <p:extLst>
      <p:ext uri="{BB962C8B-B14F-4D97-AF65-F5344CB8AC3E}">
        <p14:creationId xmlns:p14="http://schemas.microsoft.com/office/powerpoint/2010/main" val="40172884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Google Shape;206;p4"/>
          <p:cNvSpPr txBox="1">
            <a:spLocks noGrp="1"/>
          </p:cNvSpPr>
          <p:nvPr>
            <p:ph type="title"/>
          </p:nvPr>
        </p:nvSpPr>
        <p:spPr>
          <a:xfrm>
            <a:off x="585898" y="1447790"/>
            <a:ext cx="10377070" cy="777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</a:pPr>
            <a:r>
              <a:rPr lang="ru-RU" sz="3600" b="1" dirty="0"/>
              <a:t>Цель работы</a:t>
            </a:r>
            <a:endParaRPr sz="3600" b="1" dirty="0"/>
          </a:p>
        </p:txBody>
      </p:sp>
      <p:sp>
        <p:nvSpPr>
          <p:cNvPr id="207" name="Google Shape;207;p4"/>
          <p:cNvSpPr txBox="1">
            <a:spLocks noGrp="1"/>
          </p:cNvSpPr>
          <p:nvPr>
            <p:ph type="body" idx="1"/>
          </p:nvPr>
        </p:nvSpPr>
        <p:spPr>
          <a:xfrm>
            <a:off x="585897" y="2379663"/>
            <a:ext cx="10799858" cy="37772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45700" anchor="t" anchorCtr="0">
            <a:norm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E2D69"/>
              </a:buClr>
              <a:buSzPts val="2400"/>
              <a:buFont typeface="Arial"/>
              <a:buNone/>
            </a:pPr>
            <a:r>
              <a:rPr lang="ru-RU" sz="2200" dirty="0">
                <a:solidFill>
                  <a:schemeClr val="tx1"/>
                </a:solidFill>
                <a:effectLst/>
                <a:latin typeface="+mn-lt"/>
                <a:ea typeface="DengXian" panose="02010600030101010101" pitchFamily="2" charset="-122"/>
                <a:cs typeface="Times New Roman" panose="02020603050405020304" pitchFamily="18" charset="0"/>
              </a:rPr>
              <a:t>проанализировать полисемию терминов, а именно коллокаций со словами «</a:t>
            </a:r>
            <a:r>
              <a:rPr lang="ru-RU" sz="2200" dirty="0" err="1">
                <a:solidFill>
                  <a:schemeClr val="tx1"/>
                </a:solidFill>
                <a:effectLst/>
                <a:latin typeface="+mn-lt"/>
                <a:ea typeface="DengXian" panose="02010600030101010101" pitchFamily="2" charset="-122"/>
                <a:cs typeface="Times New Roman" panose="02020603050405020304" pitchFamily="18" charset="0"/>
              </a:rPr>
              <a:t>migration</a:t>
            </a:r>
            <a:r>
              <a:rPr lang="ru-RU" sz="2200" dirty="0">
                <a:solidFill>
                  <a:schemeClr val="tx1"/>
                </a:solidFill>
                <a:effectLst/>
                <a:latin typeface="+mn-lt"/>
                <a:ea typeface="DengXian" panose="02010600030101010101" pitchFamily="2" charset="-122"/>
                <a:cs typeface="Times New Roman" panose="02020603050405020304" pitchFamily="18" charset="0"/>
              </a:rPr>
              <a:t>», «</a:t>
            </a:r>
            <a:r>
              <a:rPr lang="ru-RU" sz="2200" dirty="0" err="1">
                <a:solidFill>
                  <a:schemeClr val="tx1"/>
                </a:solidFill>
                <a:effectLst/>
                <a:latin typeface="+mn-lt"/>
                <a:ea typeface="DengXian" panose="02010600030101010101" pitchFamily="2" charset="-122"/>
                <a:cs typeface="Times New Roman" panose="02020603050405020304" pitchFamily="18" charset="0"/>
              </a:rPr>
              <a:t>migrant</a:t>
            </a:r>
            <a:r>
              <a:rPr lang="ru-RU" sz="2200" dirty="0">
                <a:solidFill>
                  <a:schemeClr val="tx1"/>
                </a:solidFill>
                <a:effectLst/>
                <a:latin typeface="+mn-lt"/>
                <a:ea typeface="DengXian" panose="02010600030101010101" pitchFamily="2" charset="-122"/>
                <a:cs typeface="Times New Roman" panose="02020603050405020304" pitchFamily="18" charset="0"/>
              </a:rPr>
              <a:t>», «</a:t>
            </a:r>
            <a:r>
              <a:rPr lang="ru-RU" sz="2200" dirty="0" err="1">
                <a:solidFill>
                  <a:schemeClr val="tx1"/>
                </a:solidFill>
                <a:effectLst/>
                <a:latin typeface="+mn-lt"/>
                <a:ea typeface="DengXian" panose="02010600030101010101" pitchFamily="2" charset="-122"/>
                <a:cs typeface="Times New Roman" panose="02020603050405020304" pitchFamily="18" charset="0"/>
              </a:rPr>
              <a:t>migrants</a:t>
            </a:r>
            <a:r>
              <a:rPr lang="ru-RU" sz="2200" dirty="0">
                <a:solidFill>
                  <a:schemeClr val="tx1"/>
                </a:solidFill>
                <a:effectLst/>
                <a:latin typeface="+mn-lt"/>
                <a:ea typeface="DengXian" panose="02010600030101010101" pitchFamily="2" charset="-122"/>
                <a:cs typeface="Times New Roman" panose="02020603050405020304" pitchFamily="18" charset="0"/>
              </a:rPr>
              <a:t>», в корпусе научных англоязычных статей, опубликованных в рецензируемых международных журналах</a:t>
            </a:r>
            <a:r>
              <a:rPr lang="ru-RU" sz="2200" dirty="0">
                <a:solidFill>
                  <a:schemeClr val="tx1"/>
                </a:solidFill>
                <a:effectLst/>
                <a:latin typeface="+mn-lt"/>
              </a:rPr>
              <a:t> </a:t>
            </a:r>
            <a:endParaRPr sz="22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08" name="Google Shape;208;p4"/>
          <p:cNvSpPr txBox="1">
            <a:spLocks noGrp="1"/>
          </p:cNvSpPr>
          <p:nvPr>
            <p:ph type="body" idx="3"/>
          </p:nvPr>
        </p:nvSpPr>
        <p:spPr>
          <a:xfrm>
            <a:off x="1143689" y="540904"/>
            <a:ext cx="1901825" cy="4159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</a:pPr>
            <a:r>
              <a:rPr lang="ru-RU" sz="1000" dirty="0"/>
              <a:t>Полисемия терминологии миграции в корпусе научных англоязычных статей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</a:pPr>
            <a:endParaRPr dirty="0"/>
          </a:p>
        </p:txBody>
      </p:sp>
      <p:sp>
        <p:nvSpPr>
          <p:cNvPr id="209" name="Google Shape;209;p4"/>
          <p:cNvSpPr txBox="1">
            <a:spLocks noGrp="1"/>
          </p:cNvSpPr>
          <p:nvPr>
            <p:ph type="body" idx="4"/>
          </p:nvPr>
        </p:nvSpPr>
        <p:spPr>
          <a:xfrm>
            <a:off x="3459163" y="548720"/>
            <a:ext cx="2070100" cy="40810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E2D69"/>
              </a:buClr>
              <a:buSzPts val="1000"/>
              <a:buNone/>
            </a:pPr>
            <a:r>
              <a:rPr lang="ru-RU" dirty="0"/>
              <a:t>Ивонина Влада</a:t>
            </a:r>
          </a:p>
        </p:txBody>
      </p:sp>
      <p:sp>
        <p:nvSpPr>
          <p:cNvPr id="210" name="Google Shape;210;p4"/>
          <p:cNvSpPr txBox="1">
            <a:spLocks noGrp="1"/>
          </p:cNvSpPr>
          <p:nvPr>
            <p:ph type="body" idx="5"/>
          </p:nvPr>
        </p:nvSpPr>
        <p:spPr>
          <a:xfrm>
            <a:off x="6259892" y="548720"/>
            <a:ext cx="2070100" cy="40810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E2D69"/>
              </a:buClr>
              <a:buSzPts val="1000"/>
              <a:buNone/>
            </a:pPr>
            <a:r>
              <a:rPr lang="ru-RU" dirty="0"/>
              <a:t>НИУ Высшая Школа Экономики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Google Shape;206;p4"/>
          <p:cNvSpPr txBox="1">
            <a:spLocks noGrp="1"/>
          </p:cNvSpPr>
          <p:nvPr>
            <p:ph type="title"/>
          </p:nvPr>
        </p:nvSpPr>
        <p:spPr>
          <a:xfrm>
            <a:off x="585898" y="1447790"/>
            <a:ext cx="10377070" cy="777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</a:pPr>
            <a:r>
              <a:rPr lang="ru-RU" sz="3600" b="1" dirty="0"/>
              <a:t>Материал и методы</a:t>
            </a:r>
            <a:endParaRPr sz="3600" b="1" dirty="0"/>
          </a:p>
        </p:txBody>
      </p:sp>
      <p:sp>
        <p:nvSpPr>
          <p:cNvPr id="207" name="Google Shape;207;p4"/>
          <p:cNvSpPr txBox="1">
            <a:spLocks noGrp="1"/>
          </p:cNvSpPr>
          <p:nvPr>
            <p:ph type="body" idx="1"/>
          </p:nvPr>
        </p:nvSpPr>
        <p:spPr>
          <a:xfrm>
            <a:off x="585898" y="2224815"/>
            <a:ext cx="10799858" cy="41391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45700" anchor="t" anchorCtr="0">
            <a:noAutofit/>
          </a:bodyPr>
          <a:lstStyle/>
          <a:p>
            <a:pPr marL="285750" marR="0" lvl="0" indent="-285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E2D69"/>
              </a:buClr>
              <a:buSzPts val="2400"/>
              <a:buFont typeface="Arial" panose="020B0604020202020204" pitchFamily="34" charset="0"/>
              <a:buChar char="•"/>
            </a:pPr>
            <a:r>
              <a:rPr lang="ru-RU" sz="1800" b="0" u="none" strike="noStrike" dirty="0">
                <a:solidFill>
                  <a:schemeClr val="tx1"/>
                </a:solidFill>
                <a:effectLst/>
                <a:latin typeface="+mn-lt"/>
              </a:rPr>
              <a:t>корпус научных статей по общественным наукам, опубликованных в ведущих академических журналах</a:t>
            </a:r>
            <a:r>
              <a:rPr lang="en-US" sz="1800" b="0" u="none" strike="noStrike" dirty="0">
                <a:solidFill>
                  <a:schemeClr val="tx1"/>
                </a:solidFill>
                <a:effectLst/>
                <a:latin typeface="+mn-lt"/>
              </a:rPr>
              <a:t>; </a:t>
            </a:r>
            <a:r>
              <a:rPr lang="en-US" altLang="zh-CN" sz="1800" b="0" u="none" strike="noStrike" dirty="0" err="1">
                <a:solidFill>
                  <a:schemeClr val="tx1"/>
                </a:solidFill>
                <a:effectLst/>
                <a:latin typeface="+mn-lt"/>
              </a:rPr>
              <a:t>р</a:t>
            </a:r>
            <a:r>
              <a:rPr lang="ru-RU" altLang="zh-CN" sz="1800" b="0" u="none" strike="noStrike" dirty="0" err="1">
                <a:solidFill>
                  <a:schemeClr val="tx1"/>
                </a:solidFill>
                <a:effectLst/>
                <a:latin typeface="+mn-lt"/>
              </a:rPr>
              <a:t>азмер</a:t>
            </a:r>
            <a:r>
              <a:rPr lang="ru-RU" altLang="zh-CN" sz="1800" b="0" u="none" strike="noStrike" dirty="0">
                <a:solidFill>
                  <a:schemeClr val="tx1"/>
                </a:solidFill>
                <a:effectLst/>
                <a:latin typeface="+mn-lt"/>
              </a:rPr>
              <a:t> корпуса – 281 тысяча слов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E2D69"/>
              </a:buClr>
              <a:buSzPts val="2400"/>
            </a:pPr>
            <a:endParaRPr lang="ru-RU" sz="1800" dirty="0">
              <a:solidFill>
                <a:schemeClr val="tx1"/>
              </a:solidFill>
              <a:latin typeface="+mn-lt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285750" marR="0" lvl="0" indent="-285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E2D69"/>
              </a:buClr>
              <a:buSzPts val="2400"/>
              <a:buFont typeface="Arial" panose="020B0604020202020204" pitchFamily="34" charset="0"/>
              <a:buChar char="•"/>
            </a:pPr>
            <a:r>
              <a:rPr lang="ru-RU" sz="1800" dirty="0">
                <a:solidFill>
                  <a:schemeClr val="tx1"/>
                </a:solidFill>
                <a:effectLst/>
                <a:latin typeface="+mn-lt"/>
                <a:ea typeface="DengXian" panose="02010600030101010101" pitchFamily="2" charset="-122"/>
                <a:cs typeface="Times New Roman" panose="02020603050405020304" pitchFamily="18" charset="0"/>
              </a:rPr>
              <a:t>корпус был собран в рамках исследования Е.А. Смирновой и Т.М. Пермяковой «</a:t>
            </a:r>
            <a:r>
              <a:rPr lang="en-US" sz="1800" dirty="0">
                <a:solidFill>
                  <a:schemeClr val="tx1"/>
                </a:solidFill>
                <a:effectLst/>
                <a:latin typeface="+mn-lt"/>
                <a:ea typeface="DengXian" panose="02010600030101010101" pitchFamily="2" charset="-122"/>
                <a:cs typeface="Times New Roman" panose="02020603050405020304" pitchFamily="18" charset="0"/>
              </a:rPr>
              <a:t>Terminology of Migration Studies</a:t>
            </a:r>
            <a:r>
              <a:rPr lang="ru-RU" sz="1800" dirty="0">
                <a:solidFill>
                  <a:schemeClr val="tx1"/>
                </a:solidFill>
                <a:effectLst/>
                <a:latin typeface="+mn-lt"/>
                <a:ea typeface="DengXian" panose="02010600030101010101" pitchFamily="2" charset="-122"/>
                <a:cs typeface="Times New Roman" panose="02020603050405020304" pitchFamily="18" charset="0"/>
              </a:rPr>
              <a:t>: </a:t>
            </a:r>
            <a:r>
              <a:rPr lang="en-US" sz="1800" dirty="0">
                <a:solidFill>
                  <a:schemeClr val="tx1"/>
                </a:solidFill>
                <a:effectLst/>
                <a:latin typeface="+mn-lt"/>
                <a:ea typeface="DengXian" panose="02010600030101010101" pitchFamily="2" charset="-122"/>
                <a:cs typeface="Times New Roman" panose="02020603050405020304" pitchFamily="18" charset="0"/>
              </a:rPr>
              <a:t>A Corpus Analysis of Research Papers in Social Sciences</a:t>
            </a:r>
            <a:r>
              <a:rPr lang="ru-RU" sz="1800" dirty="0">
                <a:solidFill>
                  <a:schemeClr val="tx1"/>
                </a:solidFill>
                <a:effectLst/>
                <a:latin typeface="+mn-lt"/>
                <a:ea typeface="DengXian" panose="02010600030101010101" pitchFamily="2" charset="-122"/>
                <a:cs typeface="Times New Roman" panose="02020603050405020304" pitchFamily="18" charset="0"/>
              </a:rPr>
              <a:t>», направленного на исследование терминологии миграционных исследований</a:t>
            </a:r>
          </a:p>
          <a:p>
            <a:pPr marL="285750" indent="-285750">
              <a:spcBef>
                <a:spcPts val="0"/>
              </a:spcBef>
              <a:buSzPts val="2400"/>
              <a:buFont typeface="Arial" panose="020B0604020202020204" pitchFamily="34" charset="0"/>
              <a:buChar char="•"/>
            </a:pPr>
            <a:endParaRPr lang="ru-RU" sz="1800" dirty="0">
              <a:solidFill>
                <a:schemeClr val="tx1"/>
              </a:solidFill>
              <a:effectLst/>
              <a:latin typeface="+mn-lt"/>
            </a:endParaRPr>
          </a:p>
          <a:p>
            <a:pPr marL="285750" indent="-285750">
              <a:spcBef>
                <a:spcPts val="0"/>
              </a:spcBef>
              <a:buSzPts val="2400"/>
              <a:buFont typeface="Arial" panose="020B0604020202020204" pitchFamily="34" charset="0"/>
              <a:buChar char="•"/>
            </a:pPr>
            <a:r>
              <a:rPr lang="en" sz="1800" dirty="0">
                <a:solidFill>
                  <a:schemeClr val="tx1"/>
                </a:solidFill>
                <a:effectLst/>
                <a:latin typeface="+mn-lt"/>
              </a:rPr>
              <a:t>Journal of Ethnic and Migration Studies (6 </a:t>
            </a:r>
            <a:r>
              <a:rPr lang="ru-RU" sz="1800" dirty="0">
                <a:solidFill>
                  <a:schemeClr val="tx1"/>
                </a:solidFill>
                <a:effectLst/>
                <a:latin typeface="+mn-lt"/>
              </a:rPr>
              <a:t>статей</a:t>
            </a:r>
            <a:r>
              <a:rPr lang="en" sz="1800" dirty="0">
                <a:solidFill>
                  <a:schemeClr val="tx1"/>
                </a:solidFill>
                <a:effectLst/>
                <a:latin typeface="+mn-lt"/>
              </a:rPr>
              <a:t>), the Journal of International Migration and Integration (7 </a:t>
            </a:r>
            <a:r>
              <a:rPr lang="ru-RU" sz="1800" dirty="0">
                <a:solidFill>
                  <a:schemeClr val="tx1"/>
                </a:solidFill>
                <a:effectLst/>
                <a:latin typeface="+mn-lt"/>
              </a:rPr>
              <a:t>статей</a:t>
            </a:r>
            <a:r>
              <a:rPr lang="en" sz="1800" dirty="0">
                <a:solidFill>
                  <a:schemeClr val="tx1"/>
                </a:solidFill>
                <a:effectLst/>
                <a:latin typeface="+mn-lt"/>
              </a:rPr>
              <a:t>), International Migration (6 </a:t>
            </a:r>
            <a:r>
              <a:rPr lang="ru-RU" sz="1800" dirty="0">
                <a:solidFill>
                  <a:schemeClr val="tx1"/>
                </a:solidFill>
                <a:effectLst/>
                <a:latin typeface="+mn-lt"/>
              </a:rPr>
              <a:t>статей</a:t>
            </a:r>
            <a:r>
              <a:rPr lang="en" sz="1800" dirty="0">
                <a:solidFill>
                  <a:schemeClr val="tx1"/>
                </a:solidFill>
                <a:effectLst/>
                <a:latin typeface="+mn-lt"/>
              </a:rPr>
              <a:t>), International Migration Review (7 </a:t>
            </a:r>
            <a:r>
              <a:rPr lang="ru-RU" sz="1800" dirty="0">
                <a:solidFill>
                  <a:schemeClr val="tx1"/>
                </a:solidFill>
                <a:effectLst/>
                <a:latin typeface="+mn-lt"/>
              </a:rPr>
              <a:t>статей</a:t>
            </a:r>
            <a:r>
              <a:rPr lang="en" sz="1800" dirty="0">
                <a:solidFill>
                  <a:schemeClr val="tx1"/>
                </a:solidFill>
                <a:effectLst/>
                <a:latin typeface="+mn-lt"/>
              </a:rPr>
              <a:t>), Comparative Migration Studies (7 </a:t>
            </a:r>
            <a:r>
              <a:rPr lang="ru-RU" sz="1800" dirty="0">
                <a:solidFill>
                  <a:schemeClr val="tx1"/>
                </a:solidFill>
                <a:effectLst/>
                <a:latin typeface="+mn-lt"/>
              </a:rPr>
              <a:t>стате</a:t>
            </a:r>
            <a:r>
              <a:rPr lang="ru-RU" sz="1800" dirty="0">
                <a:solidFill>
                  <a:schemeClr val="tx1"/>
                </a:solidFill>
                <a:latin typeface="+mn-lt"/>
              </a:rPr>
              <a:t>й</a:t>
            </a:r>
            <a:r>
              <a:rPr lang="en" sz="1800" dirty="0">
                <a:solidFill>
                  <a:schemeClr val="tx1"/>
                </a:solidFill>
                <a:effectLst/>
                <a:latin typeface="+mn-lt"/>
              </a:rPr>
              <a:t>), Migration Letters (7 </a:t>
            </a:r>
            <a:r>
              <a:rPr lang="ru-RU" sz="1800" dirty="0">
                <a:solidFill>
                  <a:schemeClr val="tx1"/>
                </a:solidFill>
                <a:effectLst/>
                <a:latin typeface="+mn-lt"/>
              </a:rPr>
              <a:t>статей</a:t>
            </a:r>
            <a:r>
              <a:rPr lang="en" sz="1800" dirty="0">
                <a:solidFill>
                  <a:schemeClr val="tx1"/>
                </a:solidFill>
                <a:effectLst/>
                <a:latin typeface="+mn-lt"/>
              </a:rPr>
              <a:t>)</a:t>
            </a:r>
            <a:r>
              <a:rPr lang="ru-RU" sz="1800" dirty="0">
                <a:solidFill>
                  <a:schemeClr val="tx1"/>
                </a:solidFill>
                <a:effectLst/>
                <a:latin typeface="+mn-lt"/>
              </a:rPr>
              <a:t>, </a:t>
            </a:r>
            <a:r>
              <a:rPr lang="en" sz="1800" dirty="0">
                <a:solidFill>
                  <a:schemeClr val="tx1"/>
                </a:solidFill>
                <a:effectLst/>
                <a:latin typeface="+mn-lt"/>
              </a:rPr>
              <a:t>Remittances Review (6 </a:t>
            </a:r>
            <a:r>
              <a:rPr lang="ru-RU" sz="1800" dirty="0">
                <a:solidFill>
                  <a:schemeClr val="tx1"/>
                </a:solidFill>
                <a:effectLst/>
                <a:latin typeface="+mn-lt"/>
              </a:rPr>
              <a:t>статей</a:t>
            </a:r>
            <a:r>
              <a:rPr lang="en" sz="1800" dirty="0">
                <a:solidFill>
                  <a:schemeClr val="tx1"/>
                </a:solidFill>
                <a:effectLst/>
                <a:latin typeface="+mn-lt"/>
              </a:rPr>
              <a:t>)</a:t>
            </a:r>
            <a:endParaRPr lang="ru-RU" sz="1800" dirty="0">
              <a:solidFill>
                <a:schemeClr val="tx1"/>
              </a:solidFill>
              <a:effectLst/>
              <a:latin typeface="+mn-lt"/>
            </a:endParaRPr>
          </a:p>
          <a:p>
            <a:pPr marL="0" indent="0">
              <a:spcBef>
                <a:spcPts val="0"/>
              </a:spcBef>
              <a:buSzPts val="2400"/>
            </a:pPr>
            <a:endParaRPr lang="ru-RU" sz="1800" dirty="0">
              <a:solidFill>
                <a:schemeClr val="tx1"/>
              </a:solidFill>
              <a:effectLst/>
              <a:latin typeface="+mn-lt"/>
            </a:endParaRPr>
          </a:p>
          <a:p>
            <a:pPr marL="285750" indent="-285750">
              <a:spcBef>
                <a:spcPts val="0"/>
              </a:spcBef>
              <a:buSzPts val="2400"/>
              <a:buFont typeface="Arial" panose="020B0604020202020204" pitchFamily="34" charset="0"/>
              <a:buChar char="•"/>
            </a:pPr>
            <a:r>
              <a:rPr lang="ru-RU" sz="1800" dirty="0">
                <a:solidFill>
                  <a:schemeClr val="tx1"/>
                </a:solidFill>
                <a:latin typeface="+mn-lt"/>
                <a:ea typeface="Times New Roman" panose="02020603050405020304" pitchFamily="18" charset="0"/>
              </a:rPr>
              <a:t>п</a:t>
            </a:r>
            <a:r>
              <a:rPr lang="ru-RU" sz="1800" dirty="0">
                <a:solidFill>
                  <a:schemeClr val="tx1"/>
                </a:solidFill>
                <a:effectLst/>
                <a:latin typeface="+mn-lt"/>
                <a:ea typeface="Times New Roman" panose="02020603050405020304" pitchFamily="18" charset="0"/>
              </a:rPr>
              <a:t>ри помощи инструментов </a:t>
            </a:r>
            <a:r>
              <a:rPr lang="ru-RU" sz="1800" b="1" dirty="0">
                <a:solidFill>
                  <a:schemeClr val="tx1"/>
                </a:solidFill>
                <a:effectLst/>
                <a:latin typeface="+mn-lt"/>
                <a:ea typeface="Times New Roman" panose="02020603050405020304" pitchFamily="18" charset="0"/>
              </a:rPr>
              <a:t>корпусного и контекстуального анализов</a:t>
            </a:r>
            <a:r>
              <a:rPr lang="ru-RU" sz="1800" dirty="0">
                <a:solidFill>
                  <a:schemeClr val="tx1"/>
                </a:solidFill>
                <a:effectLst/>
                <a:latin typeface="+mn-lt"/>
                <a:ea typeface="Times New Roman" panose="02020603050405020304" pitchFamily="18" charset="0"/>
              </a:rPr>
              <a:t> изучено окружение терминов и обнаружена разница в значении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+mn-lt"/>
                <a:ea typeface="Times New Roman" panose="02020603050405020304" pitchFamily="18" charset="0"/>
              </a:rPr>
              <a:t>полисемичных</a:t>
            </a:r>
            <a:r>
              <a:rPr lang="ru-RU" sz="1800" dirty="0">
                <a:solidFill>
                  <a:schemeClr val="tx1"/>
                </a:solidFill>
                <a:effectLst/>
                <a:latin typeface="+mn-lt"/>
                <a:ea typeface="Times New Roman" panose="02020603050405020304" pitchFamily="18" charset="0"/>
              </a:rPr>
              <a:t> терминов и способах их употребления</a:t>
            </a:r>
          </a:p>
          <a:p>
            <a:pPr marL="285750" indent="-285750">
              <a:spcBef>
                <a:spcPts val="0"/>
              </a:spcBef>
              <a:buSzPts val="2400"/>
              <a:buFont typeface="Arial" panose="020B0604020202020204" pitchFamily="34" charset="0"/>
              <a:buChar char="•"/>
            </a:pPr>
            <a:endParaRPr lang="en" sz="1800" dirty="0">
              <a:solidFill>
                <a:schemeClr val="tx1"/>
              </a:solidFill>
              <a:latin typeface="+mn-lt"/>
            </a:endParaRPr>
          </a:p>
          <a:p>
            <a:pPr marL="285750" indent="-285750">
              <a:spcBef>
                <a:spcPts val="0"/>
              </a:spcBef>
              <a:buSzPts val="2400"/>
              <a:buFont typeface="Arial" panose="020B0604020202020204" pitchFamily="34" charset="0"/>
              <a:buChar char="•"/>
            </a:pPr>
            <a:endParaRPr lang="en" sz="1800" dirty="0">
              <a:solidFill>
                <a:schemeClr val="tx1"/>
              </a:solidFill>
              <a:latin typeface="+mn-lt"/>
            </a:endParaRPr>
          </a:p>
          <a:p>
            <a:pPr marL="285750" marR="0" lvl="0" indent="-285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E2D69"/>
              </a:buClr>
              <a:buSzPts val="2400"/>
              <a:buFont typeface="Arial" panose="020B0604020202020204" pitchFamily="34" charset="0"/>
              <a:buChar char="•"/>
            </a:pPr>
            <a:endParaRPr lang="ru-RU" sz="1800" dirty="0">
              <a:solidFill>
                <a:schemeClr val="tx1"/>
              </a:solidFill>
              <a:effectLst/>
              <a:latin typeface="+mn-lt"/>
              <a:ea typeface="DengXian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208" name="Google Shape;208;p4"/>
          <p:cNvSpPr txBox="1">
            <a:spLocks noGrp="1"/>
          </p:cNvSpPr>
          <p:nvPr>
            <p:ph type="body" idx="3"/>
          </p:nvPr>
        </p:nvSpPr>
        <p:spPr>
          <a:xfrm>
            <a:off x="1143689" y="540904"/>
            <a:ext cx="1901825" cy="4159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</a:pPr>
            <a:r>
              <a:rPr lang="ru-RU" sz="1000" dirty="0"/>
              <a:t>Полисемия терминологии миграции в корпусе научных англоязычных статей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</a:pPr>
            <a:endParaRPr dirty="0"/>
          </a:p>
        </p:txBody>
      </p:sp>
      <p:sp>
        <p:nvSpPr>
          <p:cNvPr id="209" name="Google Shape;209;p4"/>
          <p:cNvSpPr txBox="1">
            <a:spLocks noGrp="1"/>
          </p:cNvSpPr>
          <p:nvPr>
            <p:ph type="body" idx="4"/>
          </p:nvPr>
        </p:nvSpPr>
        <p:spPr>
          <a:xfrm>
            <a:off x="3459163" y="548720"/>
            <a:ext cx="2070100" cy="40810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E2D69"/>
              </a:buClr>
              <a:buSzPts val="1000"/>
              <a:buNone/>
            </a:pPr>
            <a:r>
              <a:rPr lang="ru-RU" dirty="0"/>
              <a:t>Ивонина Влада</a:t>
            </a:r>
          </a:p>
        </p:txBody>
      </p:sp>
      <p:sp>
        <p:nvSpPr>
          <p:cNvPr id="210" name="Google Shape;210;p4"/>
          <p:cNvSpPr txBox="1">
            <a:spLocks noGrp="1"/>
          </p:cNvSpPr>
          <p:nvPr>
            <p:ph type="body" idx="5"/>
          </p:nvPr>
        </p:nvSpPr>
        <p:spPr>
          <a:xfrm>
            <a:off x="6259892" y="548720"/>
            <a:ext cx="2070100" cy="40810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E2D69"/>
              </a:buClr>
              <a:buSzPts val="1000"/>
              <a:buNone/>
            </a:pPr>
            <a:r>
              <a:rPr lang="ru-RU" dirty="0"/>
              <a:t>НИУ Высшая Школа Экономики</a:t>
            </a:r>
          </a:p>
        </p:txBody>
      </p:sp>
    </p:spTree>
    <p:extLst>
      <p:ext uri="{BB962C8B-B14F-4D97-AF65-F5344CB8AC3E}">
        <p14:creationId xmlns:p14="http://schemas.microsoft.com/office/powerpoint/2010/main" val="334474566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Google Shape;215;p5"/>
          <p:cNvSpPr txBox="1">
            <a:spLocks noGrp="1"/>
          </p:cNvSpPr>
          <p:nvPr>
            <p:ph type="title"/>
          </p:nvPr>
        </p:nvSpPr>
        <p:spPr>
          <a:xfrm>
            <a:off x="585898" y="1447790"/>
            <a:ext cx="10377070" cy="777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</a:pPr>
            <a:r>
              <a:rPr lang="ru-RU" sz="3600" b="1" dirty="0"/>
              <a:t>Материал и методы</a:t>
            </a:r>
            <a:endParaRPr sz="3600" b="1" dirty="0"/>
          </a:p>
        </p:txBody>
      </p:sp>
      <p:sp>
        <p:nvSpPr>
          <p:cNvPr id="216" name="Google Shape;216;p5"/>
          <p:cNvSpPr txBox="1">
            <a:spLocks noGrp="1"/>
          </p:cNvSpPr>
          <p:nvPr>
            <p:ph type="body" idx="1"/>
          </p:nvPr>
        </p:nvSpPr>
        <p:spPr>
          <a:xfrm>
            <a:off x="585898" y="2161310"/>
            <a:ext cx="10799858" cy="8866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45700" anchor="t" anchorCtr="0">
            <a:norm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E2D69"/>
              </a:buClr>
              <a:buSzPts val="2400"/>
              <a:buFont typeface="Arial"/>
              <a:buNone/>
            </a:pPr>
            <a:r>
              <a:rPr lang="ru-RU" sz="2000" b="1" dirty="0">
                <a:solidFill>
                  <a:schemeClr val="tx1"/>
                </a:solidFill>
                <a:effectLst/>
                <a:latin typeface="+mn-lt"/>
                <a:ea typeface="DengXian Light" panose="02010600030101010101" pitchFamily="2" charset="-122"/>
                <a:cs typeface="Times New Roman" panose="02020603050405020304" pitchFamily="18" charset="0"/>
              </a:rPr>
              <a:t>Выборка</a:t>
            </a:r>
            <a:r>
              <a:rPr lang="ru-RU" sz="2000" dirty="0">
                <a:solidFill>
                  <a:schemeClr val="tx1"/>
                </a:solidFill>
                <a:effectLst/>
                <a:latin typeface="+mn-lt"/>
                <a:ea typeface="DengXian Light" panose="02010600030101010101" pitchFamily="2" charset="-122"/>
                <a:cs typeface="Times New Roman" panose="02020603050405020304" pitchFamily="18" charset="0"/>
              </a:rPr>
              <a:t> терминологических единиц составила 62 коллокации, 29 из которых со словом «</a:t>
            </a:r>
            <a:r>
              <a:rPr lang="en-US" sz="2000" dirty="0">
                <a:solidFill>
                  <a:schemeClr val="tx1"/>
                </a:solidFill>
                <a:effectLst/>
                <a:latin typeface="+mn-lt"/>
                <a:ea typeface="DengXian Light" panose="02010600030101010101" pitchFamily="2" charset="-122"/>
                <a:cs typeface="Times New Roman" panose="02020603050405020304" pitchFamily="18" charset="0"/>
              </a:rPr>
              <a:t>migrant</a:t>
            </a:r>
            <a:r>
              <a:rPr lang="ru-RU" sz="2000" dirty="0">
                <a:solidFill>
                  <a:schemeClr val="tx1"/>
                </a:solidFill>
                <a:effectLst/>
                <a:latin typeface="+mn-lt"/>
                <a:ea typeface="DengXian Light" panose="02010600030101010101" pitchFamily="2" charset="-122"/>
                <a:cs typeface="Times New Roman" panose="02020603050405020304" pitchFamily="18" charset="0"/>
              </a:rPr>
              <a:t> / </a:t>
            </a:r>
            <a:r>
              <a:rPr lang="en-US" sz="2000" dirty="0">
                <a:solidFill>
                  <a:schemeClr val="tx1"/>
                </a:solidFill>
                <a:effectLst/>
                <a:latin typeface="+mn-lt"/>
                <a:ea typeface="DengXian Light" panose="02010600030101010101" pitchFamily="2" charset="-122"/>
                <a:cs typeface="Times New Roman" panose="02020603050405020304" pitchFamily="18" charset="0"/>
              </a:rPr>
              <a:t>s</a:t>
            </a:r>
            <a:r>
              <a:rPr lang="ru-RU" sz="2000" dirty="0">
                <a:solidFill>
                  <a:schemeClr val="tx1"/>
                </a:solidFill>
                <a:effectLst/>
                <a:latin typeface="+mn-lt"/>
                <a:ea typeface="DengXian Light" panose="02010600030101010101" pitchFamily="2" charset="-122"/>
                <a:cs typeface="Times New Roman" panose="02020603050405020304" pitchFamily="18" charset="0"/>
              </a:rPr>
              <a:t>», 33 – со словом «</a:t>
            </a:r>
            <a:r>
              <a:rPr lang="en-US" sz="2000" dirty="0">
                <a:solidFill>
                  <a:schemeClr val="tx1"/>
                </a:solidFill>
                <a:effectLst/>
                <a:latin typeface="+mn-lt"/>
                <a:ea typeface="DengXian Light" panose="02010600030101010101" pitchFamily="2" charset="-122"/>
                <a:cs typeface="Times New Roman" panose="02020603050405020304" pitchFamily="18" charset="0"/>
              </a:rPr>
              <a:t>migration</a:t>
            </a:r>
            <a:r>
              <a:rPr lang="ru-RU" sz="2000" dirty="0">
                <a:solidFill>
                  <a:schemeClr val="tx1"/>
                </a:solidFill>
                <a:effectLst/>
                <a:latin typeface="+mn-lt"/>
                <a:ea typeface="DengXian Light" panose="02010600030101010101" pitchFamily="2" charset="-122"/>
                <a:cs typeface="Times New Roman" panose="02020603050405020304" pitchFamily="18" charset="0"/>
              </a:rPr>
              <a:t>»</a:t>
            </a:r>
            <a:r>
              <a:rPr lang="ru-RU" sz="2000" dirty="0">
                <a:solidFill>
                  <a:schemeClr val="tx1"/>
                </a:solidFill>
                <a:effectLst/>
                <a:latin typeface="+mn-lt"/>
              </a:rPr>
              <a:t> </a:t>
            </a:r>
            <a:endParaRPr sz="2000" dirty="0">
              <a:solidFill>
                <a:schemeClr val="tx1"/>
              </a:solidFill>
              <a:latin typeface="+mn-lt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0E2D69"/>
              </a:buClr>
              <a:buSzPts val="2600"/>
              <a:buFont typeface="Arial"/>
              <a:buNone/>
            </a:pPr>
            <a:endParaRPr sz="20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17" name="Google Shape;217;p5"/>
          <p:cNvSpPr txBox="1">
            <a:spLocks noGrp="1"/>
          </p:cNvSpPr>
          <p:nvPr>
            <p:ph type="body" idx="3"/>
          </p:nvPr>
        </p:nvSpPr>
        <p:spPr>
          <a:xfrm>
            <a:off x="1143689" y="540904"/>
            <a:ext cx="1901825" cy="4159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</a:pPr>
            <a:r>
              <a:rPr lang="ru-RU" sz="1000" dirty="0"/>
              <a:t>Полисемия терминологии миграции в корпусе научных англоязычных статей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</a:pPr>
            <a:endParaRPr dirty="0"/>
          </a:p>
        </p:txBody>
      </p:sp>
      <p:sp>
        <p:nvSpPr>
          <p:cNvPr id="219" name="Google Shape;219;p5"/>
          <p:cNvSpPr/>
          <p:nvPr/>
        </p:nvSpPr>
        <p:spPr>
          <a:xfrm>
            <a:off x="2824655" y="4084796"/>
            <a:ext cx="12192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0" name="Google Shape;220;p5"/>
          <p:cNvSpPr txBox="1">
            <a:spLocks noGrp="1"/>
          </p:cNvSpPr>
          <p:nvPr>
            <p:ph type="body" idx="4"/>
          </p:nvPr>
        </p:nvSpPr>
        <p:spPr>
          <a:xfrm>
            <a:off x="3459163" y="548720"/>
            <a:ext cx="2070100" cy="40810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E2D69"/>
              </a:buClr>
              <a:buSzPts val="1000"/>
              <a:buNone/>
            </a:pPr>
            <a:r>
              <a:rPr lang="ru-RU" dirty="0"/>
              <a:t>Ивонина Влада</a:t>
            </a:r>
          </a:p>
        </p:txBody>
      </p:sp>
      <p:sp>
        <p:nvSpPr>
          <p:cNvPr id="221" name="Google Shape;221;p5"/>
          <p:cNvSpPr txBox="1">
            <a:spLocks noGrp="1"/>
          </p:cNvSpPr>
          <p:nvPr>
            <p:ph type="body" idx="5"/>
          </p:nvPr>
        </p:nvSpPr>
        <p:spPr>
          <a:xfrm>
            <a:off x="6259892" y="548720"/>
            <a:ext cx="2070100" cy="40810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E2D69"/>
              </a:buClr>
              <a:buSzPts val="1000"/>
              <a:buNone/>
            </a:pPr>
            <a:r>
              <a:rPr lang="ru-RU" dirty="0"/>
              <a:t>НИУ Высшая Школа Экономики</a:t>
            </a:r>
          </a:p>
        </p:txBody>
      </p:sp>
      <p:pic>
        <p:nvPicPr>
          <p:cNvPr id="3" name="Рисунок 2" descr="Изображение выглядит как текст, меню, число, Шрифт&#10;&#10;Автоматически созданное описание">
            <a:extLst>
              <a:ext uri="{FF2B5EF4-FFF2-40B4-BE49-F238E27FC236}">
                <a16:creationId xmlns:a16="http://schemas.microsoft.com/office/drawing/2014/main" id="{D89C70F6-14F2-A9DB-08DA-C8AB9E1B9A66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b="34498"/>
          <a:stretch/>
        </p:blipFill>
        <p:spPr>
          <a:xfrm>
            <a:off x="585898" y="2938335"/>
            <a:ext cx="7772400" cy="3565451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Пользовательские 1">
      <a:dk1>
        <a:srgbClr val="0F2C68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1524</TotalTime>
  <Words>1594</Words>
  <Application>Microsoft Macintosh PowerPoint</Application>
  <PresentationFormat>Широкоэкранный</PresentationFormat>
  <Paragraphs>145</Paragraphs>
  <Slides>18</Slides>
  <Notes>18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21" baseType="lpstr">
      <vt:lpstr>Arial</vt:lpstr>
      <vt:lpstr>Calibri</vt:lpstr>
      <vt:lpstr>Office Theme</vt:lpstr>
      <vt:lpstr>Полисемия терминологии миграции в корпусе научных англоязычных статей  XXХ NATE-Russia Conference “Meeting Challenges and Using Opportunities”  </vt:lpstr>
      <vt:lpstr>Содержание</vt:lpstr>
      <vt:lpstr>Введение </vt:lpstr>
      <vt:lpstr>Три основных случая возникновения многозначных терминов в рамках одной терминологии (Гринев-Гриневич, 2016)</vt:lpstr>
      <vt:lpstr>Три основных случая возникновения многозначных терминов в рамках одной терминологии (Гринев-Гриневич, 2016)</vt:lpstr>
      <vt:lpstr>Три основных случая возникновения многозначных терминов в рамках одной терминологии (Гринев-Гриневич, 2016)</vt:lpstr>
      <vt:lpstr>Цель работы</vt:lpstr>
      <vt:lpstr>Материал и методы</vt:lpstr>
      <vt:lpstr>Материал и методы</vt:lpstr>
      <vt:lpstr>Материал и методы</vt:lpstr>
      <vt:lpstr>Результаты: семантический анализ терминов на примере коллокации «MIGRATION POLICY/IES»</vt:lpstr>
      <vt:lpstr>Результаты: семантический анализ терминов на примере коллокации «MIGRATION POLICY/IES»</vt:lpstr>
      <vt:lpstr>Результаты: семантический анализ терминов на примере коллокации «MIGRATION POLICY/IES»</vt:lpstr>
      <vt:lpstr>Результаты: семантический анализ терминов на примере коллокации «MIGRANT COMMUNITY/IES»</vt:lpstr>
      <vt:lpstr>Результаты: семантический анализ терминов на примере коллокации «MIGRANT COMMUNITY/IES»</vt:lpstr>
      <vt:lpstr>Выводы и значение результатов для педагогики</vt:lpstr>
      <vt:lpstr>Источники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Кутьков Юрий Юрьевич</dc:creator>
  <cp:lastModifiedBy>Ивонина Влада Михайловна</cp:lastModifiedBy>
  <cp:revision>21</cp:revision>
  <dcterms:created xsi:type="dcterms:W3CDTF">2021-11-11T08:52:47Z</dcterms:created>
  <dcterms:modified xsi:type="dcterms:W3CDTF">2025-04-11T11:30:14Z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0x0101002A9C74E6E830D74E9B0FDDB4017A5417</vt:lpwstr>
  </property>
</Properties>
</file>