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10" r:id="rId2"/>
    <p:sldId id="313" r:id="rId3"/>
    <p:sldId id="329" r:id="rId4"/>
    <p:sldId id="319" r:id="rId5"/>
    <p:sldId id="322" r:id="rId6"/>
    <p:sldId id="330" r:id="rId7"/>
    <p:sldId id="331" r:id="rId8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6DCA969-6CC7-45C5-A48E-0B2B53F6A9CC}">
          <p14:sldIdLst>
            <p14:sldId id="310"/>
            <p14:sldId id="313"/>
            <p14:sldId id="329"/>
            <p14:sldId id="319"/>
            <p14:sldId id="322"/>
            <p14:sldId id="330"/>
            <p14:sldId id="33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80" autoAdjust="0"/>
    <p:restoredTop sz="94728" autoAdjust="0"/>
  </p:normalViewPr>
  <p:slideViewPr>
    <p:cSldViewPr>
      <p:cViewPr varScale="1">
        <p:scale>
          <a:sx n="115" d="100"/>
          <a:sy n="115" d="100"/>
        </p:scale>
        <p:origin x="7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aseline="0"/>
            </a:pPr>
            <a:r>
              <a:rPr lang="en-US" sz="2000" b="1" baseline="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20</a:t>
            </a:r>
            <a:r>
              <a:rPr lang="ru-RU" sz="2000" b="1" baseline="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24</a:t>
            </a:r>
            <a:r>
              <a:rPr lang="en-US" sz="2000" b="1" baseline="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2000" b="1" baseline="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год</a:t>
            </a:r>
            <a:endParaRPr lang="ru-RU" sz="2000" b="1" baseline="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c:rich>
      </c:tx>
      <c:layout>
        <c:manualLayout>
          <c:xMode val="edge"/>
          <c:yMode val="edge"/>
          <c:x val="2.3817917377931819E-2"/>
          <c:y val="8.7487228398968067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373314817099782E-2"/>
          <c:y val="7.2870635400382536E-2"/>
          <c:w val="0.88363073580836993"/>
          <c:h val="0.92712936459961748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1541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1541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5105-4FD8-8D12-0DCD715E8927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1541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5105-4FD8-8D12-0DCD715E8927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1541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5105-4FD8-8D12-0DCD715E8927}"/>
              </c:ext>
            </c:extLst>
          </c:dPt>
          <c:dLbls>
            <c:dLbl>
              <c:idx val="0"/>
              <c:layout>
                <c:manualLayout>
                  <c:x val="-0.17182608793297"/>
                  <c:y val="-0.26417503325211567"/>
                </c:manualLayout>
              </c:layout>
              <c:tx>
                <c:rich>
                  <a:bodyPr/>
                  <a:lstStyle/>
                  <a:p>
                    <a:pPr>
                      <a:defRPr sz="1800" b="1" i="0" u="none" strike="noStrike" baseline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Arial Cyr"/>
                        <a:cs typeface="Arial Cyr"/>
                      </a:defRPr>
                    </a:pPr>
                    <a:r>
                      <a:rPr lang="ru-RU" sz="1800" b="1" baseline="0" dirty="0" smtClean="0">
                        <a:solidFill>
                          <a:schemeClr val="bg1"/>
                        </a:solidFill>
                        <a:latin typeface="+mj-lt"/>
                      </a:rPr>
                      <a:t>55,0%; </a:t>
                    </a:r>
                    <a:endParaRPr lang="ru-RU" sz="1800" b="1" baseline="0" dirty="0" smtClean="0">
                      <a:solidFill>
                        <a:schemeClr val="bg1"/>
                      </a:solidFill>
                      <a:latin typeface="+mj-lt"/>
                    </a:endParaRPr>
                  </a:p>
                  <a:p>
                    <a:pPr>
                      <a:defRPr sz="1800" b="1" i="0" u="none" strike="noStrike" baseline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Arial Cyr"/>
                        <a:cs typeface="Arial Cyr"/>
                      </a:defRPr>
                    </a:pPr>
                    <a:r>
                      <a:rPr lang="ru-RU" sz="1800" b="1" baseline="0" dirty="0" smtClean="0">
                        <a:solidFill>
                          <a:schemeClr val="bg1"/>
                        </a:solidFill>
                        <a:latin typeface="+mj-lt"/>
                      </a:rPr>
                      <a:t>111 </a:t>
                    </a:r>
                    <a:r>
                      <a:rPr lang="ru-RU" sz="1800" b="1" baseline="0" dirty="0" smtClean="0">
                        <a:solidFill>
                          <a:schemeClr val="bg1"/>
                        </a:solidFill>
                        <a:latin typeface="+mj-lt"/>
                      </a:rPr>
                      <a:t>чел.</a:t>
                    </a:r>
                    <a:endParaRPr lang="ru-RU" sz="1800" baseline="0" dirty="0">
                      <a:solidFill>
                        <a:schemeClr val="bg1"/>
                      </a:solidFill>
                      <a:latin typeface="+mj-lt"/>
                    </a:endParaRPr>
                  </a:p>
                </c:rich>
              </c:tx>
              <c:numFmt formatCode="0%" sourceLinked="0"/>
              <c:spPr>
                <a:noFill/>
                <a:ln w="30557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263802628515521"/>
                      <c:h val="0.2542102054446865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105-4FD8-8D12-0DCD715E8927}"/>
                </c:ext>
              </c:extLst>
            </c:dLbl>
            <c:dLbl>
              <c:idx val="1"/>
              <c:layout>
                <c:manualLayout>
                  <c:x val="0.18142068596280717"/>
                  <c:y val="-0.20483816271810362"/>
                </c:manualLayout>
              </c:layout>
              <c:tx>
                <c:rich>
                  <a:bodyPr/>
                  <a:lstStyle/>
                  <a:p>
                    <a:pPr>
                      <a:defRPr sz="1800" b="1" i="0" u="none" strike="noStrike" baseline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Arial Cyr"/>
                        <a:cs typeface="Arial Cyr"/>
                      </a:defRPr>
                    </a:pPr>
                    <a:r>
                      <a:rPr lang="ru-RU" sz="1800" b="1" baseline="0" dirty="0" smtClean="0">
                        <a:solidFill>
                          <a:schemeClr val="bg1"/>
                        </a:solidFill>
                        <a:latin typeface="+mj-lt"/>
                      </a:rPr>
                      <a:t>20,8 </a:t>
                    </a:r>
                    <a:r>
                      <a:rPr lang="ru-RU" sz="1800" b="1" baseline="0" dirty="0" smtClean="0">
                        <a:solidFill>
                          <a:schemeClr val="bg1"/>
                        </a:solidFill>
                        <a:latin typeface="+mj-lt"/>
                      </a:rPr>
                      <a:t>%; </a:t>
                    </a:r>
                    <a:r>
                      <a:rPr lang="ru-RU" sz="1800" b="1" baseline="0" dirty="0" smtClean="0">
                        <a:solidFill>
                          <a:schemeClr val="bg1"/>
                        </a:solidFill>
                        <a:latin typeface="+mj-lt"/>
                      </a:rPr>
                      <a:t>42 </a:t>
                    </a:r>
                    <a:r>
                      <a:rPr lang="ru-RU" sz="1800" b="1" baseline="0" dirty="0" smtClean="0">
                        <a:solidFill>
                          <a:schemeClr val="bg1"/>
                        </a:solidFill>
                        <a:latin typeface="+mj-lt"/>
                      </a:rPr>
                      <a:t>чел.</a:t>
                    </a:r>
                    <a:endParaRPr lang="ru-RU" sz="1800" baseline="0" dirty="0">
                      <a:solidFill>
                        <a:schemeClr val="bg1"/>
                      </a:solidFill>
                      <a:latin typeface="+mj-lt"/>
                    </a:endParaRPr>
                  </a:p>
                </c:rich>
              </c:tx>
              <c:numFmt formatCode="0%" sourceLinked="0"/>
              <c:spPr>
                <a:noFill/>
                <a:ln w="30557">
                  <a:noFill/>
                </a:ln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105-4FD8-8D12-0DCD715E8927}"/>
                </c:ext>
              </c:extLst>
            </c:dLbl>
            <c:dLbl>
              <c:idx val="2"/>
              <c:layout>
                <c:manualLayout>
                  <c:x val="0.20789506674974056"/>
                  <c:y val="0.13214297680148068"/>
                </c:manualLayout>
              </c:layout>
              <c:tx>
                <c:rich>
                  <a:bodyPr/>
                  <a:lstStyle/>
                  <a:p>
                    <a:pPr>
                      <a:defRPr sz="1800" b="1" i="0" u="none" strike="noStrike" baseline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Arial Cyr"/>
                        <a:cs typeface="Arial Cyr"/>
                      </a:defRPr>
                    </a:pPr>
                    <a:r>
                      <a:rPr lang="ru-RU" sz="1800" b="1" baseline="0" dirty="0" smtClean="0"/>
                      <a:t>24,2%; </a:t>
                    </a:r>
                    <a:endParaRPr lang="ru-RU" sz="1800" b="1" baseline="0" dirty="0" smtClean="0"/>
                  </a:p>
                  <a:p>
                    <a:pPr>
                      <a:defRPr sz="1800" b="1" i="0" u="none" strike="noStrike" baseline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Arial Cyr"/>
                        <a:cs typeface="Arial Cyr"/>
                      </a:defRPr>
                    </a:pPr>
                    <a:r>
                      <a:rPr lang="ru-RU" sz="1800" b="1" baseline="0" dirty="0" smtClean="0"/>
                      <a:t>49 </a:t>
                    </a:r>
                    <a:r>
                      <a:rPr lang="ru-RU" sz="1800" b="1" baseline="0" dirty="0" smtClean="0"/>
                      <a:t>чел.</a:t>
                    </a:r>
                    <a:endParaRPr lang="ru-RU" sz="1800" baseline="0" dirty="0"/>
                  </a:p>
                </c:rich>
              </c:tx>
              <c:numFmt formatCode="0%" sourceLinked="0"/>
              <c:spPr>
                <a:noFill/>
                <a:ln w="30557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105-4FD8-8D12-0DCD715E8927}"/>
                </c:ext>
              </c:extLst>
            </c:dLbl>
            <c:numFmt formatCode="0%" sourceLinked="0"/>
            <c:spPr>
              <a:noFill/>
              <a:ln w="30557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Лист1!$A$20:$A$22</c:f>
              <c:strCache>
                <c:ptCount val="3"/>
                <c:pt idx="0">
                  <c:v>Пермь</c:v>
                </c:pt>
                <c:pt idx="1">
                  <c:v>Пермский край</c:v>
                </c:pt>
                <c:pt idx="2">
                  <c:v>Другие регионы</c:v>
                </c:pt>
              </c:strCache>
            </c:strRef>
          </c:cat>
          <c:val>
            <c:numRef>
              <c:f>Лист1!$B$20:$B$22</c:f>
              <c:numCache>
                <c:formatCode>0.0%</c:formatCode>
                <c:ptCount val="3"/>
                <c:pt idx="0">
                  <c:v>0.55000000000000004</c:v>
                </c:pt>
                <c:pt idx="1">
                  <c:v>0.20799999999999999</c:v>
                </c:pt>
                <c:pt idx="2">
                  <c:v>0.26400000000000001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105-4FD8-8D12-0DCD715E89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</c:spPr>
    </c:plotArea>
    <c:legend>
      <c:legendPos val="r"/>
      <c:legendEntry>
        <c:idx val="0"/>
        <c:txPr>
          <a:bodyPr/>
          <a:lstStyle/>
          <a:p>
            <a:pPr>
              <a:defRPr sz="1500" b="1" baseline="0">
                <a:solidFill>
                  <a:schemeClr val="accent1">
                    <a:lumMod val="50000"/>
                  </a:schemeClr>
                </a:solidFill>
                <a:latin typeface="+mn-lt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500" b="1" baseline="0">
                <a:solidFill>
                  <a:schemeClr val="accent1">
                    <a:lumMod val="50000"/>
                  </a:schemeClr>
                </a:solidFill>
                <a:latin typeface="+mn-lt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500" b="1" baseline="0">
                <a:solidFill>
                  <a:schemeClr val="accent1">
                    <a:lumMod val="50000"/>
                  </a:schemeClr>
                </a:solidFill>
                <a:latin typeface="+mn-lt"/>
              </a:defRPr>
            </a:pPr>
            <a:endParaRPr lang="ru-RU"/>
          </a:p>
        </c:txPr>
      </c:legendEntry>
      <c:layout>
        <c:manualLayout>
          <c:xMode val="edge"/>
          <c:yMode val="edge"/>
          <c:x val="2.8633756500648932E-2"/>
          <c:y val="0.83538615603655697"/>
          <c:w val="0.97136613809179539"/>
          <c:h val="0.15811611058289352"/>
        </c:manualLayout>
      </c:layout>
      <c:overlay val="0"/>
      <c:txPr>
        <a:bodyPr/>
        <a:lstStyle/>
        <a:p>
          <a:pPr>
            <a:defRPr sz="1500" b="1" baseline="0">
              <a:solidFill>
                <a:schemeClr val="accent1">
                  <a:lumMod val="50000"/>
                </a:schemeClr>
              </a:solidFill>
              <a:latin typeface="+mn-lt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889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aseline="0"/>
            </a:pPr>
            <a:r>
              <a:rPr lang="en-US" sz="2000" b="1" baseline="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20</a:t>
            </a:r>
            <a:r>
              <a:rPr lang="ru-RU" sz="2000" b="1" baseline="0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23 год</a:t>
            </a:r>
            <a:endParaRPr lang="ru-RU" sz="2000" b="1" baseline="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c:rich>
      </c:tx>
      <c:layout>
        <c:manualLayout>
          <c:xMode val="edge"/>
          <c:yMode val="edge"/>
          <c:x val="0"/>
          <c:y val="0.11414359115345679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5373314817099782E-2"/>
          <c:y val="7.2870635400382536E-2"/>
          <c:w val="0.88363073580836993"/>
          <c:h val="0.92712936459961748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1541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1"/>
              </a:solidFill>
              <a:ln w="11541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2081-4260-8977-FFAE6353FBD9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1541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2081-4260-8977-FFAE6353FBD9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1541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2081-4260-8977-FFAE6353FBD9}"/>
              </c:ext>
            </c:extLst>
          </c:dPt>
          <c:dLbls>
            <c:dLbl>
              <c:idx val="0"/>
              <c:layout>
                <c:manualLayout>
                  <c:x val="-0.19133065629422263"/>
                  <c:y val="-0.16196182272164741"/>
                </c:manualLayout>
              </c:layout>
              <c:tx>
                <c:rich>
                  <a:bodyPr/>
                  <a:lstStyle/>
                  <a:p>
                    <a:pPr>
                      <a:defRPr sz="2000" b="1" i="0" u="none" strike="noStrike" baseline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Arial Cyr"/>
                        <a:cs typeface="Arial Cyr"/>
                      </a:defRPr>
                    </a:pPr>
                    <a:r>
                      <a:rPr lang="ru-RU" sz="2000" b="1" baseline="0" dirty="0" smtClean="0">
                        <a:solidFill>
                          <a:schemeClr val="bg1"/>
                        </a:solidFill>
                        <a:latin typeface="+mj-lt"/>
                      </a:rPr>
                      <a:t>66,7 %; </a:t>
                    </a:r>
                  </a:p>
                  <a:p>
                    <a:pPr>
                      <a:defRPr sz="2000" b="1" i="0" u="none" strike="noStrike" baseline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Arial Cyr"/>
                        <a:cs typeface="Arial Cyr"/>
                      </a:defRPr>
                    </a:pPr>
                    <a:r>
                      <a:rPr lang="ru-RU" sz="2000" b="1" baseline="0" dirty="0" smtClean="0">
                        <a:solidFill>
                          <a:schemeClr val="bg1"/>
                        </a:solidFill>
                        <a:latin typeface="+mj-lt"/>
                      </a:rPr>
                      <a:t>114 чел.</a:t>
                    </a:r>
                    <a:endParaRPr lang="ru-RU" dirty="0">
                      <a:solidFill>
                        <a:schemeClr val="bg1"/>
                      </a:solidFill>
                      <a:latin typeface="+mj-lt"/>
                    </a:endParaRPr>
                  </a:p>
                </c:rich>
              </c:tx>
              <c:numFmt formatCode="0%" sourceLinked="0"/>
              <c:spPr>
                <a:noFill/>
                <a:ln w="30557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058280014351439"/>
                      <c:h val="0.206111956723568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081-4260-8977-FFAE6353FBD9}"/>
                </c:ext>
              </c:extLst>
            </c:dLbl>
            <c:dLbl>
              <c:idx val="1"/>
              <c:layout>
                <c:manualLayout>
                  <c:x val="0.13233716533738724"/>
                  <c:y val="-0.110143101425378"/>
                </c:manualLayout>
              </c:layout>
              <c:tx>
                <c:rich>
                  <a:bodyPr/>
                  <a:lstStyle/>
                  <a:p>
                    <a:pPr>
                      <a:defRPr sz="2000" b="1" i="0" u="none" strike="noStrike" baseline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Arial Cyr"/>
                        <a:cs typeface="Arial Cyr"/>
                      </a:defRPr>
                    </a:pPr>
                    <a:r>
                      <a:rPr lang="ru-RU" sz="2000" b="1" baseline="0" dirty="0" smtClean="0">
                        <a:solidFill>
                          <a:schemeClr val="bg1"/>
                        </a:solidFill>
                        <a:latin typeface="+mj-lt"/>
                      </a:rPr>
                      <a:t>17 %; 29 чел.</a:t>
                    </a:r>
                    <a:endParaRPr lang="ru-RU" dirty="0">
                      <a:solidFill>
                        <a:schemeClr val="bg1"/>
                      </a:solidFill>
                      <a:latin typeface="+mj-lt"/>
                    </a:endParaRPr>
                  </a:p>
                </c:rich>
              </c:tx>
              <c:numFmt formatCode="0%" sourceLinked="0"/>
              <c:spPr>
                <a:noFill/>
                <a:ln w="30557">
                  <a:noFill/>
                </a:ln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081-4260-8977-FFAE6353FBD9}"/>
                </c:ext>
              </c:extLst>
            </c:dLbl>
            <c:dLbl>
              <c:idx val="2"/>
              <c:layout>
                <c:manualLayout>
                  <c:x val="0.14616236130799826"/>
                  <c:y val="0.18383997540087088"/>
                </c:manualLayout>
              </c:layout>
              <c:tx>
                <c:rich>
                  <a:bodyPr/>
                  <a:lstStyle/>
                  <a:p>
                    <a:pPr>
                      <a:defRPr sz="2000" b="1" i="0" u="none" strike="noStrike" baseline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Arial Cyr"/>
                        <a:cs typeface="Arial Cyr"/>
                      </a:defRPr>
                    </a:pPr>
                    <a:r>
                      <a:rPr lang="ru-RU" sz="2000" b="1" baseline="0" dirty="0" smtClean="0"/>
                      <a:t>16,3 %; </a:t>
                    </a:r>
                  </a:p>
                  <a:p>
                    <a:pPr>
                      <a:defRPr sz="2000" b="1" i="0" u="none" strike="noStrike" baseline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Arial Cyr"/>
                        <a:cs typeface="Arial Cyr"/>
                      </a:defRPr>
                    </a:pPr>
                    <a:r>
                      <a:rPr lang="ru-RU" sz="2000" b="1" baseline="0" dirty="0" smtClean="0"/>
                      <a:t>28 чел.</a:t>
                    </a:r>
                    <a:endParaRPr lang="ru-RU" sz="2800" dirty="0"/>
                  </a:p>
                </c:rich>
              </c:tx>
              <c:numFmt formatCode="0%" sourceLinked="0"/>
              <c:spPr>
                <a:noFill/>
                <a:ln w="30557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081-4260-8977-FFAE6353FBD9}"/>
                </c:ext>
              </c:extLst>
            </c:dLbl>
            <c:numFmt formatCode="0%" sourceLinked="0"/>
            <c:spPr>
              <a:noFill/>
              <a:ln w="30557">
                <a:noFill/>
              </a:ln>
            </c:spPr>
            <c:txPr>
              <a:bodyPr/>
              <a:lstStyle/>
              <a:p>
                <a:pPr>
                  <a:defRPr sz="2000" b="1" i="0" u="none" strike="noStrike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Лист1!$A$20:$A$22</c:f>
              <c:strCache>
                <c:ptCount val="3"/>
                <c:pt idx="0">
                  <c:v>Пермь</c:v>
                </c:pt>
                <c:pt idx="1">
                  <c:v>Пермский край</c:v>
                </c:pt>
                <c:pt idx="2">
                  <c:v>Другие регионы</c:v>
                </c:pt>
              </c:strCache>
            </c:strRef>
          </c:cat>
          <c:val>
            <c:numRef>
              <c:f>Лист1!$B$20:$B$22</c:f>
              <c:numCache>
                <c:formatCode>0%</c:formatCode>
                <c:ptCount val="3"/>
                <c:pt idx="0">
                  <c:v>0.59</c:v>
                </c:pt>
                <c:pt idx="1">
                  <c:v>0.26</c:v>
                </c:pt>
                <c:pt idx="2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081-4260-8977-FFAE6353FB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889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aseline="0"/>
            </a:pPr>
            <a:r>
              <a:rPr lang="en-US" sz="2000" baseline="0" dirty="0" smtClean="0">
                <a:solidFill>
                  <a:schemeClr val="accent1">
                    <a:lumMod val="50000"/>
                  </a:schemeClr>
                </a:solidFill>
              </a:rPr>
              <a:t>20</a:t>
            </a:r>
            <a:r>
              <a:rPr lang="ru-RU" sz="2000" baseline="0" dirty="0" smtClean="0">
                <a:solidFill>
                  <a:schemeClr val="accent1">
                    <a:lumMod val="50000"/>
                  </a:schemeClr>
                </a:solidFill>
              </a:rPr>
              <a:t>24 </a:t>
            </a:r>
            <a:r>
              <a:rPr lang="ru-RU" sz="2000" baseline="0" dirty="0" smtClean="0">
                <a:solidFill>
                  <a:schemeClr val="accent1">
                    <a:lumMod val="50000"/>
                  </a:schemeClr>
                </a:solidFill>
              </a:rPr>
              <a:t>год</a:t>
            </a:r>
            <a:endParaRPr lang="en-US" sz="2000" baseline="0" dirty="0">
              <a:solidFill>
                <a:schemeClr val="accent1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3.3216666955913701E-2"/>
          <c:y val="3.3768019027082216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2357941189886469"/>
          <c:y val="6.5272251329781941E-2"/>
          <c:w val="0.89025681486551889"/>
          <c:h val="0.7967441924144763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1-8135-4985-85F8-F3F422119E8F}"/>
              </c:ext>
            </c:extLst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58%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135-4985-85F8-F3F422119E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мужчины</c:v>
                </c:pt>
                <c:pt idx="1">
                  <c:v>женщины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0.42</c:v>
                </c:pt>
                <c:pt idx="1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35-4985-85F8-F3F422119E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3.1868486874309085E-2"/>
          <c:y val="0.33330547594350518"/>
          <c:w val="0.30917252983131432"/>
          <c:h val="0.2536741332985904"/>
        </c:manualLayout>
      </c:layout>
      <c:overlay val="0"/>
      <c:txPr>
        <a:bodyPr/>
        <a:lstStyle/>
        <a:p>
          <a:pPr>
            <a:defRPr sz="1500" b="1" baseline="0">
              <a:solidFill>
                <a:schemeClr val="accent1">
                  <a:lumMod val="50000"/>
                </a:schemeClr>
              </a:solidFill>
              <a:latin typeface="+mn-lt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aseline="0"/>
            </a:pPr>
            <a:r>
              <a:rPr lang="en-US" sz="2000" baseline="0" dirty="0" smtClean="0">
                <a:solidFill>
                  <a:schemeClr val="accent1">
                    <a:lumMod val="50000"/>
                  </a:schemeClr>
                </a:solidFill>
              </a:rPr>
              <a:t>20</a:t>
            </a:r>
            <a:r>
              <a:rPr lang="ru-RU" sz="2000" baseline="0" dirty="0" smtClean="0">
                <a:solidFill>
                  <a:schemeClr val="accent1">
                    <a:lumMod val="50000"/>
                  </a:schemeClr>
                </a:solidFill>
              </a:rPr>
              <a:t>23 год</a:t>
            </a:r>
            <a:endParaRPr lang="en-US" sz="2000" baseline="0" dirty="0">
              <a:solidFill>
                <a:schemeClr val="accent1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2.609013956884897E-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3213046424956355"/>
          <c:y val="9.5799622872503307E-2"/>
          <c:w val="0.89025681486551889"/>
          <c:h val="0.7967441924144763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explosion val="25"/>
          <c:dPt>
            <c:idx val="1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1-67C9-446B-905D-66D4DEE65365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43%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89E-4CEB-9F3D-D9735281EFD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57%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7C9-446B-905D-66D4DEE653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мужчины</c:v>
                </c:pt>
                <c:pt idx="1">
                  <c:v>женщины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0.38</c:v>
                </c:pt>
                <c:pt idx="1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C9-446B-905D-66D4DEE653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6967"/>
          </a:xfrm>
          <a:prstGeom prst="rect">
            <a:avLst/>
          </a:prstGeom>
        </p:spPr>
        <p:txBody>
          <a:bodyPr vert="horz" lIns="91448" tIns="45724" rIns="91448" bIns="4572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967"/>
          </a:xfrm>
          <a:prstGeom prst="rect">
            <a:avLst/>
          </a:prstGeom>
        </p:spPr>
        <p:txBody>
          <a:bodyPr vert="horz" lIns="91448" tIns="45724" rIns="91448" bIns="45724" rtlCol="0"/>
          <a:lstStyle>
            <a:lvl1pPr algn="r">
              <a:defRPr sz="1200"/>
            </a:lvl1pPr>
          </a:lstStyle>
          <a:p>
            <a:fld id="{AED156F9-C79E-4F24-82F4-16FCE3E5941A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9672"/>
            <a:ext cx="2946400" cy="496966"/>
          </a:xfrm>
          <a:prstGeom prst="rect">
            <a:avLst/>
          </a:prstGeom>
        </p:spPr>
        <p:txBody>
          <a:bodyPr vert="horz" lIns="91448" tIns="45724" rIns="91448" bIns="4572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672"/>
            <a:ext cx="2946400" cy="496966"/>
          </a:xfrm>
          <a:prstGeom prst="rect">
            <a:avLst/>
          </a:prstGeom>
        </p:spPr>
        <p:txBody>
          <a:bodyPr vert="horz" lIns="91448" tIns="45724" rIns="91448" bIns="45724" rtlCol="0" anchor="b"/>
          <a:lstStyle>
            <a:lvl1pPr algn="r">
              <a:defRPr sz="1200"/>
            </a:lvl1pPr>
          </a:lstStyle>
          <a:p>
            <a:fld id="{6049143B-943A-4E40-9C89-4A56A15EBD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349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6412"/>
          </a:xfrm>
          <a:prstGeom prst="rect">
            <a:avLst/>
          </a:prstGeom>
        </p:spPr>
        <p:txBody>
          <a:bodyPr vert="horz" lIns="91448" tIns="45724" rIns="91448" bIns="457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6412"/>
          </a:xfrm>
          <a:prstGeom prst="rect">
            <a:avLst/>
          </a:prstGeom>
        </p:spPr>
        <p:txBody>
          <a:bodyPr vert="horz" lIns="91448" tIns="45724" rIns="91448" bIns="457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2BC29F5-D1E7-4D64-8A25-B10797CFFAAF}" type="datetimeFigureOut">
              <a:rPr lang="ru-RU"/>
              <a:pPr>
                <a:defRPr/>
              </a:pPr>
              <a:t>15.11.2024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8" tIns="45724" rIns="91448" bIns="45724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2"/>
          </a:xfrm>
          <a:prstGeom prst="rect">
            <a:avLst/>
          </a:prstGeom>
        </p:spPr>
        <p:txBody>
          <a:bodyPr vert="horz" lIns="91448" tIns="45724" rIns="91448" bIns="45724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3"/>
            <a:ext cx="2945660" cy="496412"/>
          </a:xfrm>
          <a:prstGeom prst="rect">
            <a:avLst/>
          </a:prstGeom>
        </p:spPr>
        <p:txBody>
          <a:bodyPr vert="horz" lIns="91448" tIns="45724" rIns="91448" bIns="457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3"/>
            <a:ext cx="2945660" cy="496412"/>
          </a:xfrm>
          <a:prstGeom prst="rect">
            <a:avLst/>
          </a:prstGeom>
        </p:spPr>
        <p:txBody>
          <a:bodyPr vert="horz" lIns="91448" tIns="45724" rIns="91448" bIns="457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24205F3-48D2-43B8-B6E7-8142121D55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7809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CAD91-2714-4B81-B08C-2E9A4D9F6152}" type="datetime10">
              <a:rPr lang="ru-RU"/>
              <a:pPr>
                <a:defRPr/>
              </a:pPr>
              <a:t>14:21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536D7-AE70-49E5-BC5F-3ADC31D80C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D489C-FCA3-4D38-A44C-EB28BE6BBE6E}" type="datetime10">
              <a:rPr lang="ru-RU"/>
              <a:pPr>
                <a:defRPr/>
              </a:pPr>
              <a:t>14:21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76A51-73F5-434D-8F6D-C88C1DDB36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4C20F-9B49-4DA5-B047-9D929EA63A20}" type="datetime10">
              <a:rPr lang="ru-RU"/>
              <a:pPr>
                <a:defRPr/>
              </a:pPr>
              <a:t>14:21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06D6D-48D9-4C58-AF22-CB517AFACA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DF1E9-6006-493E-A19E-2B1E1DEA76C6}" type="datetime10">
              <a:rPr lang="ru-RU"/>
              <a:pPr>
                <a:defRPr/>
              </a:pPr>
              <a:t>14:21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00041-0FA2-4B20-9D18-28760EB6D6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888CB-F099-451A-B2AB-BD8B4C6DD473}" type="datetime10">
              <a:rPr lang="ru-RU"/>
              <a:pPr>
                <a:defRPr/>
              </a:pPr>
              <a:t>14:21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B705D-FAC1-42E6-971E-E4B9CC3F06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66F73-20C5-43D7-A047-D735152A02E6}" type="datetime10">
              <a:rPr lang="ru-RU"/>
              <a:pPr>
                <a:defRPr/>
              </a:pPr>
              <a:t>14:21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5432E-61AF-4D4E-A4A2-0822255616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790E8-743A-47E2-8BA2-6327195E18AE}" type="datetime10">
              <a:rPr lang="ru-RU"/>
              <a:pPr>
                <a:defRPr/>
              </a:pPr>
              <a:t>14:21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082CA-8F9F-4C09-8C1B-3B5655862C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7B800-1CF2-4C00-884D-1DF35CA23137}" type="datetime10">
              <a:rPr lang="ru-RU"/>
              <a:pPr>
                <a:defRPr/>
              </a:pPr>
              <a:t>14:21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37C6E-4E55-42F1-A06F-84387900B0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99FB7-8849-4D88-AB40-CFAB38ACEC62}" type="datetime10">
              <a:rPr lang="ru-RU"/>
              <a:pPr>
                <a:defRPr/>
              </a:pPr>
              <a:t>14:21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16199-BF2C-4B89-AF89-89A624FD6A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518AA-9011-4E21-9BF6-A407BE110301}" type="datetime10">
              <a:rPr lang="ru-RU"/>
              <a:pPr>
                <a:defRPr/>
              </a:pPr>
              <a:t>14:21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9A7AE-C798-42CE-8598-026A333F5F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2405A-D0BD-4403-8FB0-786F5045C2C0}" type="datetime10">
              <a:rPr lang="ru-RU"/>
              <a:pPr>
                <a:defRPr/>
              </a:pPr>
              <a:t>14:21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4EFF0-B52E-4166-A7BD-2FD1D9DFC8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F103D12-C7B6-4B86-B579-857E0217AEA1}" type="datetime10">
              <a:rPr lang="ru-RU"/>
              <a:pPr>
                <a:defRPr/>
              </a:pPr>
              <a:t>14:21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465A07-9DF1-4305-BA5A-0CF201C541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4BCAF6E-1D35-44B2-99A6-689806044575}" type="datetime10">
              <a:rPr lang="ru-RU"/>
              <a:pPr>
                <a:defRPr/>
              </a:pPr>
              <a:t>14:21</a:t>
            </a:fld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7E4CC-445E-4C04-9516-D5E01A14D231}" type="slidenum">
              <a:rPr lang="ru-RU"/>
              <a:pPr>
                <a:defRPr/>
              </a:pPr>
              <a:t>1</a:t>
            </a:fld>
            <a:endParaRPr lang="ru-RU"/>
          </a:p>
        </p:txBody>
      </p:sp>
      <p:sp>
        <p:nvSpPr>
          <p:cNvPr id="14340" name="Заголовок 1"/>
          <p:cNvSpPr>
            <a:spLocks noGrp="1"/>
          </p:cNvSpPr>
          <p:nvPr>
            <p:ph type="ctrTitle"/>
          </p:nvPr>
        </p:nvSpPr>
        <p:spPr>
          <a:xfrm>
            <a:off x="395536" y="3284984"/>
            <a:ext cx="8353425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Итоги приема </a:t>
            </a:r>
            <a:r>
              <a:rPr lang="ru-RU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образовательные программы высшего образования – программы магистратуры</a:t>
            </a:r>
            <a:br>
              <a:rPr lang="ru-RU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очной формы обучения НИУ ВШЭ-Пермь</a:t>
            </a:r>
            <a:br>
              <a:rPr lang="ru-RU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20</a:t>
            </a:r>
            <a:r>
              <a:rPr lang="en-US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году</a:t>
            </a:r>
            <a:br>
              <a:rPr lang="ru-RU" sz="3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109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812360" cy="936104"/>
          </a:xfrm>
        </p:spPr>
        <p:txBody>
          <a:bodyPr/>
          <a:lstStyle/>
          <a:p>
            <a:r>
              <a:rPr lang="ru-RU" sz="2400" dirty="0">
                <a:solidFill>
                  <a:schemeClr val="bg1"/>
                </a:solidFill>
              </a:rPr>
              <a:t>Количество заявлений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и конкурс</a:t>
            </a:r>
            <a:br>
              <a:rPr lang="ru-RU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на </a:t>
            </a:r>
            <a:r>
              <a:rPr lang="ru-RU" sz="2400" dirty="0" smtClean="0">
                <a:solidFill>
                  <a:schemeClr val="bg1"/>
                </a:solidFill>
              </a:rPr>
              <a:t>места за счет бюджетных ассигнований федерального бюджета (далее - бюджетные места)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DF1E9-6006-493E-A19E-2B1E1DEA76C6}" type="datetime10">
              <a:rPr lang="ru-RU" smtClean="0"/>
              <a:pPr>
                <a:defRPr/>
              </a:pPr>
              <a:t>14:59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00041-0FA2-4B20-9D18-28760EB6D6B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graphicFrame>
        <p:nvGraphicFramePr>
          <p:cNvPr id="7" name="Group 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5846039"/>
              </p:ext>
            </p:extLst>
          </p:nvPr>
        </p:nvGraphicFramePr>
        <p:xfrm>
          <a:off x="179512" y="1412776"/>
          <a:ext cx="8424936" cy="4538466"/>
        </p:xfrm>
        <a:graphic>
          <a:graphicData uri="http://schemas.openxmlformats.org/drawingml/2006/table">
            <a:tbl>
              <a:tblPr/>
              <a:tblGrid>
                <a:gridCol w="4392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01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Код наименование направления подготовки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наименование образовательной  программы</a:t>
                      </a:r>
                    </a:p>
                  </a:txBody>
                  <a:tcPr marL="91453" marR="91453" marT="45687" marB="4568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Количество заявлений  на бюджетные места</a:t>
                      </a:r>
                    </a:p>
                  </a:txBody>
                  <a:tcPr marL="91453" marR="91453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Количество бюджетных мест </a:t>
                      </a:r>
                    </a:p>
                  </a:txBody>
                  <a:tcPr marL="91453" marR="91453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Конкурс на бюджетные места,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чел. на место</a:t>
                      </a:r>
                    </a:p>
                  </a:txBody>
                  <a:tcPr marL="91453" marR="91453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0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38.04.02  Менеджмент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Управление развитием бизнеса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138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154266"/>
                  </a:ext>
                </a:extLst>
              </a:tr>
              <a:tr h="5700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38.04.04 Государственное и муниципальное управление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Государственное и муниципальное управление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2,3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5473832"/>
                  </a:ext>
                </a:extLst>
              </a:tr>
              <a:tr h="5700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38.04.05 Бизнес-информатика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Бизнес-аналитика 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3,9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6686876"/>
                  </a:ext>
                </a:extLst>
              </a:tr>
              <a:tr h="5700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38.04.08. Финансы и кредит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Финансовые стратегии и аналитика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1,9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409051"/>
                  </a:ext>
                </a:extLst>
              </a:tr>
              <a:tr h="5700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40.04.01. Юриспруденция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Правовое обеспечение предпринимательской деятельности</a:t>
                      </a:r>
                      <a:endParaRPr kumimoji="0" lang="ru-RU" sz="14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2,2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952481"/>
                  </a:ext>
                </a:extLst>
              </a:tr>
              <a:tr h="21987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Итого</a:t>
                      </a:r>
                    </a:p>
                  </a:txBody>
                  <a:tcPr marL="91453" marR="91453" marT="45687" marB="4568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304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123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28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850106"/>
          </a:xfrm>
        </p:spPr>
        <p:txBody>
          <a:bodyPr/>
          <a:lstStyle/>
          <a:p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Количество </a:t>
            </a:r>
            <a:r>
              <a:rPr lang="ru-RU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зачисленных на </a:t>
            </a:r>
            <a:r>
              <a:rPr lang="ru-RU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курс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DF1E9-6006-493E-A19E-2B1E1DEA76C6}" type="datetime10">
              <a:rPr lang="ru-RU" smtClean="0"/>
              <a:pPr>
                <a:defRPr/>
              </a:pPr>
              <a:t>15:00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00041-0FA2-4B20-9D18-28760EB6D6B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graphicFrame>
        <p:nvGraphicFramePr>
          <p:cNvPr id="7" name="Group 4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2473989"/>
              </p:ext>
            </p:extLst>
          </p:nvPr>
        </p:nvGraphicFramePr>
        <p:xfrm>
          <a:off x="221635" y="1530600"/>
          <a:ext cx="8435279" cy="4267535"/>
        </p:xfrm>
        <a:graphic>
          <a:graphicData uri="http://schemas.openxmlformats.org/drawingml/2006/table">
            <a:tbl>
              <a:tblPr/>
              <a:tblGrid>
                <a:gridCol w="4486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6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6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57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Код наименование направления подготовки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наименование образовательной  программы</a:t>
                      </a:r>
                    </a:p>
                  </a:txBody>
                  <a:tcPr marL="91453" marR="91453" marT="45687" marB="4568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Всего</a:t>
                      </a:r>
                    </a:p>
                  </a:txBody>
                  <a:tcPr marL="91453" marR="91453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Бюджетные места</a:t>
                      </a:r>
                    </a:p>
                  </a:txBody>
                  <a:tcPr marL="91453" marR="91453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Места по договорам об образовании</a:t>
                      </a:r>
                    </a:p>
                  </a:txBody>
                  <a:tcPr marL="91453" marR="91453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38.04.02 Менеджмент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Управление развитием бизнеса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38.04.04 Государственное и муниципальное управление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Государственное и муниципальное управление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4186977"/>
                  </a:ext>
                </a:extLst>
              </a:tr>
              <a:tr h="5303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38.04.05 Бизнес-информатика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Бизнес-аналитика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38.04.08. Финансы и кредит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Финансовые стратегии и аналитика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40.04.01 Юриспруденция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Правовое обеспечение предпринимательской деятельности</a:t>
                      </a:r>
                      <a:endParaRPr kumimoji="0" lang="ru-RU" sz="14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40.04.01 Юриспруденция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ИТ-Юрист</a:t>
                      </a:r>
                      <a:endParaRPr kumimoji="0" lang="ru-RU" sz="14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86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Итого</a:t>
                      </a:r>
                    </a:p>
                  </a:txBody>
                  <a:tcPr marL="91453" marR="91453" marT="45687" marB="4568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123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18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704856" cy="1080120"/>
          </a:xfrm>
        </p:spPr>
        <p:txBody>
          <a:bodyPr/>
          <a:lstStyle/>
          <a:p>
            <a:r>
              <a:rPr lang="ru-RU" sz="3200" dirty="0" smtClean="0">
                <a:solidFill>
                  <a:schemeClr val="bg1"/>
                </a:solidFill>
              </a:rPr>
              <a:t>Состав вступительных испытаний 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и «проходной балл» на бюджетные места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DF1E9-6006-493E-A19E-2B1E1DEA76C6}" type="datetime10">
              <a:rPr lang="ru-RU" smtClean="0"/>
              <a:pPr>
                <a:defRPr/>
              </a:pPr>
              <a:t>15:06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00041-0FA2-4B20-9D18-28760EB6D6B2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graphicFrame>
        <p:nvGraphicFramePr>
          <p:cNvPr id="6" name="Group 30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920946435"/>
              </p:ext>
            </p:extLst>
          </p:nvPr>
        </p:nvGraphicFramePr>
        <p:xfrm>
          <a:off x="117922" y="1412775"/>
          <a:ext cx="8702550" cy="4047848"/>
        </p:xfrm>
        <a:graphic>
          <a:graphicData uri="http://schemas.openxmlformats.org/drawingml/2006/table">
            <a:tbl>
              <a:tblPr/>
              <a:tblGrid>
                <a:gridCol w="4753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1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7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91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Код наименование направления подготовки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наименование образовательной  программы</a:t>
                      </a:r>
                    </a:p>
                  </a:txBody>
                  <a:tcPr marL="91453" marR="91453" marT="45687" marB="4568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«Проходной балл» (из 100)</a:t>
                      </a:r>
                    </a:p>
                  </a:txBody>
                  <a:tcPr marL="91439" marR="91439"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Вступительное испытание</a:t>
                      </a:r>
                    </a:p>
                  </a:txBody>
                  <a:tcPr marL="91439" marR="91439"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2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38.04.05 Бизнес-информатика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Бизнес-аналитика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73,92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1439" marR="91439" marT="45746" marB="4574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конкурс портфолио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1439" marR="91439" marT="45746" marB="4574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728521"/>
                  </a:ext>
                </a:extLst>
              </a:tr>
              <a:tr h="3903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38.04.02 Менеджмент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Управление развитием бизнеса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71,52</a:t>
                      </a:r>
                    </a:p>
                  </a:txBody>
                  <a:tcPr marL="91439" marR="91439" marT="45746" marB="4574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78911"/>
                  </a:ext>
                </a:extLst>
              </a:tr>
              <a:tr h="3903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38.04.04 Государственное и муниципальное управление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Государственное и муниципальное управление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65,42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1439" marR="91439" marT="45746" marB="4574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1439" marR="91439" marT="45746" marB="4574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3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38.04.08. Финансы и кредит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Финансовые стратегии и аналитика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63,88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1439" marR="91439" marT="45746" marB="4574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j-lt"/>
                      </a:endParaRPr>
                    </a:p>
                  </a:txBody>
                  <a:tcPr marL="91439" marR="91439"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85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40.04.01 Юриспруденция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Правовое обеспечение предпринимательской деятельности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53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1439" marR="91439" marT="45746" marB="4574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письменный экзамен по гражданскому праву</a:t>
                      </a:r>
                    </a:p>
                  </a:txBody>
                  <a:tcPr marL="91439" marR="91439" marT="45746" marB="4574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95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922114"/>
          </a:xfrm>
        </p:spPr>
        <p:txBody>
          <a:bodyPr/>
          <a:lstStyle/>
          <a:p>
            <a:r>
              <a:rPr lang="ru-RU" sz="3200" dirty="0">
                <a:solidFill>
                  <a:schemeClr val="bg1"/>
                </a:solidFill>
              </a:rPr>
              <a:t>Стоимость </a:t>
            </a:r>
            <a:r>
              <a:rPr lang="ru-RU" sz="3200" dirty="0" smtClean="0">
                <a:solidFill>
                  <a:schemeClr val="bg1"/>
                </a:solidFill>
              </a:rPr>
              <a:t>обучения. Скидки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714" y="1475744"/>
            <a:ext cx="8640960" cy="1161168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ru-RU" sz="2000" dirty="0">
                <a:solidFill>
                  <a:srgbClr val="002060"/>
                </a:solidFill>
                <a:latin typeface="+mj-lt"/>
              </a:rPr>
              <a:t>Стоимость обучения </a:t>
            </a:r>
            <a:r>
              <a:rPr lang="ru-RU" sz="2000" dirty="0" smtClean="0">
                <a:solidFill>
                  <a:srgbClr val="002060"/>
                </a:solidFill>
                <a:latin typeface="+mj-lt"/>
              </a:rPr>
              <a:t>– 170 000 рублей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.</a:t>
            </a:r>
            <a:endParaRPr lang="ru-RU" sz="2000" dirty="0" smtClean="0">
              <a:solidFill>
                <a:srgbClr val="002060"/>
              </a:solidFill>
              <a:latin typeface="+mj-lt"/>
            </a:endParaRPr>
          </a:p>
          <a:p>
            <a:pPr algn="just" eaLnBrk="1" hangingPunct="1">
              <a:buNone/>
              <a:defRPr/>
            </a:pPr>
            <a:r>
              <a:rPr lang="ru-RU" sz="2000" dirty="0">
                <a:solidFill>
                  <a:srgbClr val="002060"/>
                </a:solidFill>
                <a:latin typeface="+mj-lt"/>
              </a:rPr>
              <a:t>Скидку по оплате обучения получили </a:t>
            </a:r>
            <a:r>
              <a:rPr lang="ru-RU" sz="2000" dirty="0" smtClean="0">
                <a:solidFill>
                  <a:srgbClr val="002060"/>
                </a:solidFill>
                <a:latin typeface="+mj-lt"/>
              </a:rPr>
              <a:t>20 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человек из </a:t>
            </a:r>
            <a:r>
              <a:rPr lang="ru-RU" sz="2000" dirty="0" smtClean="0">
                <a:solidFill>
                  <a:srgbClr val="002060"/>
                </a:solidFill>
                <a:latin typeface="+mj-lt"/>
              </a:rPr>
              <a:t>28 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зачисленных на места </a:t>
            </a:r>
            <a:br>
              <a:rPr lang="ru-RU" sz="2000" dirty="0">
                <a:solidFill>
                  <a:srgbClr val="002060"/>
                </a:solidFill>
                <a:latin typeface="+mj-lt"/>
              </a:rPr>
            </a:br>
            <a:r>
              <a:rPr lang="ru-RU" sz="2000" dirty="0" smtClean="0">
                <a:solidFill>
                  <a:srgbClr val="002060"/>
                </a:solidFill>
                <a:latin typeface="+mj-lt"/>
              </a:rPr>
              <a:t>с 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оплатой по договору </a:t>
            </a:r>
            <a:r>
              <a:rPr lang="ru-RU" sz="2000" dirty="0" smtClean="0">
                <a:solidFill>
                  <a:srgbClr val="002060"/>
                </a:solidFill>
                <a:latin typeface="+mj-lt"/>
              </a:rPr>
              <a:t>(71%).</a:t>
            </a:r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DF1E9-6006-493E-A19E-2B1E1DEA76C6}" type="datetime10">
              <a:rPr lang="ru-RU" smtClean="0"/>
              <a:pPr>
                <a:defRPr/>
              </a:pPr>
              <a:t>14:21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00041-0FA2-4B20-9D18-28760EB6D6B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370013" y="1847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3755"/>
              </p:ext>
            </p:extLst>
          </p:nvPr>
        </p:nvGraphicFramePr>
        <p:xfrm>
          <a:off x="259714" y="2852936"/>
          <a:ext cx="8435280" cy="3112356"/>
        </p:xfrm>
        <a:graphic>
          <a:graphicData uri="http://schemas.openxmlformats.org/drawingml/2006/table">
            <a:tbl>
              <a:tblPr firstRow="1" firstCol="1" bandRow="1"/>
              <a:tblGrid>
                <a:gridCol w="455371">
                  <a:extLst>
                    <a:ext uri="{9D8B030D-6E8A-4147-A177-3AD203B41FA5}">
                      <a16:colId xmlns:a16="http://schemas.microsoft.com/office/drawing/2014/main" val="2594039264"/>
                    </a:ext>
                  </a:extLst>
                </a:gridCol>
                <a:gridCol w="1442011">
                  <a:extLst>
                    <a:ext uri="{9D8B030D-6E8A-4147-A177-3AD203B41FA5}">
                      <a16:colId xmlns:a16="http://schemas.microsoft.com/office/drawing/2014/main" val="215559935"/>
                    </a:ext>
                  </a:extLst>
                </a:gridCol>
                <a:gridCol w="3643662">
                  <a:extLst>
                    <a:ext uri="{9D8B030D-6E8A-4147-A177-3AD203B41FA5}">
                      <a16:colId xmlns:a16="http://schemas.microsoft.com/office/drawing/2014/main" val="3959483071"/>
                    </a:ext>
                  </a:extLst>
                </a:gridCol>
                <a:gridCol w="1291533">
                  <a:extLst>
                    <a:ext uri="{9D8B030D-6E8A-4147-A177-3AD203B41FA5}">
                      <a16:colId xmlns:a16="http://schemas.microsoft.com/office/drawing/2014/main" val="2871535519"/>
                    </a:ext>
                  </a:extLst>
                </a:gridCol>
                <a:gridCol w="1602703">
                  <a:extLst>
                    <a:ext uri="{9D8B030D-6E8A-4147-A177-3AD203B41FA5}">
                      <a16:colId xmlns:a16="http://schemas.microsoft.com/office/drawing/2014/main" val="3684543531"/>
                    </a:ext>
                  </a:extLst>
                </a:gridCol>
              </a:tblGrid>
              <a:tr h="6059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скидок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 скидки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Количество,</a:t>
                      </a:r>
                      <a:r>
                        <a:rPr lang="ru-RU" sz="1400" b="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чел.</a:t>
                      </a:r>
                      <a:endParaRPr lang="ru-RU" sz="14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670380"/>
                  </a:ext>
                </a:extLst>
              </a:tr>
              <a:tr h="567774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Скидка</a:t>
                      </a:r>
                      <a:b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результатам вступительных испытаний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набравшим проходной балл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946780"/>
                  </a:ext>
                </a:extLst>
              </a:tr>
              <a:tr h="6264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недобравшим от 0,01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5,00 баллов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(включительно)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проходного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балла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110584"/>
                  </a:ext>
                </a:extLst>
              </a:tr>
              <a:tr h="5760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недобравшим от 5,01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10,00 баллов (включительно)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проходного балла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466133"/>
                  </a:ext>
                </a:extLst>
              </a:tr>
              <a:tr h="4874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400" b="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Скидка </a:t>
                      </a: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выпускникам образовательных программ высшего образования НИУ ВШЭ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423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687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415284" y="1008084"/>
            <a:ext cx="803671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35715" tIns="35715" rIns="35715" bIns="35715" anchor="ctr"/>
          <a:lstStyle/>
          <a:p>
            <a:pPr algn="ctr" defTabSz="410730" fontAlgn="auto" hangingPunct="0">
              <a:spcBef>
                <a:spcPts val="0"/>
              </a:spcBef>
              <a:spcAft>
                <a:spcPts val="0"/>
              </a:spcAft>
              <a:defRPr sz="2400"/>
            </a:pPr>
            <a:endParaRPr sz="1700" kern="0" dirty="0">
              <a:solidFill>
                <a:srgbClr val="000000"/>
              </a:solidFill>
              <a:latin typeface="Helvetica Light"/>
              <a:sym typeface="Helvetica Ligh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7" name="Объект 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600753404"/>
              </p:ext>
            </p:extLst>
          </p:nvPr>
        </p:nvGraphicFramePr>
        <p:xfrm>
          <a:off x="190031" y="1124744"/>
          <a:ext cx="4243612" cy="3193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4867734"/>
              </p:ext>
            </p:extLst>
          </p:nvPr>
        </p:nvGraphicFramePr>
        <p:xfrm>
          <a:off x="4578160" y="1037607"/>
          <a:ext cx="4442758" cy="3193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206218021"/>
              </p:ext>
            </p:extLst>
          </p:nvPr>
        </p:nvGraphicFramePr>
        <p:xfrm>
          <a:off x="0" y="4213579"/>
          <a:ext cx="4578159" cy="2644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4092384460"/>
              </p:ext>
            </p:extLst>
          </p:nvPr>
        </p:nvGraphicFramePr>
        <p:xfrm>
          <a:off x="4578160" y="4231214"/>
          <a:ext cx="4565841" cy="2541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1301363" y="202630"/>
            <a:ext cx="7740353" cy="922114"/>
          </a:xfrm>
        </p:spPr>
        <p:txBody>
          <a:bodyPr/>
          <a:lstStyle/>
          <a:p>
            <a:r>
              <a:rPr lang="ru-RU" sz="3200" dirty="0" smtClean="0">
                <a:solidFill>
                  <a:schemeClr val="bg1"/>
                </a:solidFill>
              </a:rPr>
              <a:t>Региональная и гендерная структуры поступивших на 1-ый курс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072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4BCAF6E-1D35-44B2-99A6-689806044575}" type="datetime10">
              <a:rPr lang="ru-RU"/>
              <a:pPr>
                <a:defRPr/>
              </a:pPr>
              <a:t>14:21</a:t>
            </a:fld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7E4CC-445E-4C04-9516-D5E01A14D231}" type="slidenum">
              <a:rPr lang="ru-RU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14340" name="Заголовок 1"/>
          <p:cNvSpPr>
            <a:spLocks noGrp="1"/>
          </p:cNvSpPr>
          <p:nvPr>
            <p:ph type="ctrTitle"/>
          </p:nvPr>
        </p:nvSpPr>
        <p:spPr>
          <a:xfrm>
            <a:off x="395290" y="2492376"/>
            <a:ext cx="8353425" cy="3168872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hse</a:t>
            </a:r>
            <a:r>
              <a:rPr lang="ru-RU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</a:t>
            </a:r>
            <a:b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тел. (342) 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200-96-96</a:t>
            </a:r>
            <a:b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abitur.perm.ru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 Пермь, ул. Студенческая, 38. </a:t>
            </a:r>
            <a:r>
              <a:rPr lang="ru-RU" sz="32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каб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105</a:t>
            </a:r>
            <a:b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1301363" y="202630"/>
            <a:ext cx="7740353" cy="922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3200" dirty="0" smtClean="0">
                <a:solidFill>
                  <a:schemeClr val="bg1"/>
                </a:solidFill>
              </a:rPr>
              <a:t>Контакты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75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12195</TotalTime>
  <Words>395</Words>
  <Application>Microsoft Office PowerPoint</Application>
  <PresentationFormat>Экран (4:3)</PresentationFormat>
  <Paragraphs>160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Arial Cyr</vt:lpstr>
      <vt:lpstr>Calibri</vt:lpstr>
      <vt:lpstr>Helvetica Light</vt:lpstr>
      <vt:lpstr>Times New Roman</vt:lpstr>
      <vt:lpstr>Wingdings</vt:lpstr>
      <vt:lpstr>Тема Office</vt:lpstr>
      <vt:lpstr>Итоги приема на образовательные программы высшего образования – программы магистратуры очной формы обучения НИУ ВШЭ-Пермь в 2024 году </vt:lpstr>
      <vt:lpstr>Количество заявлений и конкурс на места за счет бюджетных ассигнований федерального бюджета (далее - бюджетные места)</vt:lpstr>
      <vt:lpstr>Количество зачисленных на 1 курс</vt:lpstr>
      <vt:lpstr>Состав вступительных испытаний  и «проходной балл» на бюджетные места</vt:lpstr>
      <vt:lpstr>Стоимость обучения. Скидки</vt:lpstr>
      <vt:lpstr>Региональная и гендерная структуры поступивших на 1-ый курс</vt:lpstr>
      <vt:lpstr>www. hse.perm.ru тел. (342) 200-96-96 e-mail: abitur.perm.ru г. Пермь, ул. Студенческая, 38. каб. 105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Рыночные структуры. Монополия и монополистическая конкуренция</dc:title>
  <dc:creator>Марина</dc:creator>
  <cp:lastModifiedBy>Логинова Елена Александровна</cp:lastModifiedBy>
  <cp:revision>368</cp:revision>
  <cp:lastPrinted>2022-09-07T06:43:21Z</cp:lastPrinted>
  <dcterms:created xsi:type="dcterms:W3CDTF">2011-12-11T06:31:50Z</dcterms:created>
  <dcterms:modified xsi:type="dcterms:W3CDTF">2024-11-21T06:26:57Z</dcterms:modified>
</cp:coreProperties>
</file>