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13" r:id="rId3"/>
    <p:sldId id="329" r:id="rId4"/>
    <p:sldId id="319" r:id="rId5"/>
    <p:sldId id="322" r:id="rId6"/>
    <p:sldId id="330" r:id="rId7"/>
    <p:sldId id="331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DCA969-6CC7-45C5-A48E-0B2B53F6A9CC}">
          <p14:sldIdLst>
            <p14:sldId id="310"/>
            <p14:sldId id="313"/>
            <p14:sldId id="329"/>
            <p14:sldId id="319"/>
            <p14:sldId id="322"/>
            <p14:sldId id="330"/>
            <p14:sldId id="3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4728" autoAdjust="0"/>
  </p:normalViewPr>
  <p:slideViewPr>
    <p:cSldViewPr>
      <p:cViewPr varScale="1">
        <p:scale>
          <a:sx n="115" d="100"/>
          <a:sy n="115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24</a:t>
            </a: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год</a:t>
            </a:r>
            <a:endParaRPr lang="ru-RU" sz="2000" b="1" baseline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2.3817917377931819E-2"/>
          <c:y val="8.748722839896806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73314817099782E-2"/>
          <c:y val="7.2870635400382536E-2"/>
          <c:w val="0.88363073580836993"/>
          <c:h val="0.9271293645996174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154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105-4FD8-8D12-0DCD715E892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105-4FD8-8D12-0DCD715E892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105-4FD8-8D12-0DCD715E8927}"/>
              </c:ext>
            </c:extLst>
          </c:dPt>
          <c:dLbls>
            <c:dLbl>
              <c:idx val="0"/>
              <c:layout>
                <c:manualLayout>
                  <c:x val="-0.17182608793297"/>
                  <c:y val="-0.26417503325211567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55,0%; </a:t>
                    </a:r>
                    <a:endParaRPr lang="ru-RU" sz="1800" b="1" baseline="0" dirty="0" smtClean="0">
                      <a:solidFill>
                        <a:schemeClr val="bg1"/>
                      </a:solidFill>
                      <a:latin typeface="+mj-lt"/>
                    </a:endParaRPr>
                  </a:p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111 </a:t>
                    </a: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чел.</a:t>
                    </a:r>
                    <a:endParaRPr lang="ru-RU" sz="18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63802628515521"/>
                      <c:h val="0.254210205444686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105-4FD8-8D12-0DCD715E8927}"/>
                </c:ext>
              </c:extLst>
            </c:dLbl>
            <c:dLbl>
              <c:idx val="1"/>
              <c:layout>
                <c:manualLayout>
                  <c:x val="0.18142068596280717"/>
                  <c:y val="-0.2048381627181036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20,8 </a:t>
                    </a: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%; </a:t>
                    </a: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42 </a:t>
                    </a: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чел.</a:t>
                    </a:r>
                    <a:endParaRPr lang="ru-RU" sz="18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05-4FD8-8D12-0DCD715E8927}"/>
                </c:ext>
              </c:extLst>
            </c:dLbl>
            <c:dLbl>
              <c:idx val="2"/>
              <c:layout>
                <c:manualLayout>
                  <c:x val="0.20789506674974056"/>
                  <c:y val="0.13214297680148068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/>
                      <a:t>24,2%; </a:t>
                    </a:r>
                    <a:endParaRPr lang="ru-RU" sz="1800" b="1" baseline="0" dirty="0" smtClean="0"/>
                  </a:p>
                  <a:p>
                    <a:pPr>
                      <a:defRPr sz="18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/>
                      <a:t>49 </a:t>
                    </a:r>
                    <a:r>
                      <a:rPr lang="ru-RU" sz="1800" b="1" baseline="0" dirty="0" smtClean="0"/>
                      <a:t>чел.</a:t>
                    </a:r>
                    <a:endParaRPr lang="ru-RU" sz="1800" baseline="0" dirty="0"/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105-4FD8-8D12-0DCD715E8927}"/>
                </c:ext>
              </c:extLst>
            </c:dLbl>
            <c:numFmt formatCode="0%" sourceLinked="0"/>
            <c:spPr>
              <a:noFill/>
              <a:ln w="30557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Лист1!$A$20:$A$22</c:f>
              <c:strCache>
                <c:ptCount val="3"/>
                <c:pt idx="0">
                  <c:v>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Лист1!$B$20:$B$22</c:f>
              <c:numCache>
                <c:formatCode>0.0%</c:formatCode>
                <c:ptCount val="3"/>
                <c:pt idx="0">
                  <c:v>0.55000000000000004</c:v>
                </c:pt>
                <c:pt idx="1">
                  <c:v>0.20799999999999999</c:v>
                </c:pt>
                <c:pt idx="2">
                  <c:v>0.26400000000000001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05-4FD8-8D12-0DCD715E8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ayout>
        <c:manualLayout>
          <c:xMode val="edge"/>
          <c:yMode val="edge"/>
          <c:x val="2.8633756500648932E-2"/>
          <c:y val="0.83538615603655697"/>
          <c:w val="0.97136613809179539"/>
          <c:h val="0.15811611058289352"/>
        </c:manualLayout>
      </c:layout>
      <c:overlay val="0"/>
      <c:txPr>
        <a:bodyPr/>
        <a:lstStyle/>
        <a:p>
          <a:pPr>
            <a:defRPr sz="1500" b="1" baseline="0">
              <a:solidFill>
                <a:schemeClr val="accent1">
                  <a:lumMod val="50000"/>
                </a:schemeClr>
              </a:solidFill>
              <a:latin typeface="+mn-lt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23 год</a:t>
            </a:r>
            <a:endParaRPr lang="ru-RU" sz="2000" b="1" baseline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"/>
          <c:y val="0.1141435911534567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73314817099782E-2"/>
          <c:y val="7.2870635400382536E-2"/>
          <c:w val="0.88363073580836993"/>
          <c:h val="0.9271293645996174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154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081-4260-8977-FFAE6353FBD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081-4260-8977-FFAE6353FBD9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081-4260-8977-FFAE6353FBD9}"/>
              </c:ext>
            </c:extLst>
          </c:dPt>
          <c:dLbls>
            <c:dLbl>
              <c:idx val="0"/>
              <c:layout>
                <c:manualLayout>
                  <c:x val="-0.19133065629422263"/>
                  <c:y val="-0.16196182272164741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66,7 %;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114 чел.</a:t>
                    </a:r>
                    <a:endParaRPr lang="ru-RU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58280014351439"/>
                      <c:h val="0.206111956723568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081-4260-8977-FFAE6353FBD9}"/>
                </c:ext>
              </c:extLst>
            </c:dLbl>
            <c:dLbl>
              <c:idx val="1"/>
              <c:layout>
                <c:manualLayout>
                  <c:x val="0.13233716533738724"/>
                  <c:y val="-0.110143101425378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17 %; 29 чел.</a:t>
                    </a:r>
                    <a:endParaRPr lang="ru-RU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81-4260-8977-FFAE6353FBD9}"/>
                </c:ext>
              </c:extLst>
            </c:dLbl>
            <c:dLbl>
              <c:idx val="2"/>
              <c:layout>
                <c:manualLayout>
                  <c:x val="0.14616236130799826"/>
                  <c:y val="0.18383997540087088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16,3 %;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28 чел.</a:t>
                    </a:r>
                    <a:endParaRPr lang="ru-RU" sz="2800" dirty="0"/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81-4260-8977-FFAE6353FBD9}"/>
                </c:ext>
              </c:extLst>
            </c:dLbl>
            <c:numFmt formatCode="0%" sourceLinked="0"/>
            <c:spPr>
              <a:noFill/>
              <a:ln w="30557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Лист1!$A$20:$A$22</c:f>
              <c:strCache>
                <c:ptCount val="3"/>
                <c:pt idx="0">
                  <c:v>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Лист1!$B$20:$B$22</c:f>
              <c:numCache>
                <c:formatCode>0%</c:formatCode>
                <c:ptCount val="3"/>
                <c:pt idx="0">
                  <c:v>0.59</c:v>
                </c:pt>
                <c:pt idx="1">
                  <c:v>0.26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81-4260-8977-FFAE6353F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24 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  <a:endParaRPr lang="en-US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3.3216666955913701E-2"/>
          <c:y val="3.37680190270822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357941189886469"/>
          <c:y val="6.5272251329781941E-2"/>
          <c:w val="0.89025681486551889"/>
          <c:h val="0.796744192414476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8135-4985-85F8-F3F422119E8F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58%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35-4985-85F8-F3F422119E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35-4985-85F8-F3F422119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3.1868486874309085E-2"/>
          <c:y val="0.33330547594350518"/>
          <c:w val="0.30917252983131432"/>
          <c:h val="0.2536741332985904"/>
        </c:manualLayout>
      </c:layout>
      <c:overlay val="0"/>
      <c:txPr>
        <a:bodyPr/>
        <a:lstStyle/>
        <a:p>
          <a:pPr>
            <a:defRPr sz="1500" b="1" baseline="0">
              <a:solidFill>
                <a:schemeClr val="accent1">
                  <a:lumMod val="50000"/>
                </a:schemeClr>
              </a:solidFill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23 год</a:t>
            </a:r>
            <a:endParaRPr lang="en-US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2.609013956884897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213046424956355"/>
          <c:y val="9.5799622872503307E-2"/>
          <c:w val="0.89025681486551889"/>
          <c:h val="0.796744192414476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67C9-446B-905D-66D4DEE6536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9E-4CEB-9F3D-D9735281EFD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C9-446B-905D-66D4DEE65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0.38</c:v>
                </c:pt>
                <c:pt idx="1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C9-446B-905D-66D4DEE65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fld id="{AED156F9-C79E-4F24-82F4-16FCE3E5941A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2"/>
            <a:ext cx="2946400" cy="496966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6049143B-943A-4E40-9C89-4A56A15EB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49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C29F5-D1E7-4D64-8A25-B10797CFFAAF}" type="datetimeFigureOut">
              <a:rPr lang="ru-RU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4" rIns="91448" bIns="4572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8" tIns="45724" rIns="91448" bIns="4572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4205F3-48D2-43B8-B6E7-8142121D5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780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AD91-2714-4B81-B08C-2E9A4D9F6152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36D7-AE70-49E5-BC5F-3ADC31D80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489C-FCA3-4D38-A44C-EB28BE6BBE6E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6A51-73F5-434D-8F6D-C88C1DDB3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C20F-9B49-4DA5-B047-9D929EA63A20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6D6D-48D9-4C58-AF22-CB517AFAC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F1E9-6006-493E-A19E-2B1E1DEA76C6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0041-0FA2-4B20-9D18-28760EB6D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88CB-F099-451A-B2AB-BD8B4C6DD473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705D-FAC1-42E6-971E-E4B9CC3F0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F73-20C5-43D7-A047-D735152A02E6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432E-61AF-4D4E-A4A2-082225561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90E8-743A-47E2-8BA2-6327195E18AE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82CA-8F9F-4C09-8C1B-3B5655862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B800-1CF2-4C00-884D-1DF35CA23137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7C6E-4E55-42F1-A06F-84387900B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9FB7-8849-4D88-AB40-CFAB38ACEC62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199-BF2C-4B89-AF89-89A624FD6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18AA-9011-4E21-9BF6-A407BE110301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A7AE-C798-42CE-8598-026A333F5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405A-D0BD-4403-8FB0-786F5045C2C0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EFF0-B52E-4166-A7BD-2FD1D9DFC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103D12-C7B6-4B86-B579-857E0217AEA1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465A07-9DF1-4305-BA5A-0CF201C54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353425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приема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образовательные программы высшего образования – программы магистратуры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очной формы обучения НИУ ВШЭ-Пермь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10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812360" cy="936104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Количество заявлений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и конкурс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на </a:t>
            </a:r>
            <a:r>
              <a:rPr lang="ru-RU" sz="2400" dirty="0" smtClean="0">
                <a:solidFill>
                  <a:schemeClr val="bg1"/>
                </a:solidFill>
              </a:rPr>
              <a:t>места за счет бюджетных ассигнований федерального бюджета (далее - бюджетные места)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14:59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7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846039"/>
              </p:ext>
            </p:extLst>
          </p:nvPr>
        </p:nvGraphicFramePr>
        <p:xfrm>
          <a:off x="179512" y="1412776"/>
          <a:ext cx="8424936" cy="4538466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заявлений  на бюджетные места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бюджетных мест 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Конкурс на бюджетные места,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чел. на место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Управление развитием бизнеса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154266"/>
                  </a:ext>
                </a:extLst>
              </a:tr>
              <a:tr h="57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473832"/>
                  </a:ext>
                </a:extLst>
              </a:tr>
              <a:tr h="57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Бизнес-аналитика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686876"/>
                  </a:ext>
                </a:extLst>
              </a:tr>
              <a:tr h="57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409051"/>
                  </a:ext>
                </a:extLst>
              </a:tr>
              <a:tr h="57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40.04.01.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  <a:endParaRPr kumimoji="0" lang="ru-RU" sz="14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952481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850106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зачисленных на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курс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15:00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473989"/>
              </p:ext>
            </p:extLst>
          </p:nvPr>
        </p:nvGraphicFramePr>
        <p:xfrm>
          <a:off x="221635" y="1530600"/>
          <a:ext cx="8435279" cy="4267535"/>
        </p:xfrm>
        <a:graphic>
          <a:graphicData uri="http://schemas.openxmlformats.org/drawingml/2006/table">
            <a:tbl>
              <a:tblPr/>
              <a:tblGrid>
                <a:gridCol w="448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Бюджетные места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Места по договорам об образовании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развитием бизнеса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186977"/>
                  </a:ext>
                </a:extLst>
              </a:tr>
              <a:tr h="530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Бизнес-аналитика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ИТ-Юрист</a:t>
                      </a: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8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1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108012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Состав вступительных испытаний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и «проходной балл» на бюджетные места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15:06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Group 3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20946435"/>
              </p:ext>
            </p:extLst>
          </p:nvPr>
        </p:nvGraphicFramePr>
        <p:xfrm>
          <a:off x="117922" y="1412775"/>
          <a:ext cx="8702550" cy="4047848"/>
        </p:xfrm>
        <a:graphic>
          <a:graphicData uri="http://schemas.openxmlformats.org/drawingml/2006/table">
            <a:tbl>
              <a:tblPr/>
              <a:tblGrid>
                <a:gridCol w="4753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«Проходной балл» (из 100)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Вступительное испытание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Бизнес-аналитика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73,92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конкурс портфолио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28521"/>
                  </a:ext>
                </a:extLst>
              </a:tr>
              <a:tr h="390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развитием бизнеса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71,52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78911"/>
                  </a:ext>
                </a:extLst>
              </a:tr>
              <a:tr h="390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65,42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63,88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письменный экзамен по гражданскому праву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9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Стоимость </a:t>
            </a:r>
            <a:r>
              <a:rPr lang="ru-RU" sz="3200" dirty="0" smtClean="0">
                <a:solidFill>
                  <a:schemeClr val="bg1"/>
                </a:solidFill>
              </a:rPr>
              <a:t>обучения. Скидки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714" y="1475744"/>
            <a:ext cx="8640960" cy="116116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Стоимость обучения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– 170 000 рублей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.</a:t>
            </a:r>
            <a:endParaRPr lang="ru-RU" sz="2000" dirty="0" smtClean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Скидку по оплате обучения получили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20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человек из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28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зачисленных на места </a:t>
            </a:r>
            <a:br>
              <a:rPr lang="ru-RU" sz="2000" dirty="0">
                <a:solidFill>
                  <a:srgbClr val="002060"/>
                </a:solidFill>
                <a:latin typeface="+mj-lt"/>
              </a:rPr>
            </a:b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с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оплатой по договору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(71%).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14:21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70013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755"/>
              </p:ext>
            </p:extLst>
          </p:nvPr>
        </p:nvGraphicFramePr>
        <p:xfrm>
          <a:off x="259714" y="2852936"/>
          <a:ext cx="8435280" cy="3112356"/>
        </p:xfrm>
        <a:graphic>
          <a:graphicData uri="http://schemas.openxmlformats.org/drawingml/2006/table">
            <a:tbl>
              <a:tblPr firstRow="1" firstCol="1" bandRow="1"/>
              <a:tblGrid>
                <a:gridCol w="455371">
                  <a:extLst>
                    <a:ext uri="{9D8B030D-6E8A-4147-A177-3AD203B41FA5}">
                      <a16:colId xmlns:a16="http://schemas.microsoft.com/office/drawing/2014/main" val="2594039264"/>
                    </a:ext>
                  </a:extLst>
                </a:gridCol>
                <a:gridCol w="1442011">
                  <a:extLst>
                    <a:ext uri="{9D8B030D-6E8A-4147-A177-3AD203B41FA5}">
                      <a16:colId xmlns:a16="http://schemas.microsoft.com/office/drawing/2014/main" val="215559935"/>
                    </a:ext>
                  </a:extLst>
                </a:gridCol>
                <a:gridCol w="3643662">
                  <a:extLst>
                    <a:ext uri="{9D8B030D-6E8A-4147-A177-3AD203B41FA5}">
                      <a16:colId xmlns:a16="http://schemas.microsoft.com/office/drawing/2014/main" val="3959483071"/>
                    </a:ext>
                  </a:extLst>
                </a:gridCol>
                <a:gridCol w="1291533">
                  <a:extLst>
                    <a:ext uri="{9D8B030D-6E8A-4147-A177-3AD203B41FA5}">
                      <a16:colId xmlns:a16="http://schemas.microsoft.com/office/drawing/2014/main" val="2871535519"/>
                    </a:ext>
                  </a:extLst>
                </a:gridCol>
                <a:gridCol w="1602703">
                  <a:extLst>
                    <a:ext uri="{9D8B030D-6E8A-4147-A177-3AD203B41FA5}">
                      <a16:colId xmlns:a16="http://schemas.microsoft.com/office/drawing/2014/main" val="3684543531"/>
                    </a:ext>
                  </a:extLst>
                </a:gridCol>
              </a:tblGrid>
              <a:tr h="605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скидок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скидки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Количество,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670380"/>
                  </a:ext>
                </a:extLst>
              </a:tr>
              <a:tr h="5677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Скидка</a:t>
                      </a:r>
                      <a:b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вступительных испытаний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набравшим проходной балл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46780"/>
                  </a:ext>
                </a:extLst>
              </a:tr>
              <a:tr h="626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недобравшим от 0,01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 баллов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(включительно)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проходного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10584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недобравшим от 5,01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 баллов (включительно)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проходного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66133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Скидка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выпускникам образовательных программ высшего образования НИУ ВШЭ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2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8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415284" y="1008084"/>
            <a:ext cx="803671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5" tIns="35715" rIns="35715" bIns="35715" anchor="ctr"/>
          <a:lstStyle/>
          <a:p>
            <a:pPr algn="ctr" defTabSz="410730" fontAlgn="auto" hangingPunct="0">
              <a:spcBef>
                <a:spcPts val="0"/>
              </a:spcBef>
              <a:spcAft>
                <a:spcPts val="0"/>
              </a:spcAft>
              <a:defRPr sz="2400"/>
            </a:pPr>
            <a:endParaRPr sz="1700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00753404"/>
              </p:ext>
            </p:extLst>
          </p:nvPr>
        </p:nvGraphicFramePr>
        <p:xfrm>
          <a:off x="190031" y="1124744"/>
          <a:ext cx="4243612" cy="31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4867734"/>
              </p:ext>
            </p:extLst>
          </p:nvPr>
        </p:nvGraphicFramePr>
        <p:xfrm>
          <a:off x="4578160" y="1037607"/>
          <a:ext cx="4442758" cy="31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06218021"/>
              </p:ext>
            </p:extLst>
          </p:nvPr>
        </p:nvGraphicFramePr>
        <p:xfrm>
          <a:off x="0" y="4213579"/>
          <a:ext cx="4578159" cy="264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92384460"/>
              </p:ext>
            </p:extLst>
          </p:nvPr>
        </p:nvGraphicFramePr>
        <p:xfrm>
          <a:off x="4578160" y="4231214"/>
          <a:ext cx="4565841" cy="254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301363" y="202630"/>
            <a:ext cx="7740353" cy="922114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Региональная и гендерная структуры поступивших на 1-ый курс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7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14:21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290" y="2492376"/>
            <a:ext cx="8353425" cy="316887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hse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</a:t>
            </a:r>
            <a:b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(342)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200-96-96</a:t>
            </a:r>
            <a:b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abitur.perm.ru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Пермь, ул. Студенческая, 38. </a:t>
            </a:r>
            <a:r>
              <a:rPr lang="ru-RU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105</a:t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01363" y="202630"/>
            <a:ext cx="7740353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dirty="0" smtClean="0">
                <a:solidFill>
                  <a:schemeClr val="bg1"/>
                </a:solidFill>
              </a:rPr>
              <a:t>Контакты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12195</TotalTime>
  <Words>395</Words>
  <Application>Microsoft Office PowerPoint</Application>
  <PresentationFormat>Экран (4:3)</PresentationFormat>
  <Paragraphs>160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Cyr</vt:lpstr>
      <vt:lpstr>Calibri</vt:lpstr>
      <vt:lpstr>Helvetica Light</vt:lpstr>
      <vt:lpstr>Times New Roman</vt:lpstr>
      <vt:lpstr>Wingdings</vt:lpstr>
      <vt:lpstr>Тема Office</vt:lpstr>
      <vt:lpstr>Итоги приема на образовательные программы высшего образования – программы магистратуры очной формы обучения НИУ ВШЭ-Пермь в 2024 году </vt:lpstr>
      <vt:lpstr>Количество заявлений и конкурс на места за счет бюджетных ассигнований федерального бюджета (далее - бюджетные места)</vt:lpstr>
      <vt:lpstr>Количество зачисленных на 1 курс</vt:lpstr>
      <vt:lpstr>Состав вступительных испытаний  и «проходной балл» на бюджетные места</vt:lpstr>
      <vt:lpstr>Стоимость обучения. Скидки</vt:lpstr>
      <vt:lpstr>Региональная и гендерная структуры поступивших на 1-ый курс</vt:lpstr>
      <vt:lpstr>www. hse.perm.ru тел. (342) 200-96-96 e-mail: abitur.perm.ru г. Пермь, ул. Студенческая, 38. каб. 105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Рыночные структуры. Монополия и монополистическая конкуренция</dc:title>
  <dc:creator>Марина</dc:creator>
  <cp:lastModifiedBy>Логинова Елена Александровна</cp:lastModifiedBy>
  <cp:revision>368</cp:revision>
  <cp:lastPrinted>2022-09-07T06:43:21Z</cp:lastPrinted>
  <dcterms:created xsi:type="dcterms:W3CDTF">2011-12-11T06:31:50Z</dcterms:created>
  <dcterms:modified xsi:type="dcterms:W3CDTF">2024-11-21T06:26:57Z</dcterms:modified>
</cp:coreProperties>
</file>