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4" r:id="rId3"/>
    <p:sldId id="289" r:id="rId4"/>
    <p:sldId id="378" r:id="rId5"/>
    <p:sldId id="380" r:id="rId6"/>
    <p:sldId id="385" r:id="rId7"/>
    <p:sldId id="381" r:id="rId8"/>
    <p:sldId id="382" r:id="rId9"/>
    <p:sldId id="386" r:id="rId10"/>
    <p:sldId id="296" r:id="rId11"/>
    <p:sldId id="384" r:id="rId12"/>
    <p:sldId id="377" r:id="rId13"/>
  </p:sldIdLst>
  <p:sldSz cx="9144000" cy="6858000" type="screen4x3"/>
  <p:notesSz cx="9928225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15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30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46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6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5766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2920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072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226" algn="l" defTabSz="914306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6DCA969-6CC7-45C5-A48E-0B2B53F6A9CC}">
          <p14:sldIdLst>
            <p14:sldId id="256"/>
            <p14:sldId id="274"/>
            <p14:sldId id="289"/>
            <p14:sldId id="378"/>
            <p14:sldId id="380"/>
            <p14:sldId id="385"/>
            <p14:sldId id="381"/>
            <p14:sldId id="382"/>
            <p14:sldId id="386"/>
            <p14:sldId id="296"/>
            <p14:sldId id="384"/>
            <p14:sldId id="3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728" autoAdjust="0"/>
  </p:normalViewPr>
  <p:slideViewPr>
    <p:cSldViewPr>
      <p:cViewPr varScale="1">
        <p:scale>
          <a:sx n="109" d="100"/>
          <a:sy n="109" d="100"/>
        </p:scale>
        <p:origin x="10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 baseline="0">
                <a:solidFill>
                  <a:schemeClr val="accent1">
                    <a:lumMod val="60000"/>
                    <a:lumOff val="40000"/>
                  </a:schemeClr>
                </a:solidFill>
              </a:defRPr>
            </a:pPr>
            <a:r>
              <a:rPr lang="ru-RU" sz="2400" b="1" baseline="0" dirty="0" smtClean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2023 </a:t>
            </a:r>
            <a:r>
              <a:rPr lang="ru-RU" sz="2400" b="1" baseline="0" dirty="0">
                <a:solidFill>
                  <a:schemeClr val="accent1">
                    <a:lumMod val="50000"/>
                  </a:schemeClr>
                </a:solidFill>
                <a:effectLst/>
                <a:latin typeface="+mn-lt"/>
              </a:rPr>
              <a:t>год</a:t>
            </a:r>
          </a:p>
        </c:rich>
      </c:tx>
      <c:layout>
        <c:manualLayout>
          <c:xMode val="edge"/>
          <c:yMode val="edge"/>
          <c:x val="1.839615132483929E-2"/>
          <c:y val="1.0166356788291486E-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0162000798340579"/>
          <c:y val="1.9558335289580467E-2"/>
          <c:w val="0.5949150203969007"/>
          <c:h val="0.8822794535974239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год</c:v>
                </c:pt>
              </c:strCache>
            </c:strRef>
          </c:tx>
          <c:dPt>
            <c:idx val="0"/>
            <c:bubble3D val="0"/>
            <c:explosion val="17"/>
            <c:extLst>
              <c:ext xmlns:c16="http://schemas.microsoft.com/office/drawing/2014/chart" uri="{C3380CC4-5D6E-409C-BE32-E72D297353CC}">
                <c16:uniqueId val="{00000000-860E-4F3A-A654-DD46B8BE0FA3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2-860E-4F3A-A654-DD46B8BE0FA3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4-860E-4F3A-A654-DD46B8BE0FA3}"/>
              </c:ext>
            </c:extLst>
          </c:dPt>
          <c:dLbls>
            <c:dLbl>
              <c:idx val="0"/>
              <c:layout>
                <c:manualLayout>
                  <c:x val="-0.23083203376759442"/>
                  <c:y val="3.1109695160803474E-2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49,0%; </a:t>
                    </a:r>
                    <a:endParaRPr lang="ru-RU" sz="2000" baseline="0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273 </a:t>
                    </a: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чел.</a:t>
                    </a:r>
                    <a:endParaRPr lang="ru-RU" sz="12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60E-4F3A-A654-DD46B8BE0FA3}"/>
                </c:ext>
              </c:extLst>
            </c:dLbl>
            <c:dLbl>
              <c:idx val="1"/>
              <c:layout>
                <c:manualLayout>
                  <c:x val="0.10320532736488282"/>
                  <c:y val="-0.21721050337033435"/>
                </c:manualLayout>
              </c:layout>
              <c:tx>
                <c:rich>
                  <a:bodyPr/>
                  <a:lstStyle/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1800" baseline="0" dirty="0" smtClean="0">
                        <a:solidFill>
                          <a:schemeClr val="bg1"/>
                        </a:solidFill>
                      </a:rPr>
                      <a:t>12,0%; </a:t>
                    </a:r>
                    <a:endParaRPr lang="ru-RU" sz="1800" baseline="0" dirty="0" smtClean="0">
                      <a:solidFill>
                        <a:schemeClr val="bg1"/>
                      </a:solidFill>
                    </a:endParaRPr>
                  </a:p>
                  <a:p>
                    <a:pPr>
                      <a:defRPr sz="2000" b="1" baseline="0">
                        <a:solidFill>
                          <a:schemeClr val="bg1"/>
                        </a:solidFill>
                      </a:defRPr>
                    </a:pPr>
                    <a:r>
                      <a:rPr lang="ru-RU" sz="1800" baseline="0" dirty="0" smtClean="0">
                        <a:solidFill>
                          <a:schemeClr val="bg1"/>
                        </a:solidFill>
                      </a:rPr>
                      <a:t>67 </a:t>
                    </a:r>
                    <a:r>
                      <a:rPr lang="ru-RU" sz="1800" baseline="0" dirty="0" smtClean="0">
                        <a:solidFill>
                          <a:schemeClr val="bg1"/>
                        </a:solidFill>
                      </a:rPr>
                      <a:t>чел</a:t>
                    </a: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.</a:t>
                    </a:r>
                    <a:endParaRPr lang="ru-RU" sz="140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60E-4F3A-A654-DD46B8BE0FA3}"/>
                </c:ext>
              </c:extLst>
            </c:dLbl>
            <c:dLbl>
              <c:idx val="2"/>
              <c:layout>
                <c:manualLayout>
                  <c:x val="0.19740891225593551"/>
                  <c:y val="0.12493678527113586"/>
                </c:manualLayout>
              </c:layout>
              <c:tx>
                <c:rich>
                  <a:bodyPr/>
                  <a:lstStyle/>
                  <a:p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39,0%;</a:t>
                    </a:r>
                    <a:endParaRPr lang="ru-RU" sz="2000" baseline="0" dirty="0" smtClean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217 </a:t>
                    </a:r>
                    <a:r>
                      <a:rPr lang="ru-RU" sz="2000" baseline="0" dirty="0" smtClean="0">
                        <a:solidFill>
                          <a:schemeClr val="bg1"/>
                        </a:solidFill>
                      </a:rPr>
                      <a:t>чел.</a:t>
                    </a:r>
                    <a:endParaRPr lang="ru-RU" sz="1400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60E-4F3A-A654-DD46B8BE0F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0E-4F3A-A654-DD46B8BE0F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baseline="0">
                    <a:solidFill>
                      <a:schemeClr val="accent1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3"/>
                <c:pt idx="0">
                  <c:v>г. Пермь</c:v>
                </c:pt>
                <c:pt idx="1">
                  <c:v>Пермский край</c:v>
                </c:pt>
                <c:pt idx="2">
                  <c:v>другие регионы</c:v>
                </c:pt>
              </c:strCache>
            </c:strRef>
          </c:cat>
          <c:val>
            <c:numRef>
              <c:f>Лист1!$B$2:$B$5</c:f>
              <c:numCache>
                <c:formatCode>0.0%</c:formatCode>
                <c:ptCount val="4"/>
                <c:pt idx="0">
                  <c:v>0.49</c:v>
                </c:pt>
                <c:pt idx="1">
                  <c:v>0.12</c:v>
                </c:pt>
                <c:pt idx="2">
                  <c:v>0.39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60E-4F3A-A654-DD46B8BE0F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/>
      <c:overlay val="0"/>
      <c:txPr>
        <a:bodyPr/>
        <a:lstStyle/>
        <a:p>
          <a:pPr>
            <a:defRPr sz="1600" b="1" u="none" baseline="0">
              <a:solidFill>
                <a:schemeClr val="accent1">
                  <a:lumMod val="50000"/>
                </a:schemeClr>
              </a:solidFill>
              <a:effectLst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214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/>
            </a:pP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2024 </a:t>
            </a:r>
            <a:r>
              <a:rPr lang="ru-RU" sz="2000" baseline="0" dirty="0">
                <a:solidFill>
                  <a:schemeClr val="accent1">
                    <a:lumMod val="50000"/>
                  </a:schemeClr>
                </a:solidFill>
              </a:rPr>
              <a:t>год</a:t>
            </a:r>
          </a:p>
        </c:rich>
      </c:tx>
      <c:layout>
        <c:manualLayout>
          <c:xMode val="edge"/>
          <c:yMode val="edge"/>
          <c:x val="2.8001410743520364E-2"/>
          <c:y val="3.1036706648624648E-3"/>
        </c:manualLayout>
      </c:layout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993155491771611"/>
          <c:y val="3.0481950844854069E-2"/>
          <c:w val="0.51901254114026885"/>
          <c:h val="0.823563654208076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</c:v>
                </c:pt>
              </c:strCache>
            </c:strRef>
          </c:tx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1-C7E5-44A7-B8E9-76AE2C7EAE63}"/>
              </c:ext>
            </c:extLst>
          </c:dPt>
          <c:dPt>
            <c:idx val="2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3-C7E5-44A7-B8E9-76AE2C7EAE63}"/>
              </c:ext>
            </c:extLst>
          </c:dPt>
          <c:dLbls>
            <c:dLbl>
              <c:idx val="0"/>
              <c:layout>
                <c:manualLayout>
                  <c:x val="-0.20854207681584927"/>
                  <c:y val="0.11126117785824007"/>
                </c:manualLayout>
              </c:layout>
              <c:tx>
                <c:rich>
                  <a:bodyPr/>
                  <a:lstStyle/>
                  <a:p>
                    <a:fld id="{5DA145B2-A74B-4045-AF80-9E74B3CCA426}" type="VALUE">
                      <a:rPr lang="ru-RU" b="1" smtClean="0"/>
                      <a:pPr/>
                      <a:t>[ЗНАЧЕНИЕ]</a:t>
                    </a:fld>
                    <a:endParaRPr lang="ru-RU" b="1" dirty="0" smtClean="0"/>
                  </a:p>
                  <a:p>
                    <a:r>
                      <a:rPr lang="ru-RU" b="1" dirty="0" smtClean="0"/>
                      <a:t>248 </a:t>
                    </a:r>
                    <a:r>
                      <a:rPr lang="ru-RU" b="1" dirty="0" smtClean="0"/>
                      <a:t>чел.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93234433168352"/>
                      <c:h val="0.332013934606100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C7E5-44A7-B8E9-76AE2C7EAE63}"/>
                </c:ext>
              </c:extLst>
            </c:dLbl>
            <c:dLbl>
              <c:idx val="1"/>
              <c:layout>
                <c:manualLayout>
                  <c:x val="-0.12947495209632778"/>
                  <c:y val="-0.1947467495062541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fld id="{9E0C55FB-A7C7-4C53-B3EF-4C0F059C4F30}" type="VALUE">
                      <a:rPr lang="ru-RU" b="1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endParaRPr lang="ru-RU" b="1" dirty="0" smtClean="0"/>
                  </a:p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r>
                      <a:rPr lang="ru-RU" b="1" dirty="0" smtClean="0"/>
                      <a:t>100 </a:t>
                    </a:r>
                    <a:r>
                      <a:rPr lang="ru-RU" b="1" dirty="0" smtClean="0"/>
                      <a:t>чел.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401392908241353"/>
                      <c:h val="0.3320139346061005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7E5-44A7-B8E9-76AE2C7EAE63}"/>
                </c:ext>
              </c:extLst>
            </c:dLbl>
            <c:dLbl>
              <c:idx val="2"/>
              <c:layout>
                <c:manualLayout>
                  <c:x val="0.24082492445369663"/>
                  <c:y val="3.432048222514812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solidFill>
                          <a:schemeClr val="bg1"/>
                        </a:solidFill>
                      </a:defRPr>
                    </a:pPr>
                    <a:fld id="{F18B2084-534B-4482-B98D-B7065A734987}" type="VALUE">
                      <a:rPr lang="ru-RU" smtClean="0"/>
                      <a:pPr>
                        <a:defRPr sz="2000" b="1">
                          <a:solidFill>
                            <a:schemeClr val="bg1"/>
                          </a:solidFill>
                        </a:defRPr>
                      </a:pPr>
                      <a:t>[ЗНАЧЕНИЕ]</a:t>
                    </a:fld>
                    <a:r>
                      <a:rPr lang="ru-RU" dirty="0" smtClean="0"/>
                      <a:t> </a:t>
                    </a:r>
                    <a:br>
                      <a:rPr lang="ru-RU" dirty="0" smtClean="0"/>
                    </a:br>
                    <a:r>
                      <a:rPr lang="ru-RU" dirty="0" smtClean="0"/>
                      <a:t>312 </a:t>
                    </a:r>
                    <a:r>
                      <a:rPr lang="ru-RU" dirty="0" smtClean="0"/>
                      <a:t>чел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7E5-44A7-B8E9-76AE2C7EAE6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г. Пермь</c:v>
                </c:pt>
                <c:pt idx="1">
                  <c:v>Пермский край</c:v>
                </c:pt>
                <c:pt idx="2">
                  <c:v>другие регионы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0.376</c:v>
                </c:pt>
                <c:pt idx="1">
                  <c:v>0.151</c:v>
                </c:pt>
                <c:pt idx="2">
                  <c:v>0.47299999999999998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E5-44A7-B8E9-76AE2C7EAE6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2.7765292595717454E-3"/>
          <c:y val="0.82577216370419138"/>
          <c:w val="0.98331979676752068"/>
          <c:h val="0.14810044985736229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2024 </a:t>
            </a: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год</a:t>
            </a:r>
            <a:endParaRPr lang="ru-RU" sz="2000" baseline="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1.6608705161854767E-2"/>
          <c:y val="3.333676325753200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9761453949729055E-2"/>
          <c:y val="0.10227064744655345"/>
          <c:w val="0.94790222210385655"/>
          <c:h val="0.760334856662017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7"/>
          <c:dPt>
            <c:idx val="0"/>
            <c:bubble3D val="0"/>
            <c:explosion val="12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148B-4C47-B884-5F2F3A967B53}"/>
              </c:ext>
            </c:extLst>
          </c:dPt>
          <c:dPt>
            <c:idx val="1"/>
            <c:bubble3D val="0"/>
            <c:explosion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3-148B-4C47-B884-5F2F3A967B5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Лист1!$A$2:$A$3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0.34699999999999998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8B-4C47-B884-5F2F3A967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l"/>
      <c:layout>
        <c:manualLayout>
          <c:xMode val="edge"/>
          <c:yMode val="edge"/>
          <c:x val="0"/>
          <c:y val="0.62536944068565448"/>
          <c:w val="0.29947649136450538"/>
          <c:h val="0.22283842986990865"/>
        </c:manualLayout>
      </c:layout>
      <c:overlay val="0"/>
      <c:txPr>
        <a:bodyPr/>
        <a:lstStyle/>
        <a:p>
          <a:pPr>
            <a:defRPr sz="1600" baseline="0"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aseline="0">
                <a:solidFill>
                  <a:schemeClr val="accent1">
                    <a:lumMod val="50000"/>
                  </a:schemeClr>
                </a:solidFill>
              </a:defRPr>
            </a:pP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2023 </a:t>
            </a:r>
            <a:r>
              <a:rPr lang="ru-RU" sz="2000" baseline="0" dirty="0" smtClean="0">
                <a:solidFill>
                  <a:schemeClr val="accent1">
                    <a:lumMod val="50000"/>
                  </a:schemeClr>
                </a:solidFill>
              </a:rPr>
              <a:t>год</a:t>
            </a:r>
            <a:endParaRPr lang="ru-RU" sz="2000" baseline="0" dirty="0">
              <a:solidFill>
                <a:schemeClr val="accent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3.0370198840304306E-2"/>
          <c:y val="3.51749691595841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8867203592954288"/>
          <c:y val="7.7257264496692735E-2"/>
          <c:w val="0.94790222210385655"/>
          <c:h val="0.760334856662017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6"/>
          <c:dPt>
            <c:idx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1-75C4-4AB8-9207-A37FCEDC197E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3-75C4-4AB8-9207-A37FCEDC197E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35%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5C4-4AB8-9207-A37FCEDC197E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65%</a:t>
                    </a:r>
                    <a:endParaRPr lang="en-US" dirty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75C4-4AB8-9207-A37FCEDC19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 b="1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Мальчики</c:v>
                </c:pt>
                <c:pt idx="1">
                  <c:v>Девочки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0.35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C4-4AB8-9207-A37FCEDC19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7.6643263893084413E-3"/>
          <c:y val="0.62482786112923094"/>
          <c:w val="0.30833025402101988"/>
          <c:h val="0.2776997835068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599" y="1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>
              <a:defRPr sz="1200"/>
            </a:lvl1pPr>
          </a:lstStyle>
          <a:p>
            <a:fld id="{6328D4FF-0C58-4E5E-9013-4604C18BB715}" type="datetimeFigureOut">
              <a:rPr lang="ru-RU" smtClean="0"/>
              <a:t>15.11.2024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4" y="6456324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599" y="6456324"/>
            <a:ext cx="4303311" cy="34026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>
              <a:defRPr sz="1200"/>
            </a:lvl1pPr>
          </a:lstStyle>
          <a:p>
            <a:fld id="{E8B99A46-8662-46BA-9EEA-D4882390F0EA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0591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699" y="1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2BC29F5-D1E7-4D64-8A25-B10797CFFAAF}" type="datetimeFigureOut">
              <a:rPr lang="ru-RU"/>
              <a:pPr>
                <a:defRPr/>
              </a:pPr>
              <a:t>15.11.2024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8" tIns="45724" rIns="91448" bIns="45724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4" y="3228898"/>
            <a:ext cx="7942580" cy="3058954"/>
          </a:xfrm>
          <a:prstGeom prst="rect">
            <a:avLst/>
          </a:prstGeom>
        </p:spPr>
        <p:txBody>
          <a:bodyPr vert="horz" lIns="91448" tIns="45724" rIns="91448" bIns="45724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614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699" y="6456614"/>
            <a:ext cx="4302233" cy="339884"/>
          </a:xfrm>
          <a:prstGeom prst="rect">
            <a:avLst/>
          </a:prstGeom>
        </p:spPr>
        <p:txBody>
          <a:bodyPr vert="horz" lIns="91448" tIns="45724" rIns="91448" bIns="457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24205F3-48D2-43B8-B6E7-8142121D55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7809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4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6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6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66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0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2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6" algn="l" defTabSz="91430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4205F3-48D2-43B8-B6E7-8142121D554A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126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CAD91-2714-4B81-B08C-2E9A4D9F6152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536D7-AE70-49E5-BC5F-3ADC31D80C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D489C-FCA3-4D38-A44C-EB28BE6BBE6E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76A51-73F5-434D-8F6D-C88C1DDB36D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4C20F-9B49-4DA5-B047-9D929EA63A20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E06D6D-48D9-4C58-AF22-CB517AFACA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94BDA-F09B-4528-80EF-73DF6749BB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6158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4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2B26D3-C4AF-47F7-ABD2-ED520DABE0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419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F1E9-6006-493E-A19E-2B1E1DEA76C6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00041-0FA2-4B20-9D18-28760EB6D6B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888CB-F099-451A-B2AB-BD8B4C6DD473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9B705D-FAC1-42E6-971E-E4B9CC3F069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66F73-20C5-43D7-A047-D735152A02E6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5432E-61AF-4D4E-A4A2-0822255616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4" indent="0">
              <a:buNone/>
              <a:defRPr sz="2000" b="1"/>
            </a:lvl2pPr>
            <a:lvl3pPr marL="914306" indent="0">
              <a:buNone/>
              <a:defRPr sz="1800" b="1"/>
            </a:lvl3pPr>
            <a:lvl4pPr marL="1371460" indent="0">
              <a:buNone/>
              <a:defRPr sz="1600" b="1"/>
            </a:lvl4pPr>
            <a:lvl5pPr marL="1828613" indent="0">
              <a:buNone/>
              <a:defRPr sz="1600" b="1"/>
            </a:lvl5pPr>
            <a:lvl6pPr marL="2285766" indent="0">
              <a:buNone/>
              <a:defRPr sz="1600" b="1"/>
            </a:lvl6pPr>
            <a:lvl7pPr marL="2742920" indent="0">
              <a:buNone/>
              <a:defRPr sz="1600" b="1"/>
            </a:lvl7pPr>
            <a:lvl8pPr marL="3200072" indent="0">
              <a:buNone/>
              <a:defRPr sz="1600" b="1"/>
            </a:lvl8pPr>
            <a:lvl9pPr marL="3657226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790E8-743A-47E2-8BA2-6327195E18AE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82CA-8F9F-4C09-8C1B-3B5655862C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7B800-1CF2-4C00-884D-1DF35CA23137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37C6E-4E55-42F1-A06F-84387900B0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99FB7-8849-4D88-AB40-CFAB38ACEC62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6199-BF2C-4B89-AF89-89A624FD6A7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518AA-9011-4E21-9BF6-A407BE110301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A7AE-C798-42CE-8598-026A333F5F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54" indent="0">
              <a:buNone/>
              <a:defRPr sz="2800"/>
            </a:lvl2pPr>
            <a:lvl3pPr marL="914306" indent="0">
              <a:buNone/>
              <a:defRPr sz="2400"/>
            </a:lvl3pPr>
            <a:lvl4pPr marL="1371460" indent="0">
              <a:buNone/>
              <a:defRPr sz="2000"/>
            </a:lvl4pPr>
            <a:lvl5pPr marL="1828613" indent="0">
              <a:buNone/>
              <a:defRPr sz="2000"/>
            </a:lvl5pPr>
            <a:lvl6pPr marL="2285766" indent="0">
              <a:buNone/>
              <a:defRPr sz="2000"/>
            </a:lvl6pPr>
            <a:lvl7pPr marL="2742920" indent="0">
              <a:buNone/>
              <a:defRPr sz="2000"/>
            </a:lvl7pPr>
            <a:lvl8pPr marL="3200072" indent="0">
              <a:buNone/>
              <a:defRPr sz="2000"/>
            </a:lvl8pPr>
            <a:lvl9pPr marL="3657226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4" indent="0">
              <a:buNone/>
              <a:defRPr sz="1200"/>
            </a:lvl2pPr>
            <a:lvl3pPr marL="914306" indent="0">
              <a:buNone/>
              <a:defRPr sz="1000"/>
            </a:lvl3pPr>
            <a:lvl4pPr marL="1371460" indent="0">
              <a:buNone/>
              <a:defRPr sz="900"/>
            </a:lvl4pPr>
            <a:lvl5pPr marL="1828613" indent="0">
              <a:buNone/>
              <a:defRPr sz="900"/>
            </a:lvl5pPr>
            <a:lvl6pPr marL="2285766" indent="0">
              <a:buNone/>
              <a:defRPr sz="900"/>
            </a:lvl6pPr>
            <a:lvl7pPr marL="2742920" indent="0">
              <a:buNone/>
              <a:defRPr sz="900"/>
            </a:lvl7pPr>
            <a:lvl8pPr marL="3200072" indent="0">
              <a:buNone/>
              <a:defRPr sz="900"/>
            </a:lvl8pPr>
            <a:lvl9pPr marL="3657226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2405A-D0BD-4403-8FB0-786F5045C2C0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D4EFF0-B52E-4166-A7BD-2FD1D9DFC82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F103D12-C7B6-4B86-B579-857E0217AEA1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6356352"/>
            <a:ext cx="2895600" cy="365125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30" tIns="45716" rIns="91430" bIns="45716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465A07-9DF1-4305-BA5A-0CF201C541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  <p:sldLayoutId id="2147483661" r:id="rId13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0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46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613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65" indent="-34286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4" indent="-28572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3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6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0" indent="-228576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3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96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0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02" indent="-228576" algn="l" defTabSz="91430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3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0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2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6" algn="l" defTabSz="9143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Заголовок 1"/>
          <p:cNvSpPr>
            <a:spLocks noGrp="1"/>
          </p:cNvSpPr>
          <p:nvPr>
            <p:ph type="ctrTitle"/>
          </p:nvPr>
        </p:nvSpPr>
        <p:spPr>
          <a:xfrm>
            <a:off x="395290" y="2492376"/>
            <a:ext cx="8353425" cy="295284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dirty="0">
                <a:solidFill>
                  <a:srgbClr val="002060"/>
                </a:solidFill>
              </a:rPr>
              <a:t>Итоги </a:t>
            </a:r>
            <a:r>
              <a:rPr lang="ru-RU" sz="3600" dirty="0" smtClean="0">
                <a:solidFill>
                  <a:srgbClr val="002060"/>
                </a:solidFill>
              </a:rPr>
              <a:t>приема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на образовательные программы высшего образования – программы бакалавриата очной формы обучения НИУ ВШЭ-Пермь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в 20</a:t>
            </a:r>
            <a:r>
              <a:rPr lang="en-US" sz="3600" dirty="0" smtClean="0">
                <a:solidFill>
                  <a:srgbClr val="002060"/>
                </a:solidFill>
              </a:rPr>
              <a:t>2</a:t>
            </a:r>
            <a:r>
              <a:rPr lang="ru-RU" sz="3600" dirty="0">
                <a:solidFill>
                  <a:srgbClr val="002060"/>
                </a:solidFill>
              </a:rPr>
              <a:t>4</a:t>
            </a:r>
            <a:r>
              <a:rPr lang="ru-RU" sz="3600" dirty="0" smtClean="0">
                <a:solidFill>
                  <a:srgbClr val="002060"/>
                </a:solidFill>
              </a:rPr>
              <a:t> </a:t>
            </a:r>
            <a:r>
              <a:rPr lang="ru-RU" sz="3600" dirty="0" smtClean="0">
                <a:solidFill>
                  <a:srgbClr val="002060"/>
                </a:solidFill>
              </a:rPr>
              <a:t>году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CAF6E-1D35-44B2-99A6-689806044575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7E4CC-445E-4C04-9516-D5E01A14D231}" type="slidenum">
              <a:rPr lang="ru-RU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7247" y="188640"/>
            <a:ext cx="7211144" cy="994122"/>
          </a:xfrm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Скидки по оплате за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3" y="1268760"/>
            <a:ext cx="8499721" cy="936104"/>
          </a:xfrm>
        </p:spPr>
        <p:txBody>
          <a:bodyPr/>
          <a:lstStyle/>
          <a:p>
            <a:pPr marL="0" indent="0" algn="just">
              <a:buNone/>
            </a:pPr>
            <a:endParaRPr lang="ru-RU" sz="2000" dirty="0" smtClean="0">
              <a:solidFill>
                <a:schemeClr val="accent1"/>
              </a:solidFill>
              <a:latin typeface="+mj-lt"/>
            </a:endParaRP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59</a:t>
            </a:r>
            <a:r>
              <a:rPr lang="en-US" sz="2000" dirty="0" smtClean="0">
                <a:solidFill>
                  <a:srgbClr val="002060"/>
                </a:solidFill>
                <a:latin typeface="+mj-lt"/>
              </a:rPr>
              <a:t>%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абитуриентов, поступивших на места по договорам об оказании платных образовательных услуг </a:t>
            </a:r>
            <a:r>
              <a:rPr lang="ru-RU" sz="2000" dirty="0" smtClean="0">
                <a:solidFill>
                  <a:srgbClr val="002060"/>
                </a:solidFill>
                <a:latin typeface="+mj-lt"/>
              </a:rPr>
              <a:t>(197 человек), </a:t>
            </a:r>
            <a:r>
              <a:rPr lang="ru-RU" sz="2000" dirty="0">
                <a:solidFill>
                  <a:srgbClr val="002060"/>
                </a:solidFill>
                <a:latin typeface="+mj-lt"/>
              </a:rPr>
              <a:t>получили скидки по оплате обучения.</a:t>
            </a:r>
          </a:p>
          <a:p>
            <a:pPr marL="0" indent="0" algn="just">
              <a:buNone/>
            </a:pPr>
            <a:endParaRPr lang="ru-RU" sz="2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4917" y="5440429"/>
            <a:ext cx="8424862" cy="338546"/>
          </a:xfrm>
          <a:prstGeom prst="rect">
            <a:avLst/>
          </a:prstGeom>
        </p:spPr>
        <p:txBody>
          <a:bodyPr lIns="91430" tIns="45716" rIns="91430" bIns="45716">
            <a:spAutoFit/>
          </a:bodyPr>
          <a:lstStyle/>
          <a:p>
            <a:pPr indent="-575941" algn="just">
              <a:defRPr/>
            </a:pPr>
            <a:r>
              <a:rPr lang="en-US" sz="1600" dirty="0" smtClean="0">
                <a:solidFill>
                  <a:srgbClr val="002060"/>
                </a:solidFill>
                <a:latin typeface="+mj-lt"/>
              </a:rPr>
              <a:t>* -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 поступившие на 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места </a:t>
            </a:r>
            <a:r>
              <a:rPr lang="ru-RU" sz="1600" dirty="0" smtClean="0">
                <a:solidFill>
                  <a:srgbClr val="002060"/>
                </a:solidFill>
                <a:latin typeface="+mj-lt"/>
              </a:rPr>
              <a:t>за счет средств НИУ ВШЭ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  <p:graphicFrame>
        <p:nvGraphicFramePr>
          <p:cNvPr id="8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1488483"/>
              </p:ext>
            </p:extLst>
          </p:nvPr>
        </p:nvGraphicFramePr>
        <p:xfrm>
          <a:off x="324917" y="2640919"/>
          <a:ext cx="8208912" cy="2316839"/>
        </p:xfrm>
        <a:graphic>
          <a:graphicData uri="http://schemas.openxmlformats.org/drawingml/2006/table">
            <a:tbl>
              <a:tblPr/>
              <a:tblGrid>
                <a:gridCol w="3816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34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Вид скидки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Размер скидки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человек,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получивших скидку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721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По  результатам  вступительных испытаний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100%*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7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70%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72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41" marR="91441" marT="45626" marB="45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5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L="91441" marR="91441" marT="45626" marB="4562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57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5%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6" marR="91446" marT="45631" marB="456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8309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11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Линия"/>
          <p:cNvSpPr/>
          <p:nvPr/>
        </p:nvSpPr>
        <p:spPr>
          <a:xfrm>
            <a:off x="199533" y="1119599"/>
            <a:ext cx="8036719" cy="0"/>
          </a:xfrm>
          <a:prstGeom prst="line">
            <a:avLst/>
          </a:prstGeom>
          <a:ln w="12700">
            <a:solidFill>
              <a:srgbClr val="253957"/>
            </a:solidFill>
            <a:miter lim="400000"/>
          </a:ln>
        </p:spPr>
        <p:txBody>
          <a:bodyPr lIns="35713" tIns="35713" rIns="35713" bIns="35713" anchor="ctr"/>
          <a:lstStyle/>
          <a:p>
            <a:pPr>
              <a:defRPr sz="2400"/>
            </a:pPr>
            <a:endParaRPr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8026"/>
              </p:ext>
            </p:extLst>
          </p:nvPr>
        </p:nvGraphicFramePr>
        <p:xfrm>
          <a:off x="4355976" y="1263705"/>
          <a:ext cx="4972815" cy="2981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688498814"/>
              </p:ext>
            </p:extLst>
          </p:nvPr>
        </p:nvGraphicFramePr>
        <p:xfrm>
          <a:off x="0" y="1379474"/>
          <a:ext cx="4565412" cy="2916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5724142"/>
              </p:ext>
            </p:extLst>
          </p:nvPr>
        </p:nvGraphicFramePr>
        <p:xfrm>
          <a:off x="18970" y="4245605"/>
          <a:ext cx="3857625" cy="2612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442795957"/>
              </p:ext>
            </p:extLst>
          </p:nvPr>
        </p:nvGraphicFramePr>
        <p:xfrm>
          <a:off x="4910078" y="4245605"/>
          <a:ext cx="4270434" cy="2538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537247" y="188640"/>
            <a:ext cx="7211144" cy="994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154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306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46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613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3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Региональная и гендерная структуры поступивших на 1 курс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562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Заголовок 1"/>
          <p:cNvSpPr>
            <a:spLocks noGrp="1"/>
          </p:cNvSpPr>
          <p:nvPr>
            <p:ph type="ctrTitle"/>
          </p:nvPr>
        </p:nvSpPr>
        <p:spPr>
          <a:xfrm>
            <a:off x="395290" y="2492376"/>
            <a:ext cx="8353425" cy="316887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dirty="0" smtClean="0">
                <a:solidFill>
                  <a:srgbClr val="002060"/>
                </a:solidFill>
              </a:rPr>
              <a:t>www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 hse</a:t>
            </a:r>
            <a:r>
              <a:rPr lang="ru-RU" sz="3600" dirty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perm</a:t>
            </a:r>
            <a:r>
              <a:rPr lang="ru-RU" sz="3600" dirty="0" smtClean="0">
                <a:solidFill>
                  <a:srgbClr val="002060"/>
                </a:solidFill>
              </a:rPr>
              <a:t>.</a:t>
            </a:r>
            <a:r>
              <a:rPr lang="en-US" sz="3600" dirty="0" smtClean="0">
                <a:solidFill>
                  <a:srgbClr val="002060"/>
                </a:solidFill>
              </a:rPr>
              <a:t>ru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тел. (342) </a:t>
            </a:r>
            <a:r>
              <a:rPr lang="en-US" sz="3600" dirty="0" smtClean="0">
                <a:solidFill>
                  <a:srgbClr val="002060"/>
                </a:solidFill>
              </a:rPr>
              <a:t>200-96-96</a:t>
            </a:r>
            <a:br>
              <a:rPr lang="en-US" sz="3600" dirty="0" smtClean="0">
                <a:solidFill>
                  <a:srgbClr val="002060"/>
                </a:solidFill>
              </a:rPr>
            </a:br>
            <a:r>
              <a:rPr lang="en-US" sz="3600" dirty="0" smtClean="0">
                <a:solidFill>
                  <a:srgbClr val="002060"/>
                </a:solidFill>
              </a:rPr>
              <a:t>e-mail</a:t>
            </a:r>
            <a:r>
              <a:rPr lang="ru-RU" sz="3600" dirty="0" smtClean="0">
                <a:solidFill>
                  <a:srgbClr val="002060"/>
                </a:solidFill>
              </a:rPr>
              <a:t>:</a:t>
            </a:r>
            <a:r>
              <a:rPr lang="en-US" sz="3600" dirty="0" smtClean="0">
                <a:solidFill>
                  <a:srgbClr val="002060"/>
                </a:solidFill>
              </a:rPr>
              <a:t> abitur.perm.ru</a:t>
            </a: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г. Пермь, ул. Студенческая, 38, </a:t>
            </a:r>
            <a:r>
              <a:rPr lang="ru-RU" sz="3600" dirty="0" err="1" smtClean="0">
                <a:solidFill>
                  <a:srgbClr val="002060"/>
                </a:solidFill>
              </a:rPr>
              <a:t>каб</a:t>
            </a:r>
            <a:r>
              <a:rPr lang="ru-RU" sz="3600" dirty="0" smtClean="0">
                <a:solidFill>
                  <a:srgbClr val="002060"/>
                </a:solidFill>
              </a:rPr>
              <a:t>. </a:t>
            </a:r>
            <a:r>
              <a:rPr lang="ru-RU" sz="3600" smtClean="0">
                <a:solidFill>
                  <a:srgbClr val="002060"/>
                </a:solidFill>
              </a:rPr>
              <a:t>105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BCAF6E-1D35-44B2-99A6-689806044575}" type="datetime10">
              <a:rPr lang="ru-RU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F7E4CC-445E-4C04-9516-D5E01A14D231}" type="slidenum">
              <a:rPr lang="ru-RU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690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38944" y="144379"/>
            <a:ext cx="7725544" cy="948321"/>
          </a:xfrm>
        </p:spPr>
        <p:txBody>
          <a:bodyPr/>
          <a:lstStyle/>
          <a:p>
            <a:r>
              <a:rPr lang="ru-RU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Конкурс заявлений</a:t>
            </a: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места за счет бюджетных ассигнований федерального бюджета</a:t>
            </a:r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(далее - бюджетные места)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347412"/>
              </p:ext>
            </p:extLst>
          </p:nvPr>
        </p:nvGraphicFramePr>
        <p:xfrm>
          <a:off x="107504" y="1260823"/>
          <a:ext cx="8875740" cy="49848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20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30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203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Количество заявлений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Количество </a:t>
                      </a:r>
                      <a:endParaRPr lang="en-US" sz="1400" b="0" u="none" strike="noStrike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бюджетных </a:t>
                      </a:r>
                      <a:r>
                        <a:rPr lang="ru-RU" sz="1400" b="0" u="none" strike="noStrike" dirty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мест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Конкурс,</a:t>
                      </a:r>
                      <a:r>
                        <a:rPr lang="ru-RU" sz="1400" b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400" b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чел./место</a:t>
                      </a:r>
                      <a:endParaRPr lang="ru-RU" sz="14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5796" marR="5796" marT="580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513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10,3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7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Международный бакалавриат по бизнесу и экономике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528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5,9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572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12,7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284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US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14,2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</a:t>
                      </a:r>
                      <a: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5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бизнесе</a:t>
                      </a:r>
                      <a:endParaRPr kumimoji="0" lang="ru-RU" sz="15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22,6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3158796"/>
                  </a:ext>
                </a:extLst>
              </a:tr>
              <a:tr h="455200">
                <a:tc>
                  <a:txBody>
                    <a:bodyPr/>
                    <a:lstStyle/>
                    <a:p>
                      <a:pPr marL="361950" indent="0" algn="r" fontAlgn="b"/>
                      <a:r>
                        <a:rPr lang="ru-RU" sz="15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Итого:</a:t>
                      </a:r>
                      <a:endParaRPr lang="ru-RU" sz="15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2123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225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9,9</a:t>
                      </a:r>
                      <a:endParaRPr lang="ru-RU" sz="1600" b="0" i="0" u="none" strike="noStrike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81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93056"/>
            <a:ext cx="7499176" cy="850106"/>
          </a:xfrm>
        </p:spPr>
        <p:txBody>
          <a:bodyPr/>
          <a:lstStyle/>
          <a:p>
            <a:r>
              <a:rPr lang="ru-RU" sz="3600" dirty="0">
                <a:solidFill>
                  <a:schemeClr val="bg1"/>
                </a:solidFill>
              </a:rPr>
              <a:t>Количество зачисленных на 1 курс</a:t>
            </a:r>
          </a:p>
        </p:txBody>
      </p:sp>
      <p:graphicFrame>
        <p:nvGraphicFramePr>
          <p:cNvPr id="6" name="Group 6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803325"/>
              </p:ext>
            </p:extLst>
          </p:nvPr>
        </p:nvGraphicFramePr>
        <p:xfrm>
          <a:off x="0" y="1196752"/>
          <a:ext cx="9125112" cy="5628022"/>
        </p:xfrm>
        <a:graphic>
          <a:graphicData uri="http://schemas.openxmlformats.org/drawingml/2006/table">
            <a:tbl>
              <a:tblPr/>
              <a:tblGrid>
                <a:gridCol w="30364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9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9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9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2969">
                  <a:extLst>
                    <a:ext uri="{9D8B030D-6E8A-4147-A177-3AD203B41FA5}">
                      <a16:colId xmlns:a16="http://schemas.microsoft.com/office/drawing/2014/main" val="1235823520"/>
                    </a:ext>
                  </a:extLst>
                </a:gridCol>
                <a:gridCol w="1214776">
                  <a:extLst>
                    <a:ext uri="{9D8B030D-6E8A-4147-A177-3AD203B41FA5}">
                      <a16:colId xmlns:a16="http://schemas.microsoft.com/office/drawing/2014/main" val="425055798"/>
                    </a:ext>
                  </a:extLst>
                </a:gridCol>
                <a:gridCol w="8852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39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8547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Бюджетные места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Места по договорам об образовании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6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всего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в том числе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места за счет средств 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НИУ ВШЭ</a:t>
                      </a:r>
                    </a:p>
                  </a:txBody>
                  <a:tcPr marL="91422" marR="9142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Особое решение ректора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</a:endParaRPr>
                    </a:p>
                  </a:txBody>
                  <a:tcPr marL="91422" marR="9142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Проект «Социальный лифт»</a:t>
                      </a:r>
                    </a:p>
                  </a:txBody>
                  <a:tcPr marL="91422" marR="9142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с оплатой по договору</a:t>
                      </a:r>
                    </a:p>
                  </a:txBody>
                  <a:tcPr marL="91422" marR="91422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7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 </a:t>
                      </a: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Программная инженерия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62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9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 Программная инженерия</a:t>
                      </a:r>
                      <a:b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Программные системы и автоматизация процессов разработки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30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7320602"/>
                  </a:ext>
                </a:extLst>
              </a:tr>
              <a:tr h="614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бакалавриат по бизнесу 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экономике</a:t>
                      </a:r>
                      <a:endParaRPr kumimoji="0" lang="ru-RU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68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30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158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7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45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90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6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36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56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89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</a:t>
                      </a: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бизнесе</a:t>
                      </a:r>
                      <a:endParaRPr kumimoji="0" lang="ru-RU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10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Helvetica Light"/>
                        </a:rPr>
                        <a:t>38</a:t>
                      </a:r>
                      <a:endParaRPr kumimoji="0" lang="ru-RU" sz="16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Helvetica Ligh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х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226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5471138"/>
                  </a:ext>
                </a:extLst>
              </a:tr>
              <a:tr h="36433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</a:rPr>
                        <a:t>Итого</a:t>
                      </a:r>
                    </a:p>
                  </a:txBody>
                  <a:tcPr marL="91422" marR="91422" marT="45694" marB="4569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445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34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397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660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0663" marR="90663" marT="45316" marB="4531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51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16633"/>
            <a:ext cx="7848872" cy="10081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</a:rPr>
              <a:t>Состав вступительных испытаний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dirty="0"/>
              <a:t>		</a:t>
            </a:r>
            <a:endParaRPr lang="ru-RU" sz="4800" dirty="0"/>
          </a:p>
        </p:txBody>
      </p:sp>
      <p:graphicFrame>
        <p:nvGraphicFramePr>
          <p:cNvPr id="46110" name="Group 3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5162770"/>
              </p:ext>
            </p:extLst>
          </p:nvPr>
        </p:nvGraphicFramePr>
        <p:xfrm>
          <a:off x="-22450" y="1276362"/>
          <a:ext cx="9036499" cy="5826967"/>
        </p:xfrm>
        <a:graphic>
          <a:graphicData uri="http://schemas.openxmlformats.org/drawingml/2006/table">
            <a:tbl>
              <a:tblPr/>
              <a:tblGrid>
                <a:gridCol w="3816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79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21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Наименование образовательной программы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Состав вступительных испытаний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ЕГЭ)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Минимальное количество баллов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Информатика и информационно-коммуникационные технологии (ИКТ)/ Физика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/55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0501859"/>
                  </a:ext>
                </a:extLst>
              </a:tr>
              <a:tr h="76560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Программные системы и автоматизация процессов разработки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Информатика и информационно-коммуникационные технологии (ИКТ)/ Физика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/55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4153230"/>
                  </a:ext>
                </a:extLst>
              </a:tr>
              <a:tr h="5912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38.03.01 Экономика, 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язык/Обществознание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     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8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Математика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Информатика и информационно-коммуникационные технологии (ИКТ)/ Иностранный язык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/55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31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Юриспруденция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Обществознание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язык/ История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50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бизнесе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Иностранный язык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Обществознание/Литература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55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50/50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591269"/>
                  </a:ext>
                </a:extLst>
              </a:tr>
              <a:tr h="5325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Творческое испытание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Русский язык 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Литература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45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45</a:t>
                      </a:r>
                    </a:p>
                    <a:p>
                      <a:pPr marL="457200" marR="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    45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6701473"/>
                  </a:ext>
                </a:extLst>
              </a:tr>
            </a:tbl>
          </a:graphicData>
        </a:graphic>
      </p:graphicFrame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388351" y="6308725"/>
            <a:ext cx="658813" cy="433388"/>
          </a:xfrm>
        </p:spPr>
        <p:txBody>
          <a:bodyPr/>
          <a:lstStyle/>
          <a:p>
            <a:pPr>
              <a:defRPr/>
            </a:pPr>
            <a:fld id="{419E1607-875E-4E2F-81A4-F037D47F6549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514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06090"/>
          </a:xfrm>
        </p:spPr>
        <p:txBody>
          <a:bodyPr/>
          <a:lstStyle/>
          <a:p>
            <a:r>
              <a:rPr lang="ru-RU" sz="3200" dirty="0" smtClean="0">
                <a:solidFill>
                  <a:schemeClr val="bg1"/>
                </a:solidFill>
              </a:rPr>
              <a:t>«Проходные баллы» </a:t>
            </a:r>
            <a:r>
              <a:rPr lang="ru-RU" sz="3200" dirty="0">
                <a:solidFill>
                  <a:schemeClr val="bg1"/>
                </a:solidFill>
              </a:rPr>
              <a:t>на бюджетные </a:t>
            </a:r>
            <a:r>
              <a:rPr lang="ru-RU" sz="3200" dirty="0" smtClean="0">
                <a:solidFill>
                  <a:schemeClr val="bg1"/>
                </a:solidFill>
              </a:rPr>
              <a:t>места </a:t>
            </a:r>
            <a:r>
              <a:rPr lang="ru-RU" sz="3200" dirty="0">
                <a:solidFill>
                  <a:schemeClr val="bg1"/>
                </a:solidFill>
              </a:rPr>
              <a:t>по программам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605902"/>
              </p:ext>
            </p:extLst>
          </p:nvPr>
        </p:nvGraphicFramePr>
        <p:xfrm>
          <a:off x="485467" y="1484784"/>
          <a:ext cx="8291264" cy="385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1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2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5796" marR="5796" marT="580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«Проходной балл»</a:t>
                      </a:r>
                    </a:p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(из 310)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256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  <a:endParaRPr kumimoji="0" lang="ru-RU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247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253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256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0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в бизнесе</a:t>
                      </a:r>
                      <a:endParaRPr kumimoji="0" lang="ru-RU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279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655922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13:23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26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706090"/>
          </a:xfrm>
        </p:spPr>
        <p:txBody>
          <a:bodyPr/>
          <a:lstStyle/>
          <a:p>
            <a:r>
              <a:rPr lang="ru-RU" sz="2600" dirty="0" smtClean="0">
                <a:solidFill>
                  <a:schemeClr val="bg1"/>
                </a:solidFill>
              </a:rPr>
              <a:t>Средняя сумма набранных баллов по всем предметам вступительных испытаний</a:t>
            </a:r>
            <a:br>
              <a:rPr lang="ru-RU" sz="2600" dirty="0" smtClean="0">
                <a:solidFill>
                  <a:schemeClr val="bg1"/>
                </a:solidFill>
              </a:rPr>
            </a:br>
            <a:r>
              <a:rPr lang="ru-RU" sz="2600" dirty="0" smtClean="0">
                <a:solidFill>
                  <a:schemeClr val="bg1"/>
                </a:solidFill>
              </a:rPr>
              <a:t>по </a:t>
            </a:r>
            <a:r>
              <a:rPr lang="ru-RU" sz="2600" dirty="0">
                <a:solidFill>
                  <a:schemeClr val="bg1"/>
                </a:solidFill>
              </a:rPr>
              <a:t>программам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103005"/>
              </p:ext>
            </p:extLst>
          </p:nvPr>
        </p:nvGraphicFramePr>
        <p:xfrm>
          <a:off x="251520" y="1484784"/>
          <a:ext cx="8712969" cy="47516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70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2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0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58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5796" marR="5796" marT="5801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Бюджетные места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Места по договорам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88,67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76,61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Программные системы и автоматизация процессов разработки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73,50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6588436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38.03.01 Экономика, 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85,44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72,78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84,47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78,38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Юриспруденция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77,33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72,09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в бизнесе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90,20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77,94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84487490"/>
                  </a:ext>
                </a:extLst>
              </a:tr>
              <a:tr h="54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</a:rPr>
                        <a:t>-</a:t>
                      </a:r>
                      <a:endParaRPr lang="ru-RU" sz="1400" b="0" dirty="0">
                        <a:solidFill>
                          <a:srgbClr val="00206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74,49</a:t>
                      </a:r>
                      <a:endParaRPr lang="ru-RU" sz="1400" b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6403219"/>
                  </a:ext>
                </a:extLst>
              </a:tr>
            </a:tbl>
          </a:graphicData>
        </a:graphic>
      </p:graphicFrame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DF1E9-6006-493E-A19E-2B1E1DEA76C6}" type="datetime10">
              <a:rPr lang="ru-RU" smtClean="0"/>
              <a:pPr>
                <a:defRPr/>
              </a:pPr>
              <a:t>13:44</a:t>
            </a:fld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198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0" name="Rectangle 32"/>
          <p:cNvSpPr>
            <a:spLocks noGrp="1" noChangeArrowheads="1"/>
          </p:cNvSpPr>
          <p:nvPr>
            <p:ph type="title"/>
          </p:nvPr>
        </p:nvSpPr>
        <p:spPr>
          <a:xfrm>
            <a:off x="1763714" y="277815"/>
            <a:ext cx="6923087" cy="846931"/>
          </a:xfrm>
        </p:spPr>
        <p:txBody>
          <a:bodyPr/>
          <a:lstStyle/>
          <a:p>
            <a:pPr eaLnBrk="1" hangingPunct="1">
              <a:defRPr/>
            </a:pPr>
            <a:r>
              <a:rPr lang="ru-RU" sz="2600" dirty="0">
                <a:solidFill>
                  <a:schemeClr val="bg1"/>
                </a:solidFill>
              </a:rPr>
              <a:t>Стоимость обучения на местах по договорам об </a:t>
            </a:r>
            <a:r>
              <a:rPr lang="ru-RU" sz="2600" dirty="0" smtClean="0">
                <a:solidFill>
                  <a:schemeClr val="bg1"/>
                </a:solidFill>
              </a:rPr>
              <a:t>образовании</a:t>
            </a: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17467" name="Group 59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68649828"/>
              </p:ext>
            </p:extLst>
          </p:nvPr>
        </p:nvGraphicFramePr>
        <p:xfrm>
          <a:off x="586409" y="1358734"/>
          <a:ext cx="8100392" cy="5120592"/>
        </p:xfrm>
        <a:graphic>
          <a:graphicData uri="http://schemas.openxmlformats.org/drawingml/2006/table">
            <a:tbl>
              <a:tblPr/>
              <a:tblGrid>
                <a:gridCol w="5796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26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Код наименование направления подготовки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образовательной программы бакалавриата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Стоимость обучения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год, руб. 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54.03.01 Дизайн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Дизайн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390 000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4995383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Программные системы и автоматизация процессов разработки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350 000</a:t>
                      </a:r>
                      <a:endParaRPr lang="ru-RU" sz="1600" b="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431564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38.03.01 Экономика 38.03.02 Менеджмент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Международный </a:t>
                      </a:r>
                      <a:r>
                        <a:rPr kumimoji="0" lang="ru-RU" sz="16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 бизнесу и экономике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240</a:t>
                      </a:r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000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12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45.03.02 Лингвистика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Иностранные языки и межкультурная коммуникация в бизнесе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230 000</a:t>
                      </a:r>
                      <a:endParaRPr lang="ru-RU" sz="1600" b="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9467366"/>
                  </a:ext>
                </a:extLst>
              </a:tr>
              <a:tr h="669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40.03.01 Юриспруденция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Юриспруденция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210 000</a:t>
                      </a:r>
                      <a:endParaRPr lang="ru-RU" sz="1600" b="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7970542"/>
                  </a:ext>
                </a:extLst>
              </a:tr>
              <a:tr h="6699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9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09.03.04. Программная инженерия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200 </a:t>
                      </a:r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</a:rPr>
                        <a:t>000</a:t>
                      </a:r>
                      <a:endParaRPr lang="ru-RU" sz="1600" b="0" baseline="0" dirty="0" smtClean="0"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4621089"/>
                  </a:ext>
                </a:extLst>
              </a:tr>
              <a:tr h="571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38.03.05  Бизнес-информатика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информационных систем для бизнеса</a:t>
                      </a: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600" b="0" baseline="0" dirty="0" smtClean="0">
                        <a:solidFill>
                          <a:schemeClr val="accent1"/>
                        </a:solidFill>
                        <a:effectLst/>
                        <a:latin typeface="+mn-lt"/>
                      </a:endParaRPr>
                    </a:p>
                  </a:txBody>
                  <a:tcPr marL="91443" marR="91443" marT="45712" marB="45712" anchor="ctr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/>
          <a:p>
            <a:pPr>
              <a:defRPr/>
            </a:pPr>
            <a:fld id="{DC04AB8E-72DA-47E2-B6E9-CE448F89EB3D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3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06090"/>
          </a:xfrm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Скидки по оплате за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08489"/>
            <a:ext cx="8496944" cy="5257800"/>
          </a:xfrm>
        </p:spPr>
        <p:txBody>
          <a:bodyPr/>
          <a:lstStyle/>
          <a:p>
            <a:pPr marL="457154" lvl="1" indent="-457154" algn="just">
              <a:buFont typeface="Wingdings" pitchFamily="2" charset="2"/>
              <a:buAutoNum type="arabicPeriod"/>
              <a:defRPr/>
            </a:pPr>
            <a:r>
              <a:rPr lang="ru-RU" sz="1400" b="1" dirty="0">
                <a:solidFill>
                  <a:srgbClr val="002060"/>
                </a:solidFill>
              </a:rPr>
              <a:t>По результатам вступительных испытаний (баллы, начисленные за индивидуальные достижения, не учитываются)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предоставляются на 1 год следующим категориям лиц: </a:t>
            </a:r>
            <a:endParaRPr lang="ru-RU" sz="1400" dirty="0">
              <a:solidFill>
                <a:srgbClr val="002060"/>
              </a:solidFill>
            </a:endParaRPr>
          </a:p>
          <a:p>
            <a:pPr marL="0" lvl="1" indent="0" algn="just">
              <a:buNone/>
              <a:defRPr/>
            </a:pPr>
            <a:r>
              <a:rPr lang="ru-RU" sz="1400" dirty="0">
                <a:solidFill>
                  <a:srgbClr val="002060"/>
                </a:solidFill>
              </a:rPr>
              <a:t>П</a:t>
            </a:r>
            <a:r>
              <a:rPr lang="ru-RU" sz="1400" dirty="0" smtClean="0">
                <a:solidFill>
                  <a:srgbClr val="002060"/>
                </a:solidFill>
              </a:rPr>
              <a:t>оступающим </a:t>
            </a:r>
            <a:r>
              <a:rPr lang="ru-RU" sz="1400" dirty="0">
                <a:solidFill>
                  <a:srgbClr val="002060"/>
                </a:solidFill>
              </a:rPr>
              <a:t>на образовательные программы:  </a:t>
            </a:r>
            <a:r>
              <a:rPr lang="ru-RU" sz="1400" dirty="0" smtClean="0">
                <a:solidFill>
                  <a:srgbClr val="002060"/>
                </a:solidFill>
              </a:rPr>
              <a:t>«Разработка информационных систем для бизнеса</a:t>
            </a:r>
            <a:r>
              <a:rPr lang="ru-RU" sz="1400" dirty="0" smtClean="0">
                <a:solidFill>
                  <a:srgbClr val="002060"/>
                </a:solidFill>
              </a:rPr>
              <a:t>» и </a:t>
            </a:r>
            <a:r>
              <a:rPr lang="ru-RU" sz="1400" dirty="0" smtClean="0">
                <a:solidFill>
                  <a:srgbClr val="002060"/>
                </a:solidFill>
              </a:rPr>
              <a:t>«Международный </a:t>
            </a:r>
            <a:r>
              <a:rPr lang="ru-RU" sz="1400" dirty="0" err="1" smtClean="0">
                <a:solidFill>
                  <a:srgbClr val="002060"/>
                </a:solidFill>
              </a:rPr>
              <a:t>бакалавриат</a:t>
            </a:r>
            <a:r>
              <a:rPr lang="ru-RU" sz="1400" dirty="0" smtClean="0">
                <a:solidFill>
                  <a:srgbClr val="002060"/>
                </a:solidFill>
              </a:rPr>
              <a:t> по бизнесу и </a:t>
            </a:r>
            <a:r>
              <a:rPr lang="ru-RU" sz="1400" dirty="0" smtClean="0">
                <a:solidFill>
                  <a:srgbClr val="002060"/>
                </a:solidFill>
              </a:rPr>
              <a:t>экономике» набравшим </a:t>
            </a:r>
            <a:r>
              <a:rPr lang="ru-RU" sz="1400" dirty="0">
                <a:solidFill>
                  <a:srgbClr val="002060"/>
                </a:solidFill>
              </a:rPr>
              <a:t>по результатам вступительных испытаний:</a:t>
            </a:r>
          </a:p>
          <a:p>
            <a:pPr marL="342865" lvl="1" indent="-395960" algn="just">
              <a:defRPr/>
            </a:pPr>
            <a:r>
              <a:rPr lang="en-US" sz="1400" dirty="0" smtClean="0">
                <a:solidFill>
                  <a:srgbClr val="002060"/>
                </a:solidFill>
              </a:rPr>
              <a:t>2</a:t>
            </a:r>
            <a:r>
              <a:rPr lang="ru-RU" sz="1400" dirty="0" smtClean="0">
                <a:solidFill>
                  <a:srgbClr val="002060"/>
                </a:solidFill>
              </a:rPr>
              <a:t>40</a:t>
            </a:r>
            <a:r>
              <a:rPr lang="ru-RU" sz="1400" dirty="0" smtClean="0">
                <a:solidFill>
                  <a:srgbClr val="002060"/>
                </a:solidFill>
              </a:rPr>
              <a:t> </a:t>
            </a:r>
            <a:r>
              <a:rPr lang="ru-RU" sz="1400" dirty="0">
                <a:solidFill>
                  <a:srgbClr val="002060"/>
                </a:solidFill>
              </a:rPr>
              <a:t>баллов и более – в размере 70%;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225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239 </a:t>
            </a:r>
            <a:r>
              <a:rPr lang="ru-RU" sz="1400" dirty="0">
                <a:solidFill>
                  <a:srgbClr val="002060"/>
                </a:solidFill>
              </a:rPr>
              <a:t>баллов – в размере 50%;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210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224 </a:t>
            </a:r>
            <a:r>
              <a:rPr lang="ru-RU" sz="1400" dirty="0">
                <a:solidFill>
                  <a:srgbClr val="002060"/>
                </a:solidFill>
              </a:rPr>
              <a:t>баллов– в размере 25</a:t>
            </a:r>
            <a:r>
              <a:rPr lang="ru-RU" sz="1400" dirty="0" smtClean="0">
                <a:solidFill>
                  <a:srgbClr val="002060"/>
                </a:solidFill>
              </a:rPr>
              <a:t>%.</a:t>
            </a:r>
          </a:p>
          <a:p>
            <a:pPr marL="0" lvl="1" indent="0" algn="just">
              <a:buNone/>
              <a:defRPr/>
            </a:pPr>
            <a:r>
              <a:rPr lang="ru-RU" sz="1400" dirty="0">
                <a:solidFill>
                  <a:srgbClr val="002060"/>
                </a:solidFill>
              </a:rPr>
              <a:t>Поступающим на образовательные программы</a:t>
            </a:r>
            <a:r>
              <a:rPr lang="ru-RU" sz="1400" dirty="0" smtClean="0">
                <a:solidFill>
                  <a:srgbClr val="002060"/>
                </a:solidFill>
              </a:rPr>
              <a:t>: «Юриспруденция» и «Иностранные языки и межкультурная коммуникация в бизнесе»</a:t>
            </a:r>
          </a:p>
          <a:p>
            <a:pPr marL="342865" lvl="1" indent="-395960" algn="just">
              <a:defRPr/>
            </a:pPr>
            <a:r>
              <a:rPr lang="en-US" sz="1400" dirty="0" smtClean="0">
                <a:solidFill>
                  <a:srgbClr val="002060"/>
                </a:solidFill>
              </a:rPr>
              <a:t>2</a:t>
            </a:r>
            <a:r>
              <a:rPr lang="ru-RU" sz="1400" dirty="0" smtClean="0">
                <a:solidFill>
                  <a:srgbClr val="002060"/>
                </a:solidFill>
              </a:rPr>
              <a:t>55 </a:t>
            </a:r>
            <a:r>
              <a:rPr lang="ru-RU" sz="1400" dirty="0">
                <a:solidFill>
                  <a:srgbClr val="002060"/>
                </a:solidFill>
              </a:rPr>
              <a:t>баллов и более – в размере 70%;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240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254 </a:t>
            </a:r>
            <a:r>
              <a:rPr lang="ru-RU" sz="1400" dirty="0">
                <a:solidFill>
                  <a:srgbClr val="002060"/>
                </a:solidFill>
              </a:rPr>
              <a:t>баллов – в размере 50%;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225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239 </a:t>
            </a:r>
            <a:r>
              <a:rPr lang="ru-RU" sz="1400" dirty="0">
                <a:solidFill>
                  <a:srgbClr val="002060"/>
                </a:solidFill>
              </a:rPr>
              <a:t>баллов– в размере 25</a:t>
            </a:r>
            <a:r>
              <a:rPr lang="ru-RU" sz="1400" dirty="0" smtClean="0">
                <a:solidFill>
                  <a:srgbClr val="002060"/>
                </a:solidFill>
              </a:rPr>
              <a:t>%.</a:t>
            </a:r>
          </a:p>
          <a:p>
            <a:pPr marL="0" lvl="1" indent="0" algn="just">
              <a:buNone/>
              <a:defRPr/>
            </a:pPr>
            <a:r>
              <a:rPr lang="ru-RU" sz="1400" dirty="0">
                <a:solidFill>
                  <a:srgbClr val="002060"/>
                </a:solidFill>
              </a:rPr>
              <a:t>Поступающим на образовательную программу </a:t>
            </a:r>
            <a:r>
              <a:rPr lang="ru-RU" sz="1400" dirty="0" smtClean="0">
                <a:solidFill>
                  <a:srgbClr val="002060"/>
                </a:solidFill>
              </a:rPr>
              <a:t>«Программные системы и автоматизация процессов разработки»:</a:t>
            </a:r>
            <a:endParaRPr lang="ru-RU" sz="1400" dirty="0">
              <a:solidFill>
                <a:srgbClr val="002060"/>
              </a:solidFill>
            </a:endParaRPr>
          </a:p>
          <a:p>
            <a:pPr marL="342865" lvl="1" indent="-395960" algn="just">
              <a:defRPr/>
            </a:pPr>
            <a:r>
              <a:rPr lang="ru-RU" sz="1400" dirty="0" smtClean="0">
                <a:solidFill>
                  <a:srgbClr val="002060"/>
                </a:solidFill>
              </a:rPr>
              <a:t>205 </a:t>
            </a:r>
            <a:r>
              <a:rPr lang="ru-RU" sz="1400" dirty="0">
                <a:solidFill>
                  <a:srgbClr val="002060"/>
                </a:solidFill>
              </a:rPr>
              <a:t>баллов и более – в размере </a:t>
            </a:r>
            <a:r>
              <a:rPr lang="ru-RU" sz="1400" dirty="0" smtClean="0">
                <a:solidFill>
                  <a:srgbClr val="002060"/>
                </a:solidFill>
              </a:rPr>
              <a:t>5%;</a:t>
            </a:r>
            <a:endParaRPr lang="ru-RU" sz="1400" dirty="0">
              <a:solidFill>
                <a:srgbClr val="002060"/>
              </a:solidFill>
            </a:endParaRPr>
          </a:p>
          <a:p>
            <a:pPr marL="342865" lvl="1" indent="-395960" algn="just">
              <a:defRPr/>
            </a:pPr>
            <a:r>
              <a:rPr lang="ru-RU" sz="1400" dirty="0" smtClean="0">
                <a:solidFill>
                  <a:srgbClr val="002060"/>
                </a:solidFill>
              </a:rPr>
              <a:t>Победители и призеры олимпиад (право БВИ)– </a:t>
            </a:r>
            <a:r>
              <a:rPr lang="ru-RU" sz="1400" dirty="0">
                <a:solidFill>
                  <a:srgbClr val="002060"/>
                </a:solidFill>
              </a:rPr>
              <a:t>в размере </a:t>
            </a:r>
            <a:r>
              <a:rPr lang="ru-RU" sz="1400" dirty="0" smtClean="0">
                <a:solidFill>
                  <a:srgbClr val="002060"/>
                </a:solidFill>
              </a:rPr>
              <a:t>10% на весь срок обучения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0" lvl="1" indent="0" algn="just">
              <a:buNone/>
              <a:defRPr/>
            </a:pPr>
            <a:r>
              <a:rPr lang="ru-RU" sz="1400" dirty="0" smtClean="0">
                <a:solidFill>
                  <a:srgbClr val="002060"/>
                </a:solidFill>
              </a:rPr>
              <a:t>Поступающим на образовательную программу «Дизайн»:</a:t>
            </a:r>
          </a:p>
          <a:p>
            <a:pPr marL="342865" lvl="1" indent="-395960" algn="just">
              <a:defRPr/>
            </a:pPr>
            <a:r>
              <a:rPr lang="ru-RU" sz="1400" dirty="0" smtClean="0">
                <a:solidFill>
                  <a:srgbClr val="002060"/>
                </a:solidFill>
              </a:rPr>
              <a:t>260 баллов и более </a:t>
            </a:r>
            <a:r>
              <a:rPr lang="ru-RU" sz="1400" dirty="0">
                <a:solidFill>
                  <a:srgbClr val="002060"/>
                </a:solidFill>
              </a:rPr>
              <a:t>– в размере 50%;</a:t>
            </a:r>
          </a:p>
          <a:p>
            <a:pPr marL="342865" lvl="1" indent="-395960" algn="just">
              <a:defRPr/>
            </a:pPr>
            <a:r>
              <a:rPr lang="ru-RU" sz="1400" dirty="0">
                <a:solidFill>
                  <a:srgbClr val="002060"/>
                </a:solidFill>
              </a:rPr>
              <a:t>от </a:t>
            </a:r>
            <a:r>
              <a:rPr lang="ru-RU" sz="1400" dirty="0" smtClean="0">
                <a:solidFill>
                  <a:srgbClr val="002060"/>
                </a:solidFill>
              </a:rPr>
              <a:t>240 </a:t>
            </a:r>
            <a:r>
              <a:rPr lang="ru-RU" sz="1400" dirty="0">
                <a:solidFill>
                  <a:srgbClr val="002060"/>
                </a:solidFill>
              </a:rPr>
              <a:t>до </a:t>
            </a:r>
            <a:r>
              <a:rPr lang="ru-RU" sz="1400" dirty="0" smtClean="0">
                <a:solidFill>
                  <a:srgbClr val="002060"/>
                </a:solidFill>
              </a:rPr>
              <a:t>259 </a:t>
            </a:r>
            <a:r>
              <a:rPr lang="ru-RU" sz="1400" dirty="0">
                <a:solidFill>
                  <a:srgbClr val="002060"/>
                </a:solidFill>
              </a:rPr>
              <a:t>баллов– в размере 25</a:t>
            </a:r>
            <a:r>
              <a:rPr lang="ru-RU" sz="1400" dirty="0" smtClean="0">
                <a:solidFill>
                  <a:srgbClr val="002060"/>
                </a:solidFill>
              </a:rPr>
              <a:t>%.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0" lvl="1" indent="0" algn="just">
              <a:buClr>
                <a:schemeClr val="hlink"/>
              </a:buClr>
              <a:buSzPct val="80000"/>
              <a:buNone/>
              <a:defRPr/>
            </a:pPr>
            <a:endParaRPr lang="ru-RU" sz="1500" b="1" dirty="0">
              <a:solidFill>
                <a:schemeClr val="accent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310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706090"/>
          </a:xfrm>
        </p:spPr>
        <p:txBody>
          <a:bodyPr/>
          <a:lstStyle/>
          <a:p>
            <a:r>
              <a:rPr lang="ru-RU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Скидки по оплате за обучение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08489"/>
            <a:ext cx="8496944" cy="52578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400" b="1" dirty="0">
                <a:solidFill>
                  <a:srgbClr val="002060"/>
                </a:solidFill>
              </a:rPr>
              <a:t>2.   Выпускникам 2023 года по результатам участия  в региональном интеллектуальном турнире для школьников по социально-гуманитарным знаниям «Мудрый ворон» - членам команд-победителей, поступающим на образовательные программы «Юриспруденция», «Иностранные языки и межкультурная коммуникация в бизнесе</a:t>
            </a:r>
            <a:r>
              <a:rPr lang="ru-RU" sz="1400" b="1" dirty="0" smtClean="0">
                <a:solidFill>
                  <a:srgbClr val="002060"/>
                </a:solidFill>
              </a:rPr>
              <a:t>», </a:t>
            </a:r>
            <a:r>
              <a:rPr lang="ru-RU" sz="1400" b="1" dirty="0">
                <a:solidFill>
                  <a:srgbClr val="002060"/>
                </a:solidFill>
              </a:rPr>
              <a:t>предоставляется скидка в размере 25% </a:t>
            </a:r>
            <a:r>
              <a:rPr lang="en-US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</a:rPr>
              <a:t>на весь период обучения.</a:t>
            </a:r>
          </a:p>
          <a:p>
            <a:pPr marL="0" lvl="1" indent="0" algn="just">
              <a:buClr>
                <a:schemeClr val="hlink"/>
              </a:buClr>
              <a:buSzPct val="80000"/>
              <a:buNone/>
              <a:defRPr/>
            </a:pPr>
            <a:r>
              <a:rPr lang="ru-RU" sz="1400" b="1" dirty="0">
                <a:solidFill>
                  <a:srgbClr val="002060"/>
                </a:solidFill>
              </a:rPr>
              <a:t>3. По результатам участия в рейтинге ФДП (по результатам освоения дополнительных общеобразовательных программ на факультете </a:t>
            </a:r>
            <a:r>
              <a:rPr lang="ru-RU" sz="1400" b="1" dirty="0" err="1">
                <a:solidFill>
                  <a:srgbClr val="002060"/>
                </a:solidFill>
              </a:rPr>
              <a:t>довузовской</a:t>
            </a:r>
            <a:r>
              <a:rPr lang="ru-RU" sz="1400" b="1" dirty="0">
                <a:solidFill>
                  <a:srgbClr val="002060"/>
                </a:solidFill>
              </a:rPr>
              <a:t> подготовки НИУ ВШЭ-Пермь) предоставляются на 1 год следующим категориям лиц: </a:t>
            </a:r>
          </a:p>
          <a:p>
            <a:pPr marL="285750" lvl="1" indent="-285750" algn="just">
              <a:buClr>
                <a:schemeClr val="hlink"/>
              </a:buClr>
              <a:buSzPct val="80000"/>
              <a:defRPr/>
            </a:pPr>
            <a:r>
              <a:rPr lang="ru-RU" sz="1400" dirty="0">
                <a:solidFill>
                  <a:srgbClr val="002060"/>
                </a:solidFill>
              </a:rPr>
              <a:t>набравшим суммарно 68-80 баллов – в размере 50% </a:t>
            </a:r>
          </a:p>
          <a:p>
            <a:pPr marL="285750" lvl="1" indent="-285750" algn="just">
              <a:buClr>
                <a:schemeClr val="hlink"/>
              </a:buClr>
              <a:buSzPct val="80000"/>
              <a:defRPr/>
            </a:pPr>
            <a:r>
              <a:rPr lang="ru-RU" sz="1400" dirty="0">
                <a:solidFill>
                  <a:srgbClr val="002060"/>
                </a:solidFill>
              </a:rPr>
              <a:t>набравшим суммарно 56-67 баллов – в размере 25%.</a:t>
            </a:r>
            <a:endParaRPr lang="ru-RU" sz="1500" b="1" dirty="0">
              <a:solidFill>
                <a:schemeClr val="accent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C00041-0FA2-4B20-9D18-28760EB6D6B2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849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4828</TotalTime>
  <Words>1078</Words>
  <Application>Microsoft Office PowerPoint</Application>
  <PresentationFormat>Экран (4:3)</PresentationFormat>
  <Paragraphs>342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Helvetica Light</vt:lpstr>
      <vt:lpstr>Wingdings</vt:lpstr>
      <vt:lpstr>Тема Office</vt:lpstr>
      <vt:lpstr>Итоги приема на образовательные программы высшего образования – программы бакалавриата очной формы обучения НИУ ВШЭ-Пермь в 2024 году</vt:lpstr>
      <vt:lpstr>Конкурс заявлений на места за счет бюджетных ассигнований федерального бюджета  (далее - бюджетные места)</vt:lpstr>
      <vt:lpstr>Количество зачисленных на 1 курс</vt:lpstr>
      <vt:lpstr>Состав вступительных испытаний</vt:lpstr>
      <vt:lpstr>«Проходные баллы» на бюджетные места по программам</vt:lpstr>
      <vt:lpstr>Средняя сумма набранных баллов по всем предметам вступительных испытаний по программам</vt:lpstr>
      <vt:lpstr>Стоимость обучения на местах по договорам об образовании</vt:lpstr>
      <vt:lpstr>Скидки по оплате за обучение</vt:lpstr>
      <vt:lpstr>Скидки по оплате за обучение</vt:lpstr>
      <vt:lpstr>Скидки по оплате за обучение</vt:lpstr>
      <vt:lpstr>Презентация PowerPoint</vt:lpstr>
      <vt:lpstr>  www. hse.perm.ru тел. (342) 200-96-96 e-mail: abitur.perm.ru г. Пермь, ул. Студенческая, 38, каб. 105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Рыночные структуры. Монополия и монополистическая конкуренция</dc:title>
  <dc:creator>Марина</dc:creator>
  <cp:lastModifiedBy>Логинова Елена Александровна</cp:lastModifiedBy>
  <cp:revision>479</cp:revision>
  <cp:lastPrinted>2022-09-08T06:25:44Z</cp:lastPrinted>
  <dcterms:created xsi:type="dcterms:W3CDTF">2011-12-11T06:31:50Z</dcterms:created>
  <dcterms:modified xsi:type="dcterms:W3CDTF">2024-11-15T09:07:58Z</dcterms:modified>
</cp:coreProperties>
</file>