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89" r:id="rId4"/>
    <p:sldId id="378" r:id="rId5"/>
    <p:sldId id="380" r:id="rId6"/>
    <p:sldId id="385" r:id="rId7"/>
    <p:sldId id="381" r:id="rId8"/>
    <p:sldId id="382" r:id="rId9"/>
    <p:sldId id="386" r:id="rId10"/>
    <p:sldId id="296" r:id="rId11"/>
    <p:sldId id="384" r:id="rId12"/>
    <p:sldId id="377" r:id="rId13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66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0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72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26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DCA969-6CC7-45C5-A48E-0B2B53F6A9CC}">
          <p14:sldIdLst>
            <p14:sldId id="256"/>
            <p14:sldId id="274"/>
            <p14:sldId id="289"/>
            <p14:sldId id="378"/>
            <p14:sldId id="380"/>
            <p14:sldId id="385"/>
            <p14:sldId id="381"/>
            <p14:sldId id="382"/>
            <p14:sldId id="386"/>
            <p14:sldId id="296"/>
            <p14:sldId id="384"/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728" autoAdjust="0"/>
  </p:normalViewPr>
  <p:slideViewPr>
    <p:cSldViewPr>
      <p:cViewPr varScale="1">
        <p:scale>
          <a:sx n="109" d="100"/>
          <a:sy n="109" d="100"/>
        </p:scale>
        <p:origin x="10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r>
              <a:rPr lang="ru-RU" sz="2400" b="1" baseline="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2023 </a:t>
            </a:r>
            <a:r>
              <a:rPr lang="ru-RU" sz="2400" b="1" baseline="0" dirty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839615132483929E-2"/>
          <c:y val="1.0166356788291486E-3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62000798340579"/>
          <c:y val="1.9558335289580467E-2"/>
          <c:w val="0.5949150203969007"/>
          <c:h val="0.882279453597423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Pt>
            <c:idx val="0"/>
            <c:bubble3D val="0"/>
            <c:explosion val="17"/>
            <c:extLst>
              <c:ext xmlns:c16="http://schemas.microsoft.com/office/drawing/2014/chart" uri="{C3380CC4-5D6E-409C-BE32-E72D297353CC}">
                <c16:uniqueId val="{00000000-860E-4F3A-A654-DD46B8BE0FA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2-860E-4F3A-A654-DD46B8BE0FA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860E-4F3A-A654-DD46B8BE0FA3}"/>
              </c:ext>
            </c:extLst>
          </c:dPt>
          <c:dLbls>
            <c:dLbl>
              <c:idx val="0"/>
              <c:layout>
                <c:manualLayout>
                  <c:x val="-0.23083203376759442"/>
                  <c:y val="3.1109695160803474E-2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49,0%; </a:t>
                    </a:r>
                    <a:endParaRPr lang="ru-RU" sz="2000" baseline="0" dirty="0" smtClean="0">
                      <a:solidFill>
                        <a:schemeClr val="bg1"/>
                      </a:solidFill>
                    </a:endParaRPr>
                  </a:p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273 </a:t>
                    </a: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чел.</a:t>
                    </a:r>
                    <a:endParaRPr lang="ru-RU" sz="12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60E-4F3A-A654-DD46B8BE0FA3}"/>
                </c:ext>
              </c:extLst>
            </c:dLbl>
            <c:dLbl>
              <c:idx val="1"/>
              <c:layout>
                <c:manualLayout>
                  <c:x val="0.10320532736488282"/>
                  <c:y val="-0.21721050337033435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sz="1800" baseline="0" dirty="0" smtClean="0">
                        <a:solidFill>
                          <a:schemeClr val="bg1"/>
                        </a:solidFill>
                      </a:rPr>
                      <a:t>12,0%; </a:t>
                    </a:r>
                    <a:endParaRPr lang="ru-RU" sz="1800" baseline="0" dirty="0" smtClean="0">
                      <a:solidFill>
                        <a:schemeClr val="bg1"/>
                      </a:solidFill>
                    </a:endParaRPr>
                  </a:p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sz="1800" baseline="0" dirty="0" smtClean="0">
                        <a:solidFill>
                          <a:schemeClr val="bg1"/>
                        </a:solidFill>
                      </a:rPr>
                      <a:t>67 </a:t>
                    </a:r>
                    <a:r>
                      <a:rPr lang="ru-RU" sz="1800" baseline="0" dirty="0" smtClean="0">
                        <a:solidFill>
                          <a:schemeClr val="bg1"/>
                        </a:solidFill>
                      </a:rPr>
                      <a:t>чел</a:t>
                    </a: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.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0E-4F3A-A654-DD46B8BE0FA3}"/>
                </c:ext>
              </c:extLst>
            </c:dLbl>
            <c:dLbl>
              <c:idx val="2"/>
              <c:layout>
                <c:manualLayout>
                  <c:x val="0.19740891225593551"/>
                  <c:y val="0.12493678527113586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39,0%;</a:t>
                    </a:r>
                    <a:endParaRPr lang="ru-RU" sz="2000" baseline="0" dirty="0" smtClean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217 </a:t>
                    </a: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чел.</a:t>
                    </a:r>
                    <a:endParaRPr lang="ru-RU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0E-4F3A-A654-DD46B8BE0FA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0E-4F3A-A654-DD46B8BE0F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г. 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0.49</c:v>
                </c:pt>
                <c:pt idx="1">
                  <c:v>0.12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0E-4F3A-A654-DD46B8BE0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600" b="1" u="none" baseline="0">
              <a:solidFill>
                <a:schemeClr val="accent1">
                  <a:lumMod val="50000"/>
                </a:schemeClr>
              </a:solidFill>
              <a:effectLst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21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2024 </a:t>
            </a:r>
            <a:r>
              <a:rPr lang="ru-RU" sz="2000" baseline="0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2.8001410743520364E-2"/>
          <c:y val="3.1036706648624648E-3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993155491771611"/>
          <c:y val="3.0481950844854069E-2"/>
          <c:w val="0.51901254114026885"/>
          <c:h val="0.823563654208076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C7E5-44A7-B8E9-76AE2C7EAE6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C7E5-44A7-B8E9-76AE2C7EAE63}"/>
              </c:ext>
            </c:extLst>
          </c:dPt>
          <c:dLbls>
            <c:dLbl>
              <c:idx val="0"/>
              <c:layout>
                <c:manualLayout>
                  <c:x val="-0.20854207681584927"/>
                  <c:y val="0.11126117785824007"/>
                </c:manualLayout>
              </c:layout>
              <c:tx>
                <c:rich>
                  <a:bodyPr/>
                  <a:lstStyle/>
                  <a:p>
                    <a:fld id="{5DA145B2-A74B-4045-AF80-9E74B3CCA426}" type="VALUE">
                      <a:rPr lang="ru-RU" b="1" smtClean="0"/>
                      <a:pPr/>
                      <a:t>[ЗНАЧЕНИЕ]</a:t>
                    </a:fld>
                    <a:endParaRPr lang="ru-RU" b="1" dirty="0" smtClean="0"/>
                  </a:p>
                  <a:p>
                    <a:r>
                      <a:rPr lang="ru-RU" b="1" dirty="0" smtClean="0"/>
                      <a:t>248 </a:t>
                    </a:r>
                    <a:r>
                      <a:rPr lang="ru-RU" b="1" dirty="0" smtClean="0"/>
                      <a:t>чел.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93234433168352"/>
                      <c:h val="0.332013934606100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7E5-44A7-B8E9-76AE2C7EAE63}"/>
                </c:ext>
              </c:extLst>
            </c:dLbl>
            <c:dLbl>
              <c:idx val="1"/>
              <c:layout>
                <c:manualLayout>
                  <c:x val="-0.12947495209632778"/>
                  <c:y val="-0.1947467495062541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fld id="{9E0C55FB-A7C7-4C53-B3EF-4C0F059C4F30}" type="VALUE">
                      <a:rPr lang="ru-RU" b="1" smtClean="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 b="1" dirty="0" smtClean="0"/>
                  </a:p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ru-RU" b="1" dirty="0" smtClean="0"/>
                      <a:t>100 </a:t>
                    </a:r>
                    <a:r>
                      <a:rPr lang="ru-RU" b="1" dirty="0" smtClean="0"/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01392908241353"/>
                      <c:h val="0.332013934606100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7E5-44A7-B8E9-76AE2C7EAE63}"/>
                </c:ext>
              </c:extLst>
            </c:dLbl>
            <c:dLbl>
              <c:idx val="2"/>
              <c:layout>
                <c:manualLayout>
                  <c:x val="0.24082492445369663"/>
                  <c:y val="3.432048222514812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fld id="{F18B2084-534B-4482-B98D-B7065A734987}" type="VALUE">
                      <a:rPr lang="ru-RU" smtClean="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r>
                      <a:rPr lang="ru-RU" dirty="0" smtClean="0"/>
                      <a:t> </a:t>
                    </a:r>
                    <a:br>
                      <a:rPr lang="ru-RU" dirty="0" smtClean="0"/>
                    </a:br>
                    <a:r>
                      <a:rPr lang="ru-RU" dirty="0" smtClean="0"/>
                      <a:t>312 </a:t>
                    </a:r>
                    <a:r>
                      <a:rPr lang="ru-RU" dirty="0" smtClean="0"/>
                      <a:t>чел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7E5-44A7-B8E9-76AE2C7EAE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г. 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0.376</c:v>
                </c:pt>
                <c:pt idx="1">
                  <c:v>0.151</c:v>
                </c:pt>
                <c:pt idx="2">
                  <c:v>0.47299999999999998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E5-44A7-B8E9-76AE2C7EAE6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7765292595717454E-3"/>
          <c:y val="0.82577216370419138"/>
          <c:w val="0.98331979676752068"/>
          <c:h val="0.1481004498573622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2024 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год</a:t>
            </a:r>
            <a:endParaRPr lang="ru-RU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1.6608705161854767E-2"/>
          <c:y val="3.33367632575320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9761453949729055E-2"/>
          <c:y val="0.10227064744655345"/>
          <c:w val="0.94790222210385655"/>
          <c:h val="0.760334856662017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explosion val="12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148B-4C47-B884-5F2F3A967B53}"/>
              </c:ext>
            </c:extLst>
          </c:dPt>
          <c:dPt>
            <c:idx val="1"/>
            <c:bubble3D val="0"/>
            <c:explosion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148B-4C47-B884-5F2F3A967B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0.34699999999999998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8B-4C47-B884-5F2F3A967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"/>
          <c:y val="0.62536944068565448"/>
          <c:w val="0.29947649136450538"/>
          <c:h val="0.22283842986990865"/>
        </c:manualLayout>
      </c:layout>
      <c:overlay val="0"/>
      <c:txPr>
        <a:bodyPr/>
        <a:lstStyle/>
        <a:p>
          <a:pPr>
            <a:defRPr sz="1600" baseline="0"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2023 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год</a:t>
            </a:r>
            <a:endParaRPr lang="ru-RU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3.0370198840304306E-2"/>
          <c:y val="3.51749691595841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867203592954288"/>
          <c:y val="7.7257264496692735E-2"/>
          <c:w val="0.94790222210385655"/>
          <c:h val="0.760334856662017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75C4-4AB8-9207-A37FCEDC197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75C4-4AB8-9207-A37FCEDC197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5C4-4AB8-9207-A37FCEDC197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65%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5C4-4AB8-9207-A37FCEDC1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C4-4AB8-9207-A37FCEDC1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7.6643263893084413E-3"/>
          <c:y val="0.62482786112923094"/>
          <c:w val="0.30833025402101988"/>
          <c:h val="0.2776997835068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3311" cy="340264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9" y="1"/>
            <a:ext cx="4303311" cy="340264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>
              <a:defRPr sz="1200"/>
            </a:lvl1pPr>
          </a:lstStyle>
          <a:p>
            <a:fld id="{6328D4FF-0C58-4E5E-9013-4604C18BB715}" type="datetimeFigureOut">
              <a:rPr lang="ru-RU" smtClean="0"/>
              <a:t>15.11.2024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56324"/>
            <a:ext cx="4303311" cy="34026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9" y="6456324"/>
            <a:ext cx="4303311" cy="34026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>
              <a:defRPr sz="1200"/>
            </a:lvl1pPr>
          </a:lstStyle>
          <a:p>
            <a:fld id="{E8B99A46-8662-46BA-9EEA-D4882390F0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05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233" cy="339884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9" y="1"/>
            <a:ext cx="4302233" cy="339884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BC29F5-D1E7-4D64-8A25-B10797CFFAAF}" type="datetimeFigureOut">
              <a:rPr lang="ru-RU"/>
              <a:pPr>
                <a:defRPr/>
              </a:pPr>
              <a:t>15.11.2024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8" tIns="45724" rIns="91448" bIns="4572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4" y="3228898"/>
            <a:ext cx="7942580" cy="3058954"/>
          </a:xfrm>
          <a:prstGeom prst="rect">
            <a:avLst/>
          </a:prstGeom>
        </p:spPr>
        <p:txBody>
          <a:bodyPr vert="horz" lIns="91448" tIns="45724" rIns="91448" bIns="4572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4"/>
            <a:ext cx="4302233" cy="33988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9" y="6456614"/>
            <a:ext cx="4302233" cy="33988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4205F3-48D2-43B8-B6E7-8142121D55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780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205F3-48D2-43B8-B6E7-8142121D554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12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AD91-2714-4B81-B08C-2E9A4D9F6152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536D7-AE70-49E5-BC5F-3ADC31D80C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489C-FCA3-4D38-A44C-EB28BE6BBE6E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6A51-73F5-434D-8F6D-C88C1DDB36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C20F-9B49-4DA5-B047-9D929EA63A20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6D6D-48D9-4C58-AF22-CB517AFACA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94BDA-F09B-4528-80EF-73DF6749B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158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B26D3-C4AF-47F7-ABD2-ED520DABE0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41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F1E9-6006-493E-A19E-2B1E1DEA76C6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00041-0FA2-4B20-9D18-28760EB6D6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888CB-F099-451A-B2AB-BD8B4C6DD473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705D-FAC1-42E6-971E-E4B9CC3F06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F73-20C5-43D7-A047-D735152A02E6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432E-61AF-4D4E-A4A2-0822255616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790E8-743A-47E2-8BA2-6327195E18AE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82CA-8F9F-4C09-8C1B-3B5655862C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B800-1CF2-4C00-884D-1DF35CA23137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7C6E-4E55-42F1-A06F-84387900B0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9FB7-8849-4D88-AB40-CFAB38ACEC62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199-BF2C-4B89-AF89-89A624FD6A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518AA-9011-4E21-9BF6-A407BE110301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A7AE-C798-42CE-8598-026A333F5F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405A-D0BD-4403-8FB0-786F5045C2C0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EFF0-B52E-4166-A7BD-2FD1D9DFC8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103D12-C7B6-4B86-B579-857E0217AEA1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465A07-9DF1-4305-BA5A-0CF201C541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0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290" y="2492376"/>
            <a:ext cx="8353425" cy="295284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>
                <a:solidFill>
                  <a:srgbClr val="002060"/>
                </a:solidFill>
              </a:rPr>
              <a:t>Итоги </a:t>
            </a:r>
            <a:r>
              <a:rPr lang="ru-RU" sz="3600" dirty="0" smtClean="0">
                <a:solidFill>
                  <a:srgbClr val="002060"/>
                </a:solidFill>
              </a:rPr>
              <a:t>приема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на образовательные программы высшего образования – программы бакалавриата очной формы обучения НИУ ВШЭ-Пермь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в 20</a:t>
            </a:r>
            <a:r>
              <a:rPr lang="en-US" sz="3600" dirty="0" smtClean="0">
                <a:solidFill>
                  <a:srgbClr val="002060"/>
                </a:solidFill>
              </a:rPr>
              <a:t>2</a:t>
            </a:r>
            <a:r>
              <a:rPr lang="ru-RU" sz="3600" dirty="0">
                <a:solidFill>
                  <a:srgbClr val="002060"/>
                </a:solidFill>
              </a:rPr>
              <a:t>4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году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7247" y="188640"/>
            <a:ext cx="7211144" cy="994122"/>
          </a:xfrm>
        </p:spPr>
        <p:txBody>
          <a:bodyPr/>
          <a:lstStyle/>
          <a:p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Скидки по оплате за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268760"/>
            <a:ext cx="8499721" cy="936104"/>
          </a:xfrm>
        </p:spPr>
        <p:txBody>
          <a:bodyPr/>
          <a:lstStyle/>
          <a:p>
            <a:pPr marL="0" indent="0" algn="just">
              <a:buNone/>
            </a:pPr>
            <a:endParaRPr lang="ru-RU" sz="2000" dirty="0" smtClean="0">
              <a:solidFill>
                <a:schemeClr val="accent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59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%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абитуриентов, поступивших на места по договорам об оказании платных образовательных услуг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(197 человек),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получили скидки по оплате обучения.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4917" y="5440429"/>
            <a:ext cx="8424862" cy="338546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/>
          <a:p>
            <a:pPr indent="-575941" algn="just">
              <a:defRPr/>
            </a:pP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* -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 поступившие на 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места 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за счет средств НИУ ВШЭ</a:t>
            </a:r>
            <a:endParaRPr lang="ru-RU" sz="1600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8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488483"/>
              </p:ext>
            </p:extLst>
          </p:nvPr>
        </p:nvGraphicFramePr>
        <p:xfrm>
          <a:off x="324917" y="2640919"/>
          <a:ext cx="8208912" cy="2316839"/>
        </p:xfrm>
        <a:graphic>
          <a:graphicData uri="http://schemas.openxmlformats.org/drawingml/2006/table">
            <a:tbl>
              <a:tblPr/>
              <a:tblGrid>
                <a:gridCol w="381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3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Вид скидки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Размер скидки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человек,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получивших скидку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2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  результатам  вступительных испытаний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100%*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41" marR="91441" marT="45626" marB="45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41" marR="91441" marT="45626" marB="45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5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09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1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199533" y="1119599"/>
            <a:ext cx="803671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3" tIns="35713" rIns="35713" bIns="35713" anchor="ctr"/>
          <a:lstStyle/>
          <a:p>
            <a:pPr>
              <a:defRPr sz="2400"/>
            </a:pPr>
            <a:endParaRPr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8026"/>
              </p:ext>
            </p:extLst>
          </p:nvPr>
        </p:nvGraphicFramePr>
        <p:xfrm>
          <a:off x="4355976" y="1263705"/>
          <a:ext cx="4972815" cy="298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88498814"/>
              </p:ext>
            </p:extLst>
          </p:nvPr>
        </p:nvGraphicFramePr>
        <p:xfrm>
          <a:off x="0" y="1379474"/>
          <a:ext cx="4565412" cy="291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5724142"/>
              </p:ext>
            </p:extLst>
          </p:nvPr>
        </p:nvGraphicFramePr>
        <p:xfrm>
          <a:off x="18970" y="4245605"/>
          <a:ext cx="3857625" cy="2612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42795957"/>
              </p:ext>
            </p:extLst>
          </p:nvPr>
        </p:nvGraphicFramePr>
        <p:xfrm>
          <a:off x="4910078" y="4245605"/>
          <a:ext cx="4270434" cy="253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537247" y="188640"/>
            <a:ext cx="7211144" cy="9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Региональная и гендерная структуры поступивших на 1 курс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6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290" y="2492376"/>
            <a:ext cx="8353425" cy="31688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002060"/>
                </a:solidFill>
              </a:rPr>
              <a:t>www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 hse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perm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ru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тел. (342) </a:t>
            </a:r>
            <a:r>
              <a:rPr lang="en-US" sz="3600" dirty="0" smtClean="0">
                <a:solidFill>
                  <a:srgbClr val="002060"/>
                </a:solidFill>
              </a:rPr>
              <a:t>200-96-96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e-mail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  <a:r>
              <a:rPr lang="en-US" sz="3600" dirty="0" smtClean="0">
                <a:solidFill>
                  <a:srgbClr val="002060"/>
                </a:solidFill>
              </a:rPr>
              <a:t> abitur.perm.ru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г. Пермь, ул. Студенческая, 38, </a:t>
            </a:r>
            <a:r>
              <a:rPr lang="ru-RU" sz="3600" dirty="0" err="1" smtClean="0">
                <a:solidFill>
                  <a:srgbClr val="002060"/>
                </a:solidFill>
              </a:rPr>
              <a:t>каб</a:t>
            </a:r>
            <a:r>
              <a:rPr lang="ru-RU" sz="3600" dirty="0" smtClean="0">
                <a:solidFill>
                  <a:srgbClr val="002060"/>
                </a:solidFill>
              </a:rPr>
              <a:t>. </a:t>
            </a:r>
            <a:r>
              <a:rPr lang="ru-RU" sz="3600" smtClean="0">
                <a:solidFill>
                  <a:srgbClr val="002060"/>
                </a:solidFill>
              </a:rPr>
              <a:t>105</a:t>
            </a:r>
            <a:br>
              <a:rPr lang="ru-RU" sz="360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9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944" y="144379"/>
            <a:ext cx="7725544" cy="948321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заявлений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места за счет бюджетных ассигнований федерального бюджета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(далее - бюджетные места)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47412"/>
              </p:ext>
            </p:extLst>
          </p:nvPr>
        </p:nvGraphicFramePr>
        <p:xfrm>
          <a:off x="107504" y="1260823"/>
          <a:ext cx="8875740" cy="4984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2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5796" marR="5796" marT="58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заявлений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796" marR="5796" marT="58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</a:t>
                      </a:r>
                      <a:endParaRPr lang="en-US" sz="1400" b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бюджетных </a:t>
                      </a: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мест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796" marR="5796" marT="58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Конкурс,</a:t>
                      </a:r>
                      <a:r>
                        <a:rPr lang="ru-RU" sz="14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4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чел./место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796" marR="5796" marT="58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513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10,3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38.03.01 Экономика,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Международный бакалавриат по бизнесу и экономике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528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572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12,7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Юриспруденция</a:t>
                      </a:r>
                      <a:endParaRPr kumimoji="0" lang="ru-RU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14,2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</a:t>
                      </a: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бизнесе</a:t>
                      </a:r>
                      <a:endParaRPr kumimoji="0" lang="ru-RU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22,6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158796"/>
                  </a:ext>
                </a:extLst>
              </a:tr>
              <a:tr h="455200">
                <a:tc>
                  <a:txBody>
                    <a:bodyPr/>
                    <a:lstStyle/>
                    <a:p>
                      <a:pPr marL="361950" indent="0" algn="r" fontAlgn="b"/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Итого:</a:t>
                      </a:r>
                      <a:endParaRPr lang="ru-RU" sz="15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2123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9,9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8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93056"/>
            <a:ext cx="7499176" cy="850106"/>
          </a:xfrm>
        </p:spPr>
        <p:txBody>
          <a:bodyPr/>
          <a:lstStyle/>
          <a:p>
            <a:r>
              <a:rPr lang="ru-RU" sz="3600" dirty="0">
                <a:solidFill>
                  <a:schemeClr val="bg1"/>
                </a:solidFill>
              </a:rPr>
              <a:t>Количество зачисленных на 1 курс</a:t>
            </a: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803325"/>
              </p:ext>
            </p:extLst>
          </p:nvPr>
        </p:nvGraphicFramePr>
        <p:xfrm>
          <a:off x="0" y="1196752"/>
          <a:ext cx="9125112" cy="5628022"/>
        </p:xfrm>
        <a:graphic>
          <a:graphicData uri="http://schemas.openxmlformats.org/drawingml/2006/table">
            <a:tbl>
              <a:tblPr/>
              <a:tblGrid>
                <a:gridCol w="303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969">
                  <a:extLst>
                    <a:ext uri="{9D8B030D-6E8A-4147-A177-3AD203B41FA5}">
                      <a16:colId xmlns:a16="http://schemas.microsoft.com/office/drawing/2014/main" val="1235823520"/>
                    </a:ext>
                  </a:extLst>
                </a:gridCol>
                <a:gridCol w="1214776">
                  <a:extLst>
                    <a:ext uri="{9D8B030D-6E8A-4147-A177-3AD203B41FA5}">
                      <a16:colId xmlns:a16="http://schemas.microsoft.com/office/drawing/2014/main" val="425055798"/>
                    </a:ext>
                  </a:extLst>
                </a:gridCol>
                <a:gridCol w="885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9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854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Бюджетные места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Места по договорам об образовании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всего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в том числе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места за счет средств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НИУ ВШЭ</a:t>
                      </a:r>
                    </a:p>
                  </a:txBody>
                  <a:tcPr marL="91422" marR="9142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Особое решение ректора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22" marR="9142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Проект «Социальный лифт»</a:t>
                      </a:r>
                    </a:p>
                  </a:txBody>
                  <a:tcPr marL="91422" marR="9142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 оплатой по договору</a:t>
                      </a:r>
                    </a:p>
                  </a:txBody>
                  <a:tcPr marL="91422" marR="9142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09.03.04 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Программная инженерия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62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09.03.04 Программная инженерия</a:t>
                      </a:r>
                      <a:b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Программные системы и автоматизация процессов разработки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30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320602"/>
                  </a:ext>
                </a:extLst>
              </a:tr>
              <a:tr h="614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38.03.01 Экономика, 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бакалавриат по бизнесу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экономике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158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90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Юриспруденция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56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8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бизнесе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54.03.01 Дизайн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471138"/>
                  </a:ext>
                </a:extLst>
              </a:tr>
              <a:tr h="36433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660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5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16633"/>
            <a:ext cx="7848872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4000" dirty="0">
                <a:solidFill>
                  <a:schemeClr val="bg1"/>
                </a:solidFill>
              </a:rPr>
              <a:t>Состав вступительных испытаний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		</a:t>
            </a:r>
            <a:endParaRPr lang="ru-RU" sz="4800" dirty="0"/>
          </a:p>
        </p:txBody>
      </p:sp>
      <p:graphicFrame>
        <p:nvGraphicFramePr>
          <p:cNvPr id="46110" name="Group 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5162770"/>
              </p:ext>
            </p:extLst>
          </p:nvPr>
        </p:nvGraphicFramePr>
        <p:xfrm>
          <a:off x="-22450" y="1276362"/>
          <a:ext cx="9036499" cy="5826967"/>
        </p:xfrm>
        <a:graphic>
          <a:graphicData uri="http://schemas.openxmlformats.org/drawingml/2006/table">
            <a:tbl>
              <a:tblPr/>
              <a:tblGrid>
                <a:gridCol w="3816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программы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Состав вступительных испытаний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ЕГЭ)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Минимальное количество баллов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Информатика и информационно-коммуникационные технологии (ИКТ)/ Физика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/55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501859"/>
                  </a:ext>
                </a:extLst>
              </a:tr>
              <a:tr h="765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Программные системы и автоматизация процессов разработки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Информатика и информационно-коммуникационные технологии (ИКТ)/ Физика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/55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153230"/>
                  </a:ext>
                </a:extLst>
              </a:tr>
              <a:tr h="59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38.03.01 Экономика, 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бизнесу и экономике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Иностранный язык/Обществознание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50/50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    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Информатика и информационно-коммуникационные технологии (ИКТ)/ Иностранный язык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/55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Юриспруденция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Обществознание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Иностранный язык/ История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50/50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бизнесе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Иностранный язык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Обществознание/Литература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50/50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591269"/>
                  </a:ext>
                </a:extLst>
              </a:tr>
              <a:tr h="532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54.03.01 Дизайн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Творческое испытание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Литература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45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45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45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701473"/>
                  </a:ext>
                </a:extLst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351" y="6308725"/>
            <a:ext cx="658813" cy="433388"/>
          </a:xfrm>
        </p:spPr>
        <p:txBody>
          <a:bodyPr/>
          <a:lstStyle/>
          <a:p>
            <a:pPr>
              <a:defRPr/>
            </a:pPr>
            <a:fld id="{419E1607-875E-4E2F-81A4-F037D47F654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1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0609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«Проходные баллы» </a:t>
            </a:r>
            <a:r>
              <a:rPr lang="ru-RU" sz="3200" dirty="0">
                <a:solidFill>
                  <a:schemeClr val="bg1"/>
                </a:solidFill>
              </a:rPr>
              <a:t>на бюджетные </a:t>
            </a:r>
            <a:r>
              <a:rPr lang="ru-RU" sz="3200" dirty="0" smtClean="0">
                <a:solidFill>
                  <a:schemeClr val="bg1"/>
                </a:solidFill>
              </a:rPr>
              <a:t>места </a:t>
            </a:r>
            <a:r>
              <a:rPr lang="ru-RU" sz="3200" dirty="0">
                <a:solidFill>
                  <a:schemeClr val="bg1"/>
                </a:solidFill>
              </a:rPr>
              <a:t>по программам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605902"/>
              </p:ext>
            </p:extLst>
          </p:nvPr>
        </p:nvGraphicFramePr>
        <p:xfrm>
          <a:off x="485467" y="1484784"/>
          <a:ext cx="8291264" cy="385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8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5796" marR="5796" marT="580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«Проходной балл»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(из 310)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256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38.03.01 Экономика,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бизнесу и экономике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247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253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Юриспруденция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256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в бизнесе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279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655922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13:23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2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06090"/>
          </a:xfrm>
        </p:spPr>
        <p:txBody>
          <a:bodyPr/>
          <a:lstStyle/>
          <a:p>
            <a:r>
              <a:rPr lang="ru-RU" sz="2600" dirty="0" smtClean="0">
                <a:solidFill>
                  <a:schemeClr val="bg1"/>
                </a:solidFill>
              </a:rPr>
              <a:t>Средняя сумма набранных баллов по всем предметам вступительных испытаний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по </a:t>
            </a:r>
            <a:r>
              <a:rPr lang="ru-RU" sz="2600" dirty="0">
                <a:solidFill>
                  <a:schemeClr val="bg1"/>
                </a:solidFill>
              </a:rPr>
              <a:t>программам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103005"/>
              </p:ext>
            </p:extLst>
          </p:nvPr>
        </p:nvGraphicFramePr>
        <p:xfrm>
          <a:off x="251520" y="1484784"/>
          <a:ext cx="8712969" cy="4751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0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5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5796" marR="5796" marT="580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Бюджетные места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Места по договорам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88,67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76,61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Программные системы и автоматизация процессов разработки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73,50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6588436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38.03.01 Экономика,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бизнесу и экономике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85,44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72,78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84,47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78,38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Юриспруденция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77,33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72,09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в бизнесе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90,20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77,94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4487490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54.03.01 Дизайн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74,49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403219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13:44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9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Rectangle 32"/>
          <p:cNvSpPr>
            <a:spLocks noGrp="1" noChangeArrowheads="1"/>
          </p:cNvSpPr>
          <p:nvPr>
            <p:ph type="title"/>
          </p:nvPr>
        </p:nvSpPr>
        <p:spPr>
          <a:xfrm>
            <a:off x="1763714" y="277815"/>
            <a:ext cx="6923087" cy="846931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dirty="0">
                <a:solidFill>
                  <a:schemeClr val="bg1"/>
                </a:solidFill>
              </a:rPr>
              <a:t>Стоимость обучения на местах по договорам об </a:t>
            </a:r>
            <a:r>
              <a:rPr lang="ru-RU" sz="2600" dirty="0" smtClean="0">
                <a:solidFill>
                  <a:schemeClr val="bg1"/>
                </a:solidFill>
              </a:rPr>
              <a:t>образовании</a:t>
            </a:r>
            <a:endParaRPr lang="ru-RU" sz="2600" dirty="0">
              <a:solidFill>
                <a:schemeClr val="bg1"/>
              </a:solidFill>
            </a:endParaRPr>
          </a:p>
        </p:txBody>
      </p:sp>
      <p:graphicFrame>
        <p:nvGraphicFramePr>
          <p:cNvPr id="17467" name="Group 5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68649828"/>
              </p:ext>
            </p:extLst>
          </p:nvPr>
        </p:nvGraphicFramePr>
        <p:xfrm>
          <a:off x="586409" y="1358734"/>
          <a:ext cx="8100392" cy="5120592"/>
        </p:xfrm>
        <a:graphic>
          <a:graphicData uri="http://schemas.openxmlformats.org/drawingml/2006/table">
            <a:tbl>
              <a:tblPr/>
              <a:tblGrid>
                <a:gridCol w="5796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 обучения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год, руб. 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54.03.01 Дизайн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390 000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995383"/>
                  </a:ext>
                </a:extLst>
              </a:tr>
              <a:tr h="631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Программные системы и автоматизация процессов разработки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350 000</a:t>
                      </a:r>
                      <a:endParaRPr lang="ru-RU" sz="1600" b="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431564"/>
                  </a:ext>
                </a:extLst>
              </a:tr>
              <a:tr h="631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38.03.01 Экономика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бизнесу и экономике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240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000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в бизнесе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230 000</a:t>
                      </a:r>
                      <a:endParaRPr lang="ru-RU" sz="1600" b="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467366"/>
                  </a:ext>
                </a:extLst>
              </a:tr>
              <a:tr h="669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Юриспруденция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210 000</a:t>
                      </a:r>
                      <a:endParaRPr lang="ru-RU" sz="1600" b="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970542"/>
                  </a:ext>
                </a:extLst>
              </a:tr>
              <a:tr h="669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200 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000</a:t>
                      </a:r>
                      <a:endParaRPr lang="ru-RU" sz="1600" b="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621089"/>
                  </a:ext>
                </a:extLst>
              </a:tr>
              <a:tr h="571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baseline="0" dirty="0" smtClean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DC04AB8E-72DA-47E2-B6E9-CE448F89EB3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706090"/>
          </a:xfrm>
        </p:spPr>
        <p:txBody>
          <a:bodyPr/>
          <a:lstStyle/>
          <a:p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Скидки по оплате за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08489"/>
            <a:ext cx="8496944" cy="5257800"/>
          </a:xfrm>
        </p:spPr>
        <p:txBody>
          <a:bodyPr/>
          <a:lstStyle/>
          <a:p>
            <a:pPr marL="457154" lvl="1" indent="-457154" algn="just">
              <a:buFont typeface="Wingdings" pitchFamily="2" charset="2"/>
              <a:buAutoNum type="arabicPeriod"/>
              <a:defRPr/>
            </a:pPr>
            <a:r>
              <a:rPr lang="ru-RU" sz="1400" b="1" dirty="0">
                <a:solidFill>
                  <a:srgbClr val="002060"/>
                </a:solidFill>
              </a:rPr>
              <a:t>По результатам вступительных испытаний (баллы, начисленные за индивидуальные достижения, не учитываются)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предоставляются на 1 год следующим категориям лиц: </a:t>
            </a:r>
            <a:endParaRPr lang="ru-RU" sz="1400" dirty="0">
              <a:solidFill>
                <a:srgbClr val="002060"/>
              </a:solidFill>
            </a:endParaRPr>
          </a:p>
          <a:p>
            <a:pPr marL="0" lvl="1" indent="0" algn="just">
              <a:buNone/>
              <a:defRPr/>
            </a:pPr>
            <a:r>
              <a:rPr lang="ru-RU" sz="1400" dirty="0">
                <a:solidFill>
                  <a:srgbClr val="002060"/>
                </a:solidFill>
              </a:rPr>
              <a:t>П</a:t>
            </a:r>
            <a:r>
              <a:rPr lang="ru-RU" sz="1400" dirty="0" smtClean="0">
                <a:solidFill>
                  <a:srgbClr val="002060"/>
                </a:solidFill>
              </a:rPr>
              <a:t>оступающим </a:t>
            </a:r>
            <a:r>
              <a:rPr lang="ru-RU" sz="1400" dirty="0">
                <a:solidFill>
                  <a:srgbClr val="002060"/>
                </a:solidFill>
              </a:rPr>
              <a:t>на образовательные программы:  </a:t>
            </a:r>
            <a:r>
              <a:rPr lang="ru-RU" sz="1400" dirty="0" smtClean="0">
                <a:solidFill>
                  <a:srgbClr val="002060"/>
                </a:solidFill>
              </a:rPr>
              <a:t>«Разработка информационных систем для бизнеса</a:t>
            </a:r>
            <a:r>
              <a:rPr lang="ru-RU" sz="1400" dirty="0" smtClean="0">
                <a:solidFill>
                  <a:srgbClr val="002060"/>
                </a:solidFill>
              </a:rPr>
              <a:t>» и </a:t>
            </a:r>
            <a:r>
              <a:rPr lang="ru-RU" sz="1400" dirty="0" smtClean="0">
                <a:solidFill>
                  <a:srgbClr val="002060"/>
                </a:solidFill>
              </a:rPr>
              <a:t>«Международный </a:t>
            </a:r>
            <a:r>
              <a:rPr lang="ru-RU" sz="1400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1400" dirty="0" smtClean="0">
                <a:solidFill>
                  <a:srgbClr val="002060"/>
                </a:solidFill>
              </a:rPr>
              <a:t> по бизнесу и </a:t>
            </a:r>
            <a:r>
              <a:rPr lang="ru-RU" sz="1400" dirty="0" smtClean="0">
                <a:solidFill>
                  <a:srgbClr val="002060"/>
                </a:solidFill>
              </a:rPr>
              <a:t>экономике» набравшим </a:t>
            </a:r>
            <a:r>
              <a:rPr lang="ru-RU" sz="1400" dirty="0">
                <a:solidFill>
                  <a:srgbClr val="002060"/>
                </a:solidFill>
              </a:rPr>
              <a:t>по результатам вступительных испытаний:</a:t>
            </a:r>
          </a:p>
          <a:p>
            <a:pPr marL="342865" lvl="1" indent="-395960"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2</a:t>
            </a:r>
            <a:r>
              <a:rPr lang="ru-RU" sz="1400" dirty="0" smtClean="0">
                <a:solidFill>
                  <a:srgbClr val="002060"/>
                </a:solidFill>
              </a:rPr>
              <a:t>40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баллов и более – в размере 70%;</a:t>
            </a:r>
          </a:p>
          <a:p>
            <a:pPr marL="342865" lvl="1" indent="-395960" algn="just">
              <a:defRPr/>
            </a:pPr>
            <a:r>
              <a:rPr lang="ru-RU" sz="1400" dirty="0">
                <a:solidFill>
                  <a:srgbClr val="002060"/>
                </a:solidFill>
              </a:rPr>
              <a:t>от </a:t>
            </a:r>
            <a:r>
              <a:rPr lang="ru-RU" sz="1400" dirty="0" smtClean="0">
                <a:solidFill>
                  <a:srgbClr val="002060"/>
                </a:solidFill>
              </a:rPr>
              <a:t>225 </a:t>
            </a:r>
            <a:r>
              <a:rPr lang="ru-RU" sz="1400" dirty="0">
                <a:solidFill>
                  <a:srgbClr val="002060"/>
                </a:solidFill>
              </a:rPr>
              <a:t>до </a:t>
            </a:r>
            <a:r>
              <a:rPr lang="ru-RU" sz="1400" dirty="0" smtClean="0">
                <a:solidFill>
                  <a:srgbClr val="002060"/>
                </a:solidFill>
              </a:rPr>
              <a:t>239 </a:t>
            </a:r>
            <a:r>
              <a:rPr lang="ru-RU" sz="1400" dirty="0">
                <a:solidFill>
                  <a:srgbClr val="002060"/>
                </a:solidFill>
              </a:rPr>
              <a:t>баллов – в размере 50%;</a:t>
            </a:r>
          </a:p>
          <a:p>
            <a:pPr marL="342865" lvl="1" indent="-395960" algn="just">
              <a:defRPr/>
            </a:pPr>
            <a:r>
              <a:rPr lang="ru-RU" sz="1400" dirty="0">
                <a:solidFill>
                  <a:srgbClr val="002060"/>
                </a:solidFill>
              </a:rPr>
              <a:t>от </a:t>
            </a:r>
            <a:r>
              <a:rPr lang="ru-RU" sz="1400" dirty="0" smtClean="0">
                <a:solidFill>
                  <a:srgbClr val="002060"/>
                </a:solidFill>
              </a:rPr>
              <a:t>210 </a:t>
            </a:r>
            <a:r>
              <a:rPr lang="ru-RU" sz="1400" dirty="0">
                <a:solidFill>
                  <a:srgbClr val="002060"/>
                </a:solidFill>
              </a:rPr>
              <a:t>до </a:t>
            </a:r>
            <a:r>
              <a:rPr lang="ru-RU" sz="1400" dirty="0" smtClean="0">
                <a:solidFill>
                  <a:srgbClr val="002060"/>
                </a:solidFill>
              </a:rPr>
              <a:t>224 </a:t>
            </a:r>
            <a:r>
              <a:rPr lang="ru-RU" sz="1400" dirty="0">
                <a:solidFill>
                  <a:srgbClr val="002060"/>
                </a:solidFill>
              </a:rPr>
              <a:t>баллов– в размере 25</a:t>
            </a:r>
            <a:r>
              <a:rPr lang="ru-RU" sz="1400" dirty="0" smtClean="0">
                <a:solidFill>
                  <a:srgbClr val="002060"/>
                </a:solidFill>
              </a:rPr>
              <a:t>%.</a:t>
            </a:r>
          </a:p>
          <a:p>
            <a:pPr marL="0" lvl="1" indent="0" algn="just">
              <a:buNone/>
              <a:defRPr/>
            </a:pPr>
            <a:r>
              <a:rPr lang="ru-RU" sz="1400" dirty="0">
                <a:solidFill>
                  <a:srgbClr val="002060"/>
                </a:solidFill>
              </a:rPr>
              <a:t>Поступающим на образовательные программы</a:t>
            </a:r>
            <a:r>
              <a:rPr lang="ru-RU" sz="1400" dirty="0" smtClean="0">
                <a:solidFill>
                  <a:srgbClr val="002060"/>
                </a:solidFill>
              </a:rPr>
              <a:t>: «Юриспруденция» и «Иностранные языки и межкультурная коммуникация в бизнесе»</a:t>
            </a:r>
          </a:p>
          <a:p>
            <a:pPr marL="342865" lvl="1" indent="-395960"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2</a:t>
            </a:r>
            <a:r>
              <a:rPr lang="ru-RU" sz="1400" dirty="0" smtClean="0">
                <a:solidFill>
                  <a:srgbClr val="002060"/>
                </a:solidFill>
              </a:rPr>
              <a:t>55 </a:t>
            </a:r>
            <a:r>
              <a:rPr lang="ru-RU" sz="1400" dirty="0">
                <a:solidFill>
                  <a:srgbClr val="002060"/>
                </a:solidFill>
              </a:rPr>
              <a:t>баллов и более – в размере 70%;</a:t>
            </a:r>
          </a:p>
          <a:p>
            <a:pPr marL="342865" lvl="1" indent="-395960" algn="just">
              <a:defRPr/>
            </a:pPr>
            <a:r>
              <a:rPr lang="ru-RU" sz="1400" dirty="0">
                <a:solidFill>
                  <a:srgbClr val="002060"/>
                </a:solidFill>
              </a:rPr>
              <a:t>от </a:t>
            </a:r>
            <a:r>
              <a:rPr lang="ru-RU" sz="1400" dirty="0" smtClean="0">
                <a:solidFill>
                  <a:srgbClr val="002060"/>
                </a:solidFill>
              </a:rPr>
              <a:t>240 </a:t>
            </a:r>
            <a:r>
              <a:rPr lang="ru-RU" sz="1400" dirty="0">
                <a:solidFill>
                  <a:srgbClr val="002060"/>
                </a:solidFill>
              </a:rPr>
              <a:t>до </a:t>
            </a:r>
            <a:r>
              <a:rPr lang="ru-RU" sz="1400" dirty="0" smtClean="0">
                <a:solidFill>
                  <a:srgbClr val="002060"/>
                </a:solidFill>
              </a:rPr>
              <a:t>254 </a:t>
            </a:r>
            <a:r>
              <a:rPr lang="ru-RU" sz="1400" dirty="0">
                <a:solidFill>
                  <a:srgbClr val="002060"/>
                </a:solidFill>
              </a:rPr>
              <a:t>баллов – в размере 50%;</a:t>
            </a:r>
          </a:p>
          <a:p>
            <a:pPr marL="342865" lvl="1" indent="-395960" algn="just">
              <a:defRPr/>
            </a:pPr>
            <a:r>
              <a:rPr lang="ru-RU" sz="1400" dirty="0">
                <a:solidFill>
                  <a:srgbClr val="002060"/>
                </a:solidFill>
              </a:rPr>
              <a:t>от </a:t>
            </a:r>
            <a:r>
              <a:rPr lang="ru-RU" sz="1400" dirty="0" smtClean="0">
                <a:solidFill>
                  <a:srgbClr val="002060"/>
                </a:solidFill>
              </a:rPr>
              <a:t>225 </a:t>
            </a:r>
            <a:r>
              <a:rPr lang="ru-RU" sz="1400" dirty="0">
                <a:solidFill>
                  <a:srgbClr val="002060"/>
                </a:solidFill>
              </a:rPr>
              <a:t>до </a:t>
            </a:r>
            <a:r>
              <a:rPr lang="ru-RU" sz="1400" dirty="0" smtClean="0">
                <a:solidFill>
                  <a:srgbClr val="002060"/>
                </a:solidFill>
              </a:rPr>
              <a:t>239 </a:t>
            </a:r>
            <a:r>
              <a:rPr lang="ru-RU" sz="1400" dirty="0">
                <a:solidFill>
                  <a:srgbClr val="002060"/>
                </a:solidFill>
              </a:rPr>
              <a:t>баллов– в размере 25</a:t>
            </a:r>
            <a:r>
              <a:rPr lang="ru-RU" sz="1400" dirty="0" smtClean="0">
                <a:solidFill>
                  <a:srgbClr val="002060"/>
                </a:solidFill>
              </a:rPr>
              <a:t>%.</a:t>
            </a:r>
          </a:p>
          <a:p>
            <a:pPr marL="0" lvl="1" indent="0" algn="just">
              <a:buNone/>
              <a:defRPr/>
            </a:pPr>
            <a:r>
              <a:rPr lang="ru-RU" sz="1400" dirty="0">
                <a:solidFill>
                  <a:srgbClr val="002060"/>
                </a:solidFill>
              </a:rPr>
              <a:t>Поступающим на образовательную программу </a:t>
            </a:r>
            <a:r>
              <a:rPr lang="ru-RU" sz="1400" dirty="0" smtClean="0">
                <a:solidFill>
                  <a:srgbClr val="002060"/>
                </a:solidFill>
              </a:rPr>
              <a:t>«Программные системы и автоматизация процессов разработки»:</a:t>
            </a:r>
            <a:endParaRPr lang="ru-RU" sz="1400" dirty="0">
              <a:solidFill>
                <a:srgbClr val="002060"/>
              </a:solidFill>
            </a:endParaRPr>
          </a:p>
          <a:p>
            <a:pPr marL="342865" lvl="1" indent="-395960" algn="just"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205 </a:t>
            </a:r>
            <a:r>
              <a:rPr lang="ru-RU" sz="1400" dirty="0">
                <a:solidFill>
                  <a:srgbClr val="002060"/>
                </a:solidFill>
              </a:rPr>
              <a:t>баллов и более – в размере </a:t>
            </a:r>
            <a:r>
              <a:rPr lang="ru-RU" sz="1400" dirty="0" smtClean="0">
                <a:solidFill>
                  <a:srgbClr val="002060"/>
                </a:solidFill>
              </a:rPr>
              <a:t>5%;</a:t>
            </a:r>
            <a:endParaRPr lang="ru-RU" sz="1400" dirty="0">
              <a:solidFill>
                <a:srgbClr val="002060"/>
              </a:solidFill>
            </a:endParaRPr>
          </a:p>
          <a:p>
            <a:pPr marL="342865" lvl="1" indent="-395960" algn="just"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Победители и призеры олимпиад (право БВИ)– </a:t>
            </a:r>
            <a:r>
              <a:rPr lang="ru-RU" sz="1400" dirty="0">
                <a:solidFill>
                  <a:srgbClr val="002060"/>
                </a:solidFill>
              </a:rPr>
              <a:t>в размере </a:t>
            </a:r>
            <a:r>
              <a:rPr lang="ru-RU" sz="1400" dirty="0" smtClean="0">
                <a:solidFill>
                  <a:srgbClr val="002060"/>
                </a:solidFill>
              </a:rPr>
              <a:t>10% на весь срок обучения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0" lvl="1" indent="0" algn="just">
              <a:buNone/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Поступающим на образовательную программу «Дизайн»:</a:t>
            </a:r>
          </a:p>
          <a:p>
            <a:pPr marL="342865" lvl="1" indent="-395960" algn="just"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260 баллов и более </a:t>
            </a:r>
            <a:r>
              <a:rPr lang="ru-RU" sz="1400" dirty="0">
                <a:solidFill>
                  <a:srgbClr val="002060"/>
                </a:solidFill>
              </a:rPr>
              <a:t>– в размере 50%;</a:t>
            </a:r>
          </a:p>
          <a:p>
            <a:pPr marL="342865" lvl="1" indent="-395960" algn="just">
              <a:defRPr/>
            </a:pPr>
            <a:r>
              <a:rPr lang="ru-RU" sz="1400" dirty="0">
                <a:solidFill>
                  <a:srgbClr val="002060"/>
                </a:solidFill>
              </a:rPr>
              <a:t>от </a:t>
            </a:r>
            <a:r>
              <a:rPr lang="ru-RU" sz="1400" dirty="0" smtClean="0">
                <a:solidFill>
                  <a:srgbClr val="002060"/>
                </a:solidFill>
              </a:rPr>
              <a:t>240 </a:t>
            </a:r>
            <a:r>
              <a:rPr lang="ru-RU" sz="1400" dirty="0">
                <a:solidFill>
                  <a:srgbClr val="002060"/>
                </a:solidFill>
              </a:rPr>
              <a:t>до </a:t>
            </a:r>
            <a:r>
              <a:rPr lang="ru-RU" sz="1400" dirty="0" smtClean="0">
                <a:solidFill>
                  <a:srgbClr val="002060"/>
                </a:solidFill>
              </a:rPr>
              <a:t>259 </a:t>
            </a:r>
            <a:r>
              <a:rPr lang="ru-RU" sz="1400" dirty="0">
                <a:solidFill>
                  <a:srgbClr val="002060"/>
                </a:solidFill>
              </a:rPr>
              <a:t>баллов– в размере 25</a:t>
            </a:r>
            <a:r>
              <a:rPr lang="ru-RU" sz="1400" dirty="0" smtClean="0">
                <a:solidFill>
                  <a:srgbClr val="002060"/>
                </a:solidFill>
              </a:rPr>
              <a:t>%.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0" lvl="1" indent="0" algn="just">
              <a:buClr>
                <a:schemeClr val="hlink"/>
              </a:buClr>
              <a:buSzPct val="80000"/>
              <a:buNone/>
              <a:defRPr/>
            </a:pPr>
            <a:endParaRPr lang="ru-RU" sz="15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10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706090"/>
          </a:xfrm>
        </p:spPr>
        <p:txBody>
          <a:bodyPr/>
          <a:lstStyle/>
          <a:p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Скидки по оплате за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08489"/>
            <a:ext cx="8496944" cy="52578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>
                <a:solidFill>
                  <a:srgbClr val="002060"/>
                </a:solidFill>
              </a:rPr>
              <a:t>2.   Выпускникам 2023 года по результатам участия  в региональном интеллектуальном турнире для школьников по социально-гуманитарным знаниям «Мудрый ворон» - членам команд-победителей, поступающим на образовательные программы «Юриспруденция», «Иностранные языки и межкультурная коммуникация в бизнесе</a:t>
            </a:r>
            <a:r>
              <a:rPr lang="ru-RU" sz="1400" b="1" dirty="0" smtClean="0">
                <a:solidFill>
                  <a:srgbClr val="002060"/>
                </a:solidFill>
              </a:rPr>
              <a:t>», </a:t>
            </a:r>
            <a:r>
              <a:rPr lang="ru-RU" sz="1400" b="1" dirty="0">
                <a:solidFill>
                  <a:srgbClr val="002060"/>
                </a:solidFill>
              </a:rPr>
              <a:t>предоставляется скидка в размере 25% 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на весь период обучения.</a:t>
            </a:r>
          </a:p>
          <a:p>
            <a:pPr marL="0" lvl="1" indent="0" algn="just">
              <a:buClr>
                <a:schemeClr val="hlink"/>
              </a:buClr>
              <a:buSzPct val="80000"/>
              <a:buNone/>
              <a:defRPr/>
            </a:pPr>
            <a:r>
              <a:rPr lang="ru-RU" sz="1400" b="1" dirty="0">
                <a:solidFill>
                  <a:srgbClr val="002060"/>
                </a:solidFill>
              </a:rPr>
              <a:t>3. По результатам участия в рейтинге ФДП (по результатам освоения дополнительных общеобразовательных программ на факультете </a:t>
            </a:r>
            <a:r>
              <a:rPr lang="ru-RU" sz="1400" b="1" dirty="0" err="1">
                <a:solidFill>
                  <a:srgbClr val="002060"/>
                </a:solidFill>
              </a:rPr>
              <a:t>довузовской</a:t>
            </a:r>
            <a:r>
              <a:rPr lang="ru-RU" sz="1400" b="1" dirty="0">
                <a:solidFill>
                  <a:srgbClr val="002060"/>
                </a:solidFill>
              </a:rPr>
              <a:t> подготовки НИУ ВШЭ-Пермь) предоставляются на 1 год следующим категориям лиц: </a:t>
            </a:r>
          </a:p>
          <a:p>
            <a:pPr marL="285750" lvl="1" indent="-285750" algn="just">
              <a:buClr>
                <a:schemeClr val="hlink"/>
              </a:buClr>
              <a:buSzPct val="80000"/>
              <a:defRPr/>
            </a:pPr>
            <a:r>
              <a:rPr lang="ru-RU" sz="1400" dirty="0">
                <a:solidFill>
                  <a:srgbClr val="002060"/>
                </a:solidFill>
              </a:rPr>
              <a:t>набравшим суммарно 68-80 баллов – в размере 50% </a:t>
            </a:r>
          </a:p>
          <a:p>
            <a:pPr marL="285750" lvl="1" indent="-285750" algn="just">
              <a:buClr>
                <a:schemeClr val="hlink"/>
              </a:buClr>
              <a:buSzPct val="80000"/>
              <a:defRPr/>
            </a:pPr>
            <a:r>
              <a:rPr lang="ru-RU" sz="1400" dirty="0">
                <a:solidFill>
                  <a:srgbClr val="002060"/>
                </a:solidFill>
              </a:rPr>
              <a:t>набравшим суммарно 56-67 баллов – в размере 25%.</a:t>
            </a:r>
            <a:endParaRPr lang="ru-RU" sz="15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4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4828</TotalTime>
  <Words>1078</Words>
  <Application>Microsoft Office PowerPoint</Application>
  <PresentationFormat>Экран (4:3)</PresentationFormat>
  <Paragraphs>342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Light</vt:lpstr>
      <vt:lpstr>Wingdings</vt:lpstr>
      <vt:lpstr>Тема Office</vt:lpstr>
      <vt:lpstr>Итоги приема на образовательные программы высшего образования – программы бакалавриата очной формы обучения НИУ ВШЭ-Пермь в 2024 году</vt:lpstr>
      <vt:lpstr>Конкурс заявлений на места за счет бюджетных ассигнований федерального бюджета  (далее - бюджетные места)</vt:lpstr>
      <vt:lpstr>Количество зачисленных на 1 курс</vt:lpstr>
      <vt:lpstr>Состав вступительных испытаний</vt:lpstr>
      <vt:lpstr>«Проходные баллы» на бюджетные места по программам</vt:lpstr>
      <vt:lpstr>Средняя сумма набранных баллов по всем предметам вступительных испытаний по программам</vt:lpstr>
      <vt:lpstr>Стоимость обучения на местах по договорам об образовании</vt:lpstr>
      <vt:lpstr>Скидки по оплате за обучение</vt:lpstr>
      <vt:lpstr>Скидки по оплате за обучение</vt:lpstr>
      <vt:lpstr>Скидки по оплате за обучение</vt:lpstr>
      <vt:lpstr>Презентация PowerPoint</vt:lpstr>
      <vt:lpstr>  www. hse.perm.ru тел. (342) 200-96-96 e-mail: abitur.perm.ru г. Пермь, ул. Студенческая, 38, каб. 105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Рыночные структуры. Монополия и монополистическая конкуренция</dc:title>
  <dc:creator>Марина</dc:creator>
  <cp:lastModifiedBy>Логинова Елена Александровна</cp:lastModifiedBy>
  <cp:revision>479</cp:revision>
  <cp:lastPrinted>2022-09-08T06:25:44Z</cp:lastPrinted>
  <dcterms:created xsi:type="dcterms:W3CDTF">2011-12-11T06:31:50Z</dcterms:created>
  <dcterms:modified xsi:type="dcterms:W3CDTF">2024-11-15T09:07:58Z</dcterms:modified>
</cp:coreProperties>
</file>