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89" r:id="rId4"/>
    <p:sldId id="378" r:id="rId5"/>
    <p:sldId id="380" r:id="rId6"/>
    <p:sldId id="385" r:id="rId7"/>
    <p:sldId id="381" r:id="rId8"/>
    <p:sldId id="382" r:id="rId9"/>
    <p:sldId id="296" r:id="rId10"/>
    <p:sldId id="384" r:id="rId11"/>
    <p:sldId id="377" r:id="rId12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6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0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72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26" algn="l" defTabSz="91430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DCA969-6CC7-45C5-A48E-0B2B53F6A9CC}">
          <p14:sldIdLst>
            <p14:sldId id="256"/>
            <p14:sldId id="274"/>
            <p14:sldId id="289"/>
            <p14:sldId id="378"/>
            <p14:sldId id="380"/>
            <p14:sldId id="385"/>
            <p14:sldId id="381"/>
            <p14:sldId id="382"/>
            <p14:sldId id="296"/>
            <p14:sldId id="384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728" autoAdjust="0"/>
  </p:normalViewPr>
  <p:slideViewPr>
    <p:cSldViewPr>
      <p:cViewPr varScale="1">
        <p:scale>
          <a:sx n="109" d="100"/>
          <a:sy n="109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r>
              <a:rPr lang="ru-RU" sz="2400" b="1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2022 </a:t>
            </a:r>
            <a:r>
              <a:rPr lang="ru-RU" sz="2400" b="1" baseline="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839615132483929E-2"/>
          <c:y val="1.0166356788291486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62000798340579"/>
          <c:y val="1.9558335289580467E-2"/>
          <c:w val="0.5949150203969007"/>
          <c:h val="0.882279453597423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Pt>
            <c:idx val="0"/>
            <c:bubble3D val="0"/>
            <c:explosion val="17"/>
            <c:extLst>
              <c:ext xmlns:c16="http://schemas.microsoft.com/office/drawing/2014/chart" uri="{C3380CC4-5D6E-409C-BE32-E72D297353CC}">
                <c16:uniqueId val="{00000000-860E-4F3A-A654-DD46B8BE0FA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2-860E-4F3A-A654-DD46B8BE0FA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860E-4F3A-A654-DD46B8BE0FA3}"/>
              </c:ext>
            </c:extLst>
          </c:dPt>
          <c:dLbls>
            <c:dLbl>
              <c:idx val="0"/>
              <c:layout>
                <c:manualLayout>
                  <c:x val="-0.23083203376759442"/>
                  <c:y val="3.1109695160803474E-2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47,3%; </a:t>
                    </a:r>
                  </a:p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266 чел.</a:t>
                    </a:r>
                    <a:endParaRPr lang="ru-RU" sz="12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0E-4F3A-A654-DD46B8BE0FA3}"/>
                </c:ext>
              </c:extLst>
            </c:dLbl>
            <c:dLbl>
              <c:idx val="1"/>
              <c:layout>
                <c:manualLayout>
                  <c:x val="0.10320532736488282"/>
                  <c:y val="-0.21721050337033435"/>
                </c:manualLayout>
              </c:layout>
              <c:tx>
                <c:rich>
                  <a:bodyPr/>
                  <a:lstStyle/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800" baseline="0" dirty="0" smtClean="0">
                        <a:solidFill>
                          <a:schemeClr val="bg1"/>
                        </a:solidFill>
                      </a:rPr>
                      <a:t>17,1%; </a:t>
                    </a:r>
                  </a:p>
                  <a:p>
                    <a:pPr>
                      <a:defRPr sz="2000" b="1" baseline="0">
                        <a:solidFill>
                          <a:schemeClr val="bg1"/>
                        </a:solidFill>
                      </a:defRPr>
                    </a:pPr>
                    <a:r>
                      <a:rPr lang="ru-RU" sz="1800" baseline="0" dirty="0" smtClean="0">
                        <a:solidFill>
                          <a:schemeClr val="bg1"/>
                        </a:solidFill>
                      </a:rPr>
                      <a:t>96 чел</a:t>
                    </a:r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.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0E-4F3A-A654-DD46B8BE0FA3}"/>
                </c:ext>
              </c:extLst>
            </c:dLbl>
            <c:dLbl>
              <c:idx val="2"/>
              <c:layout>
                <c:manualLayout>
                  <c:x val="0.19740891225593551"/>
                  <c:y val="0.12493678527113586"/>
                </c:manualLayout>
              </c:layout>
              <c:tx>
                <c:rich>
                  <a:bodyPr/>
                  <a:lstStyle/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35,6%;</a:t>
                    </a:r>
                  </a:p>
                  <a:p>
                    <a:r>
                      <a:rPr lang="ru-RU" sz="2000" baseline="0" dirty="0" smtClean="0">
                        <a:solidFill>
                          <a:schemeClr val="bg1"/>
                        </a:solidFill>
                      </a:rPr>
                      <a:t>200 чел.</a:t>
                    </a:r>
                    <a:endParaRPr lang="ru-RU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0E-4F3A-A654-DD46B8BE0FA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0E-4F3A-A654-DD46B8BE0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г. 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0.47299999999999998</c:v>
                </c:pt>
                <c:pt idx="1">
                  <c:v>0.17100000000000001</c:v>
                </c:pt>
                <c:pt idx="2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0E-4F3A-A654-DD46B8BE0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 b="1" u="none" baseline="0">
              <a:solidFill>
                <a:schemeClr val="accent1">
                  <a:lumMod val="50000"/>
                </a:schemeClr>
              </a:solidFill>
              <a:effectLst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21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2023 </a:t>
            </a:r>
            <a:r>
              <a:rPr lang="ru-RU" sz="2000" baseline="0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2.8001410743520364E-2"/>
          <c:y val="3.1036706648624648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993155491771611"/>
          <c:y val="3.0481950844854069E-2"/>
          <c:w val="0.51901254114026885"/>
          <c:h val="0.823563654208076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C7E5-44A7-B8E9-76AE2C7EAE6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7E5-44A7-B8E9-76AE2C7EAE63}"/>
              </c:ext>
            </c:extLst>
          </c:dPt>
          <c:dLbls>
            <c:dLbl>
              <c:idx val="0"/>
              <c:layout>
                <c:manualLayout>
                  <c:x val="-0.18628778738917762"/>
                  <c:y val="-5.8972117072635506E-2"/>
                </c:manualLayout>
              </c:layout>
              <c:tx>
                <c:rich>
                  <a:bodyPr/>
                  <a:lstStyle/>
                  <a:p>
                    <a:fld id="{5DA145B2-A74B-4045-AF80-9E74B3CCA426}" type="VALUE">
                      <a:rPr lang="ru-RU" b="1" smtClean="0"/>
                      <a:pPr/>
                      <a:t>[ЗНАЧЕНИЕ]</a:t>
                    </a:fld>
                    <a:endParaRPr lang="ru-RU" b="1" dirty="0" smtClean="0"/>
                  </a:p>
                  <a:p>
                    <a:r>
                      <a:rPr lang="ru-RU" b="1" dirty="0" smtClean="0"/>
                      <a:t>273 чел.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93234433168352"/>
                      <c:h val="0.332013934606100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7E5-44A7-B8E9-76AE2C7EAE63}"/>
                </c:ext>
              </c:extLst>
            </c:dLbl>
            <c:dLbl>
              <c:idx val="1"/>
              <c:layout>
                <c:manualLayout>
                  <c:x val="8.4745363616690023E-2"/>
                  <c:y val="-0.22087413594470046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9E0C55FB-A7C7-4C53-B3EF-4C0F059C4F30}" type="VALUE">
                      <a:rPr lang="ru-RU" b="1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 b="1" dirty="0" smtClean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ru-RU" b="1" dirty="0" smtClean="0"/>
                      <a:t>67 чел.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7E5-44A7-B8E9-76AE2C7EAE63}"/>
                </c:ext>
              </c:extLst>
            </c:dLbl>
            <c:dLbl>
              <c:idx val="2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F18B2084-534B-4482-B98D-B7065A734987}" type="VALUE">
                      <a:rPr lang="ru-RU" smtClean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r>
                      <a:rPr lang="ru-RU" dirty="0" smtClean="0"/>
                      <a:t> </a:t>
                    </a:r>
                    <a:br>
                      <a:rPr lang="ru-RU" dirty="0" smtClean="0"/>
                    </a:br>
                    <a:r>
                      <a:rPr lang="ru-RU" dirty="0" smtClean="0"/>
                      <a:t>217 чел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7E5-44A7-B8E9-76AE2C7EA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г. Пермь</c:v>
                </c:pt>
                <c:pt idx="1">
                  <c:v>Пермский край</c:v>
                </c:pt>
                <c:pt idx="2">
                  <c:v>другие регионы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0.49</c:v>
                </c:pt>
                <c:pt idx="1">
                  <c:v>0.12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E5-44A7-B8E9-76AE2C7EAE6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7765292595717454E-3"/>
          <c:y val="0.82577216370419138"/>
          <c:w val="0.98331979676752068"/>
          <c:h val="0.1481004498573622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2023 год</a:t>
            </a:r>
            <a:endParaRPr lang="ru-RU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1.6608705161854767E-2"/>
          <c:y val="3.33367632575320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9761453949729055E-2"/>
          <c:y val="0.10227064744655345"/>
          <c:w val="0.94790222210385655"/>
          <c:h val="0.760334856662017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explosion val="12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48B-4C47-B884-5F2F3A967B53}"/>
              </c:ext>
            </c:extLst>
          </c:dPt>
          <c:dPt>
            <c:idx val="1"/>
            <c:bubble3D val="0"/>
            <c:explosion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148B-4C47-B884-5F2F3A967B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B-4C47-B884-5F2F3A967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>
        <c:manualLayout>
          <c:xMode val="edge"/>
          <c:yMode val="edge"/>
          <c:x val="0"/>
          <c:y val="0.62536944068565448"/>
          <c:w val="0.29947649136450538"/>
          <c:h val="0.22283842986990865"/>
        </c:manualLayout>
      </c:layout>
      <c:overlay val="0"/>
      <c:txPr>
        <a:bodyPr/>
        <a:lstStyle/>
        <a:p>
          <a:pPr>
            <a:defRPr sz="1600" baseline="0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</a:rPr>
              <a:t>2022 год</a:t>
            </a:r>
            <a:endParaRPr lang="ru-RU" sz="2000" baseline="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3.0370198840304306E-2"/>
          <c:y val="3.51749691595841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67203592954288"/>
          <c:y val="7.7257264496692735E-2"/>
          <c:w val="0.94790222210385655"/>
          <c:h val="0.760334856662017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5C4-4AB8-9207-A37FCEDC197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3-75C4-4AB8-9207-A37FCEDC197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5C4-4AB8-9207-A37FCEDC197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5C4-4AB8-9207-A37FCEDC1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C4-4AB8-9207-A37FCEDC1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7.6643263893084413E-3"/>
          <c:y val="0.62482786112923094"/>
          <c:w val="0.30833025402101988"/>
          <c:h val="0.2776997835068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9" y="1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>
              <a:defRPr sz="1200"/>
            </a:lvl1pPr>
          </a:lstStyle>
          <a:p>
            <a:fld id="{6328D4FF-0C58-4E5E-9013-4604C18BB715}" type="datetimeFigureOut">
              <a:rPr lang="ru-RU" smtClean="0"/>
              <a:t>30.10.2023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324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9" y="6456324"/>
            <a:ext cx="4303311" cy="34026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>
              <a:defRPr sz="1200"/>
            </a:lvl1pPr>
          </a:lstStyle>
          <a:p>
            <a:fld id="{E8B99A46-8662-46BA-9EEA-D4882390F0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05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1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29F5-D1E7-4D64-8A25-B10797CFFAAF}" type="datetimeFigureOut">
              <a:rPr lang="ru-RU"/>
              <a:pPr>
                <a:defRPr/>
              </a:pPr>
              <a:t>30.10.2023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8" tIns="45724" rIns="91448" bIns="457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4" y="3228898"/>
            <a:ext cx="7942580" cy="3058954"/>
          </a:xfrm>
          <a:prstGeom prst="rect">
            <a:avLst/>
          </a:prstGeom>
        </p:spPr>
        <p:txBody>
          <a:bodyPr vert="horz" lIns="91448" tIns="45724" rIns="91448" bIns="457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4"/>
            <a:ext cx="4302233" cy="339884"/>
          </a:xfrm>
          <a:prstGeom prst="rect">
            <a:avLst/>
          </a:prstGeom>
        </p:spPr>
        <p:txBody>
          <a:bodyPr vert="horz" lIns="91448" tIns="45724" rIns="91448" bIns="457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205F3-48D2-43B8-B6E7-8142121D55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780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205F3-48D2-43B8-B6E7-8142121D554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12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D91-2714-4B81-B08C-2E9A4D9F6152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36D7-AE70-49E5-BC5F-3ADC31D80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489C-FCA3-4D38-A44C-EB28BE6BBE6E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6A51-73F5-434D-8F6D-C88C1DDB36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C20F-9B49-4DA5-B047-9D929EA63A20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6D6D-48D9-4C58-AF22-CB517AFAC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94BDA-F09B-4528-80EF-73DF6749B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15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B26D3-C4AF-47F7-ABD2-ED520DABE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41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DF1E9-6006-493E-A19E-2B1E1DEA76C6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0041-0FA2-4B20-9D18-28760EB6D6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88CB-F099-451A-B2AB-BD8B4C6DD473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705D-FAC1-42E6-971E-E4B9CC3F06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F73-20C5-43D7-A047-D735152A02E6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432E-61AF-4D4E-A4A2-0822255616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90E8-743A-47E2-8BA2-6327195E18AE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82CA-8F9F-4C09-8C1B-3B5655862C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800-1CF2-4C00-884D-1DF35CA23137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7C6E-4E55-42F1-A06F-84387900B0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9FB7-8849-4D88-AB40-CFAB38ACEC62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199-BF2C-4B89-AF89-89A624FD6A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518AA-9011-4E21-9BF6-A407BE110301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A7AE-C798-42CE-8598-026A333F5F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405A-D0BD-4403-8FB0-786F5045C2C0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EFF0-B52E-4166-A7BD-2FD1D9DFC8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103D12-C7B6-4B86-B579-857E0217AEA1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465A07-9DF1-4305-BA5A-0CF201C54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295284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rgbClr val="002060"/>
                </a:solidFill>
              </a:rPr>
              <a:t>Итоги </a:t>
            </a:r>
            <a:r>
              <a:rPr lang="ru-RU" sz="3600" dirty="0" smtClean="0">
                <a:solidFill>
                  <a:srgbClr val="002060"/>
                </a:solidFill>
              </a:rPr>
              <a:t>приема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на образовательные программы высшего образования – программы бакалавриата очной формы обучения НИУ ВШЭ-Пермь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в 20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ru-RU" sz="3600" dirty="0" smtClean="0">
                <a:solidFill>
                  <a:srgbClr val="002060"/>
                </a:solidFill>
              </a:rPr>
              <a:t>3 году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10:00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199533" y="1119599"/>
            <a:ext cx="803671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35713" tIns="35713" rIns="35713" bIns="35713" anchor="ctr"/>
          <a:lstStyle/>
          <a:p>
            <a:pPr>
              <a:defRPr sz="2400"/>
            </a:pPr>
            <a:endParaRPr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00"/>
              </p:ext>
            </p:extLst>
          </p:nvPr>
        </p:nvGraphicFramePr>
        <p:xfrm>
          <a:off x="4355976" y="1263705"/>
          <a:ext cx="4972815" cy="298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31865889"/>
              </p:ext>
            </p:extLst>
          </p:nvPr>
        </p:nvGraphicFramePr>
        <p:xfrm>
          <a:off x="0" y="1379474"/>
          <a:ext cx="4565412" cy="291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35275439"/>
              </p:ext>
            </p:extLst>
          </p:nvPr>
        </p:nvGraphicFramePr>
        <p:xfrm>
          <a:off x="18970" y="4245605"/>
          <a:ext cx="3857625" cy="261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2363878"/>
              </p:ext>
            </p:extLst>
          </p:nvPr>
        </p:nvGraphicFramePr>
        <p:xfrm>
          <a:off x="4910078" y="4245605"/>
          <a:ext cx="4270434" cy="253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537247" y="188640"/>
            <a:ext cx="7211144" cy="9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6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 и гендерная структуры поступивших на 1 курс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6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Заголовок 1"/>
          <p:cNvSpPr>
            <a:spLocks noGrp="1"/>
          </p:cNvSpPr>
          <p:nvPr>
            <p:ph type="ctrTitle"/>
          </p:nvPr>
        </p:nvSpPr>
        <p:spPr>
          <a:xfrm>
            <a:off x="395290" y="2492376"/>
            <a:ext cx="8353425" cy="31688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2060"/>
                </a:solidFill>
              </a:rPr>
              <a:t>www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hse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perm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ru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тел. (342) </a:t>
            </a:r>
            <a:r>
              <a:rPr lang="en-US" sz="3600" dirty="0" smtClean="0">
                <a:solidFill>
                  <a:srgbClr val="002060"/>
                </a:solidFill>
              </a:rPr>
              <a:t>200-96-96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e-mail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r>
              <a:rPr lang="en-US" sz="3600" dirty="0" smtClean="0">
                <a:solidFill>
                  <a:srgbClr val="002060"/>
                </a:solidFill>
              </a:rPr>
              <a:t> abitur.perm.ru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г. Пермь, ул. Студенческая, 38, </a:t>
            </a:r>
            <a:r>
              <a:rPr lang="ru-RU" sz="3600" dirty="0" err="1" smtClean="0">
                <a:solidFill>
                  <a:srgbClr val="002060"/>
                </a:solidFill>
              </a:rPr>
              <a:t>каб</a:t>
            </a:r>
            <a:r>
              <a:rPr lang="ru-RU" sz="3600" dirty="0" smtClean="0">
                <a:solidFill>
                  <a:srgbClr val="002060"/>
                </a:solidFill>
              </a:rPr>
              <a:t>. </a:t>
            </a:r>
            <a:r>
              <a:rPr lang="ru-RU" sz="3600" smtClean="0">
                <a:solidFill>
                  <a:srgbClr val="002060"/>
                </a:solidFill>
              </a:rPr>
              <a:t>105</a:t>
            </a:r>
            <a:br>
              <a:rPr lang="ru-RU" sz="360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CAF6E-1D35-44B2-99A6-689806044575}" type="datetime10">
              <a:rPr lang="ru-RU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7E4CC-445E-4C04-9516-D5E01A14D231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9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944" y="144379"/>
            <a:ext cx="7725544" cy="948321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заявлений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места за счет бюджетных ассигнований федерального бюджета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(далее - бюджетные места)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43107"/>
              </p:ext>
            </p:extLst>
          </p:nvPr>
        </p:nvGraphicFramePr>
        <p:xfrm>
          <a:off x="107504" y="1260823"/>
          <a:ext cx="8875740" cy="5579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2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заявлений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</a:t>
                      </a:r>
                      <a:endParaRPr lang="en-US" sz="1400" b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бюджетных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мест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Конкурс,</a:t>
                      </a:r>
                      <a:r>
                        <a:rPr lang="ru-RU" sz="14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чел./место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796" marR="5796" marT="5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489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Международный бакалавриат по бизнесу и экономике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522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565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</a:t>
                      </a: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бизнесе</a:t>
                      </a:r>
                      <a:endParaRPr kumimoji="0" lang="ru-RU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158796"/>
                  </a:ext>
                </a:extLst>
              </a:tr>
              <a:tr h="521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46.03.01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История</a:t>
                      </a:r>
                      <a:endParaRPr kumimoji="0" lang="ru-RU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9,0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200">
                <a:tc>
                  <a:txBody>
                    <a:bodyPr/>
                    <a:lstStyle/>
                    <a:p>
                      <a:pPr marL="361950" indent="0" algn="r" fontAlgn="b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Итого: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2439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8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3056"/>
            <a:ext cx="7499176" cy="850106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</a:rPr>
              <a:t>Количество зачисленных на 1 курс</a:t>
            </a: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03904"/>
              </p:ext>
            </p:extLst>
          </p:nvPr>
        </p:nvGraphicFramePr>
        <p:xfrm>
          <a:off x="0" y="1205669"/>
          <a:ext cx="9125111" cy="5116027"/>
        </p:xfrm>
        <a:graphic>
          <a:graphicData uri="http://schemas.openxmlformats.org/drawingml/2006/table">
            <a:tbl>
              <a:tblPr/>
              <a:tblGrid>
                <a:gridCol w="341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5055798"/>
                    </a:ext>
                  </a:extLst>
                </a:gridCol>
                <a:gridCol w="997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7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90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Бюджетные места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Места по договорам об образовании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в том числе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3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j-lt"/>
                      </a:endParaRP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места за счет средств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НИУ ВШЭ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Проект «Социальный лифт»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с оплатой по договору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69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бакалавриат по бизнесу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экономике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134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72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57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бизнесе</a:t>
                      </a:r>
                      <a:endParaRPr kumimoji="0" lang="ru-RU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44</a:t>
                      </a:r>
                      <a:endParaRPr kumimoji="0" lang="ru-RU" sz="16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46.03.01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158731"/>
                  </a:ext>
                </a:extLst>
              </a:tr>
              <a:tr h="423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471138"/>
                  </a:ext>
                </a:extLst>
              </a:tr>
              <a:tr h="37209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1422" marR="91422" marT="45694" marB="456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0663" marR="90663" marT="45316" marB="453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5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16633"/>
            <a:ext cx="7848872" cy="1008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</a:rPr>
              <a:t>Состав вступительных испытаний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		</a:t>
            </a:r>
            <a:endParaRPr lang="ru-RU" sz="4800" dirty="0"/>
          </a:p>
        </p:txBody>
      </p:sp>
      <p:graphicFrame>
        <p:nvGraphicFramePr>
          <p:cNvPr id="46110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7262507"/>
              </p:ext>
            </p:extLst>
          </p:nvPr>
        </p:nvGraphicFramePr>
        <p:xfrm>
          <a:off x="-22450" y="1276362"/>
          <a:ext cx="9036499" cy="5461207"/>
        </p:xfrm>
        <a:graphic>
          <a:graphicData uri="http://schemas.openxmlformats.org/drawingml/2006/table">
            <a:tbl>
              <a:tblPr/>
              <a:tblGrid>
                <a:gridCol w="381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Наименование образовательной программы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Состав вступительных испытаний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ЕГЭ)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Минимальное количество баллов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Информатика и информационно-коммуникационные технологии (ИКТ)/ Физика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/55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501859"/>
                  </a:ext>
                </a:extLst>
              </a:tr>
              <a:tr h="59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38.03.01 Экономика, 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язык/Обществознание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    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Информатика и информационно-коммуникационные технологии (ИКТ)/ Иностранный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/55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Юриспруденция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Обществознание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язык/ История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бизнесе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Обществознание/Литература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60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591269"/>
                  </a:ext>
                </a:extLst>
              </a:tr>
              <a:tr h="565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46.03.01 История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История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История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язык/Обществознание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50/50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Творческое испытание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    45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701473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8351" y="6308725"/>
            <a:ext cx="658813" cy="433388"/>
          </a:xfrm>
        </p:spPr>
        <p:txBody>
          <a:bodyPr/>
          <a:lstStyle/>
          <a:p>
            <a:pPr>
              <a:defRPr/>
            </a:pPr>
            <a:fld id="{419E1607-875E-4E2F-81A4-F037D47F654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1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0609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«Проходные баллы» </a:t>
            </a:r>
            <a:r>
              <a:rPr lang="ru-RU" sz="3200" dirty="0">
                <a:solidFill>
                  <a:schemeClr val="bg1"/>
                </a:solidFill>
              </a:rPr>
              <a:t>на бюджетные </a:t>
            </a:r>
            <a:r>
              <a:rPr lang="ru-RU" sz="3200" dirty="0" smtClean="0">
                <a:solidFill>
                  <a:schemeClr val="bg1"/>
                </a:solidFill>
              </a:rPr>
              <a:t>места </a:t>
            </a:r>
            <a:r>
              <a:rPr lang="ru-RU" sz="3200" dirty="0">
                <a:solidFill>
                  <a:schemeClr val="bg1"/>
                </a:solidFill>
              </a:rPr>
              <a:t>по программам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987710"/>
              </p:ext>
            </p:extLst>
          </p:nvPr>
        </p:nvGraphicFramePr>
        <p:xfrm>
          <a:off x="485467" y="1484784"/>
          <a:ext cx="8291264" cy="4487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«Проходной балл»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(из 310)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252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246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244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266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277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55922"/>
                  </a:ext>
                </a:extLst>
              </a:tr>
              <a:tr h="520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46.03.01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История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246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2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706090"/>
          </a:xfrm>
        </p:spPr>
        <p:txBody>
          <a:bodyPr/>
          <a:lstStyle/>
          <a:p>
            <a:r>
              <a:rPr lang="ru-RU" sz="2600" dirty="0" smtClean="0">
                <a:solidFill>
                  <a:schemeClr val="bg1"/>
                </a:solidFill>
              </a:rPr>
              <a:t>Средняя сумма набранных баллов по всем предметам вступительных испытаний</a:t>
            </a:r>
            <a:br>
              <a:rPr lang="ru-RU" sz="2600" dirty="0" smtClean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по </a:t>
            </a:r>
            <a:r>
              <a:rPr lang="ru-RU" sz="2600" dirty="0">
                <a:solidFill>
                  <a:schemeClr val="bg1"/>
                </a:solidFill>
              </a:rPr>
              <a:t>программам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090882"/>
              </p:ext>
            </p:extLst>
          </p:nvPr>
        </p:nvGraphicFramePr>
        <p:xfrm>
          <a:off x="251520" y="1484784"/>
          <a:ext cx="8712969" cy="4751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0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5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5796" marR="5796" marT="580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Бюджетные места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Места по договорам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85,53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72,88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38.03.01 Экономика,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84,06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74,49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82,58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74,68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Юриспруденция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89,47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77,17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91,60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87490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46.03.01 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История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85,80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76,08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74,38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40321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9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0" name="Rectangle 32"/>
          <p:cNvSpPr>
            <a:spLocks noGrp="1" noChangeArrowheads="1"/>
          </p:cNvSpPr>
          <p:nvPr>
            <p:ph type="title"/>
          </p:nvPr>
        </p:nvSpPr>
        <p:spPr>
          <a:xfrm>
            <a:off x="1763714" y="277815"/>
            <a:ext cx="6923087" cy="846931"/>
          </a:xfrm>
        </p:spPr>
        <p:txBody>
          <a:bodyPr/>
          <a:lstStyle/>
          <a:p>
            <a:pPr eaLnBrk="1" hangingPunct="1">
              <a:defRPr/>
            </a:pPr>
            <a:r>
              <a:rPr lang="ru-RU" sz="2600" dirty="0">
                <a:solidFill>
                  <a:schemeClr val="bg1"/>
                </a:solidFill>
              </a:rPr>
              <a:t>Стоимость обучения на местах по договорам об </a:t>
            </a:r>
            <a:r>
              <a:rPr lang="ru-RU" sz="2600" dirty="0" smtClean="0">
                <a:solidFill>
                  <a:schemeClr val="bg1"/>
                </a:solidFill>
              </a:rPr>
              <a:t>образовании</a:t>
            </a: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17467" name="Group 5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54405270"/>
              </p:ext>
            </p:extLst>
          </p:nvPr>
        </p:nvGraphicFramePr>
        <p:xfrm>
          <a:off x="586409" y="1358734"/>
          <a:ext cx="8100392" cy="5026405"/>
        </p:xfrm>
        <a:graphic>
          <a:graphicData uri="http://schemas.openxmlformats.org/drawingml/2006/table">
            <a:tbl>
              <a:tblPr/>
              <a:tblGrid>
                <a:gridCol w="579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наименование направления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образовательной программы бакалавриата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Стоимость обучения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год, руб. 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54.03.01 Дизайн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Дизайн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390 000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995383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38.03.01 Экономика 38.03.02 Менеджмент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бизнесу и экономике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230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000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45.03.02 Лингвистика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Иностранные языки и межкультурная коммуникация в бизнесе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467366"/>
                  </a:ext>
                </a:extLst>
              </a:tr>
              <a:tr h="669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09.03.04. Программная инженерия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200 000</a:t>
                      </a:r>
                    </a:p>
                    <a:p>
                      <a:pPr algn="ctr"/>
                      <a:endParaRPr lang="ru-RU" sz="1600" b="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21089"/>
                  </a:ext>
                </a:extLst>
              </a:tr>
              <a:tr h="571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38.03.05  Бизнес-информатика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информационных систем для бизнеса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baseline="0" dirty="0" smtClean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40.03.01 Юриспруденция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Юриспруденция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46.03.01 История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История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6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000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DC04AB8E-72DA-47E2-B6E9-CE448F89EB3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Скидки по оплате за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08489"/>
            <a:ext cx="8496944" cy="5257800"/>
          </a:xfrm>
        </p:spPr>
        <p:txBody>
          <a:bodyPr/>
          <a:lstStyle/>
          <a:p>
            <a:pPr marL="457154" lvl="1" indent="-457154" algn="just">
              <a:buFont typeface="Wingdings" pitchFamily="2" charset="2"/>
              <a:buAutoNum type="arabicPeriod"/>
              <a:defRPr/>
            </a:pPr>
            <a:r>
              <a:rPr lang="ru-RU" sz="1400" b="1" dirty="0">
                <a:solidFill>
                  <a:srgbClr val="002060"/>
                </a:solidFill>
              </a:rPr>
              <a:t>По результатам вступительных испытаний (баллы, начисленные за индивидуальные достижения, не учитываются)</a:t>
            </a:r>
            <a:r>
              <a:rPr lang="en-US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предоставляются на 1 год следующим категориям лиц: 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indent="0" algn="just">
              <a:buNone/>
              <a:defRPr/>
            </a:pPr>
            <a:r>
              <a:rPr lang="ru-RU" sz="1400" dirty="0">
                <a:solidFill>
                  <a:srgbClr val="002060"/>
                </a:solidFill>
              </a:rPr>
              <a:t>поступающим на образовательные программы:  </a:t>
            </a:r>
            <a:r>
              <a:rPr lang="ru-RU" sz="1400" dirty="0" smtClean="0">
                <a:solidFill>
                  <a:srgbClr val="002060"/>
                </a:solidFill>
              </a:rPr>
              <a:t>«Разработка информационных систем для бизнеса», «Международный </a:t>
            </a:r>
            <a:r>
              <a:rPr lang="ru-RU" sz="1400" dirty="0" err="1" smtClean="0">
                <a:solidFill>
                  <a:srgbClr val="002060"/>
                </a:solidFill>
              </a:rPr>
              <a:t>бакалавриат</a:t>
            </a:r>
            <a:r>
              <a:rPr lang="ru-RU" sz="1400" dirty="0" smtClean="0">
                <a:solidFill>
                  <a:srgbClr val="002060"/>
                </a:solidFill>
              </a:rPr>
              <a:t> по бизнесу и экономике», «Юриспруденция», «История», «Иностранные языки и межкультурная коммуникация в бизнесе» набравшим </a:t>
            </a:r>
            <a:r>
              <a:rPr lang="ru-RU" sz="1400" dirty="0">
                <a:solidFill>
                  <a:srgbClr val="002060"/>
                </a:solidFill>
              </a:rPr>
              <a:t>по результатам вступительных испытаний:</a:t>
            </a:r>
          </a:p>
          <a:p>
            <a:pPr marL="342865" lvl="1" indent="-395960" algn="just"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2</a:t>
            </a:r>
            <a:r>
              <a:rPr lang="ru-RU" sz="1400" dirty="0" smtClean="0">
                <a:solidFill>
                  <a:srgbClr val="002060"/>
                </a:solidFill>
              </a:rPr>
              <a:t>35 </a:t>
            </a:r>
            <a:r>
              <a:rPr lang="ru-RU" sz="1400" dirty="0">
                <a:solidFill>
                  <a:srgbClr val="002060"/>
                </a:solidFill>
              </a:rPr>
              <a:t>баллов и более – в размере 70%;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220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234 </a:t>
            </a:r>
            <a:r>
              <a:rPr lang="ru-RU" sz="1400" dirty="0">
                <a:solidFill>
                  <a:srgbClr val="002060"/>
                </a:solidFill>
              </a:rPr>
              <a:t>баллов – в размере 50%;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205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219 </a:t>
            </a:r>
            <a:r>
              <a:rPr lang="ru-RU" sz="1400" dirty="0">
                <a:solidFill>
                  <a:srgbClr val="002060"/>
                </a:solidFill>
              </a:rPr>
              <a:t>баллов– в размере 25</a:t>
            </a:r>
            <a:r>
              <a:rPr lang="ru-RU" sz="1400" dirty="0" smtClean="0">
                <a:solidFill>
                  <a:srgbClr val="002060"/>
                </a:solidFill>
              </a:rPr>
              <a:t>%.</a:t>
            </a:r>
          </a:p>
          <a:p>
            <a:pPr marL="0" lvl="1" indent="0" algn="just">
              <a:buNone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Поступающим на образовательную программу «Дизайн»:</a:t>
            </a:r>
          </a:p>
          <a:p>
            <a:pPr marL="342865" lvl="1" indent="-395960" algn="just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260 баллов и более </a:t>
            </a:r>
            <a:r>
              <a:rPr lang="ru-RU" sz="1400" dirty="0">
                <a:solidFill>
                  <a:srgbClr val="002060"/>
                </a:solidFill>
              </a:rPr>
              <a:t>– в размере 50%;</a:t>
            </a:r>
          </a:p>
          <a:p>
            <a:pPr marL="342865" lvl="1" indent="-395960" algn="just">
              <a:defRPr/>
            </a:pPr>
            <a:r>
              <a:rPr lang="ru-RU" sz="1400" dirty="0">
                <a:solidFill>
                  <a:srgbClr val="002060"/>
                </a:solidFill>
              </a:rPr>
              <a:t>от </a:t>
            </a:r>
            <a:r>
              <a:rPr lang="ru-RU" sz="1400" dirty="0" smtClean="0">
                <a:solidFill>
                  <a:srgbClr val="002060"/>
                </a:solidFill>
              </a:rPr>
              <a:t>240 </a:t>
            </a:r>
            <a:r>
              <a:rPr lang="ru-RU" sz="1400" dirty="0">
                <a:solidFill>
                  <a:srgbClr val="002060"/>
                </a:solidFill>
              </a:rPr>
              <a:t>до </a:t>
            </a:r>
            <a:r>
              <a:rPr lang="ru-RU" sz="1400" dirty="0" smtClean="0">
                <a:solidFill>
                  <a:srgbClr val="002060"/>
                </a:solidFill>
              </a:rPr>
              <a:t>259 </a:t>
            </a:r>
            <a:r>
              <a:rPr lang="ru-RU" sz="1400" dirty="0">
                <a:solidFill>
                  <a:srgbClr val="002060"/>
                </a:solidFill>
              </a:rPr>
              <a:t>баллов– в размере 25%.</a:t>
            </a: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2</a:t>
            </a:r>
            <a:r>
              <a:rPr lang="ru-RU" sz="1400" b="1" dirty="0">
                <a:solidFill>
                  <a:srgbClr val="002060"/>
                </a:solidFill>
              </a:rPr>
              <a:t>. </a:t>
            </a:r>
            <a:r>
              <a:rPr lang="ru-RU" sz="1400" b="1" dirty="0" smtClean="0">
                <a:solidFill>
                  <a:srgbClr val="002060"/>
                </a:solidFill>
              </a:rPr>
              <a:t>  Выпускникам 2023 года по результатам участия  </a:t>
            </a:r>
            <a:r>
              <a:rPr lang="ru-RU" sz="1400" b="1" dirty="0">
                <a:solidFill>
                  <a:srgbClr val="002060"/>
                </a:solidFill>
              </a:rPr>
              <a:t>в региональном интеллектуальном турнире для школьников по социально-гуманитарным знаниям </a:t>
            </a:r>
            <a:r>
              <a:rPr lang="ru-RU" sz="1400" b="1" dirty="0" smtClean="0">
                <a:solidFill>
                  <a:srgbClr val="002060"/>
                </a:solidFill>
              </a:rPr>
              <a:t>«Мудрый ворон» - членам команд-победителей</a:t>
            </a:r>
            <a:r>
              <a:rPr lang="ru-RU" sz="1400" b="1" dirty="0">
                <a:solidFill>
                  <a:srgbClr val="002060"/>
                </a:solidFill>
              </a:rPr>
              <a:t>,</a:t>
            </a:r>
            <a:r>
              <a:rPr lang="ru-RU" sz="1400" b="1" dirty="0" smtClean="0">
                <a:solidFill>
                  <a:srgbClr val="002060"/>
                </a:solidFill>
              </a:rPr>
              <a:t> поступающим </a:t>
            </a:r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а образовательные программы «Юриспруденция», «Иностранные языки и межкультурная коммуникация в бизнесе»,  «История», предоставляется </a:t>
            </a:r>
            <a:r>
              <a:rPr lang="ru-RU" sz="1400" b="1" dirty="0">
                <a:solidFill>
                  <a:srgbClr val="002060"/>
                </a:solidFill>
              </a:rPr>
              <a:t>скидка </a:t>
            </a:r>
            <a:r>
              <a:rPr lang="ru-RU" sz="1400" b="1" dirty="0" smtClean="0">
                <a:solidFill>
                  <a:srgbClr val="002060"/>
                </a:solidFill>
              </a:rPr>
              <a:t>в размере 25% </a:t>
            </a:r>
            <a:r>
              <a:rPr lang="en-US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на </a:t>
            </a:r>
            <a:r>
              <a:rPr lang="ru-RU" sz="1400" b="1" dirty="0">
                <a:solidFill>
                  <a:srgbClr val="002060"/>
                </a:solidFill>
              </a:rPr>
              <a:t>весь период </a:t>
            </a:r>
            <a:r>
              <a:rPr lang="ru-RU" sz="1400" b="1" dirty="0" smtClean="0">
                <a:solidFill>
                  <a:srgbClr val="002060"/>
                </a:solidFill>
              </a:rPr>
              <a:t>обучения.</a:t>
            </a:r>
          </a:p>
          <a:p>
            <a:pPr marL="0" lvl="1" indent="0" algn="just">
              <a:buClr>
                <a:schemeClr val="hlink"/>
              </a:buClr>
              <a:buSzPct val="80000"/>
              <a:buNone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3. По результатам участия в рейтинге ФДП (по результатам освоения дополнительных общеобразовательных программ на факультете </a:t>
            </a:r>
            <a:r>
              <a:rPr lang="ru-RU" sz="1400" b="1" dirty="0" err="1" smtClean="0">
                <a:solidFill>
                  <a:srgbClr val="002060"/>
                </a:solidFill>
              </a:rPr>
              <a:t>довузовской</a:t>
            </a:r>
            <a:r>
              <a:rPr lang="ru-RU" sz="1400" b="1" dirty="0" smtClean="0">
                <a:solidFill>
                  <a:srgbClr val="002060"/>
                </a:solidFill>
              </a:rPr>
              <a:t> подготовки </a:t>
            </a:r>
            <a:r>
              <a:rPr lang="ru-RU" sz="1400" b="1" dirty="0">
                <a:solidFill>
                  <a:srgbClr val="002060"/>
                </a:solidFill>
              </a:rPr>
              <a:t>НИУ </a:t>
            </a:r>
            <a:r>
              <a:rPr lang="ru-RU" sz="1400" b="1" dirty="0" smtClean="0">
                <a:solidFill>
                  <a:srgbClr val="002060"/>
                </a:solidFill>
              </a:rPr>
              <a:t>ВШЭ-Пермь) предоставляются </a:t>
            </a:r>
            <a:r>
              <a:rPr lang="ru-RU" sz="1400" b="1" dirty="0">
                <a:solidFill>
                  <a:srgbClr val="002060"/>
                </a:solidFill>
              </a:rPr>
              <a:t>на 1 год следующим категориям лиц: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marL="285750" lvl="1" indent="-285750" algn="just"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rgbClr val="002060"/>
                </a:solidFill>
              </a:rPr>
              <a:t>н</a:t>
            </a:r>
            <a:r>
              <a:rPr lang="ru-RU" sz="1400" dirty="0" smtClean="0">
                <a:solidFill>
                  <a:srgbClr val="002060"/>
                </a:solidFill>
              </a:rPr>
              <a:t>абравшим суммарно 68-80 баллов </a:t>
            </a:r>
            <a:r>
              <a:rPr lang="ru-RU" sz="1400" dirty="0">
                <a:solidFill>
                  <a:srgbClr val="002060"/>
                </a:solidFill>
              </a:rPr>
              <a:t>– </a:t>
            </a:r>
            <a:r>
              <a:rPr lang="ru-RU" sz="1400" dirty="0" smtClean="0">
                <a:solidFill>
                  <a:srgbClr val="002060"/>
                </a:solidFill>
              </a:rPr>
              <a:t>в размере 50% </a:t>
            </a:r>
          </a:p>
          <a:p>
            <a:pPr marL="285750" lvl="1" indent="-285750" algn="just"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rgbClr val="002060"/>
                </a:solidFill>
              </a:rPr>
              <a:t>набравшим суммарно 56-67 </a:t>
            </a:r>
            <a:r>
              <a:rPr lang="ru-RU" sz="1400" dirty="0" smtClean="0">
                <a:solidFill>
                  <a:srgbClr val="002060"/>
                </a:solidFill>
              </a:rPr>
              <a:t>баллов </a:t>
            </a:r>
            <a:r>
              <a:rPr lang="ru-RU" sz="1400" dirty="0">
                <a:solidFill>
                  <a:srgbClr val="002060"/>
                </a:solidFill>
              </a:rPr>
              <a:t>– </a:t>
            </a:r>
            <a:r>
              <a:rPr lang="ru-RU" sz="1400" dirty="0" smtClean="0">
                <a:solidFill>
                  <a:srgbClr val="002060"/>
                </a:solidFill>
              </a:rPr>
              <a:t>в размере 25%.</a:t>
            </a:r>
          </a:p>
          <a:p>
            <a:pPr marL="0" lvl="1" indent="0" algn="just">
              <a:buClr>
                <a:schemeClr val="hlink"/>
              </a:buClr>
              <a:buSzPct val="80000"/>
              <a:buNone/>
              <a:defRPr/>
            </a:pPr>
            <a:endParaRPr lang="ru-RU" sz="1500" b="1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1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247" y="188640"/>
            <a:ext cx="7211144" cy="994122"/>
          </a:xfrm>
        </p:spPr>
        <p:txBody>
          <a:bodyPr/>
          <a:lstStyle/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Скидки по оплате за обучение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268760"/>
            <a:ext cx="8499721" cy="936104"/>
          </a:xfrm>
        </p:spPr>
        <p:txBody>
          <a:bodyPr/>
          <a:lstStyle/>
          <a:p>
            <a:pPr marL="0" indent="0" algn="just">
              <a:buNone/>
            </a:pPr>
            <a:endParaRPr lang="ru-RU" sz="2000" dirty="0" smtClean="0">
              <a:solidFill>
                <a:schemeClr val="accent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59</a:t>
            </a:r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%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абитуриентов, поступивших на места по договорам об оказании платных образовательных услуг </a:t>
            </a:r>
            <a:r>
              <a:rPr lang="ru-RU" sz="2000" dirty="0" smtClean="0">
                <a:solidFill>
                  <a:srgbClr val="002060"/>
                </a:solidFill>
                <a:latin typeface="+mj-lt"/>
              </a:rPr>
              <a:t>(197 человек),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получили скидки по оплате обучения.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DF1E9-6006-493E-A19E-2B1E1DEA76C6}" type="datetime10">
              <a:rPr lang="ru-RU" smtClean="0"/>
              <a:pPr>
                <a:defRPr/>
              </a:pPr>
              <a:t>10:01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00041-0FA2-4B20-9D18-28760EB6D6B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4917" y="5440429"/>
            <a:ext cx="8424862" cy="338546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/>
          <a:p>
            <a:pPr indent="-575941" algn="just">
              <a:defRPr/>
            </a:pP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* -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 поступившие на </a:t>
            </a:r>
            <a:r>
              <a:rPr lang="ru-RU" sz="1600" dirty="0">
                <a:solidFill>
                  <a:srgbClr val="002060"/>
                </a:solidFill>
                <a:latin typeface="+mj-lt"/>
              </a:rPr>
              <a:t>места </a:t>
            </a:r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за счет средств НИУ ВШЭ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8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531643"/>
              </p:ext>
            </p:extLst>
          </p:nvPr>
        </p:nvGraphicFramePr>
        <p:xfrm>
          <a:off x="324917" y="2640919"/>
          <a:ext cx="8208912" cy="2560679"/>
        </p:xfrm>
        <a:graphic>
          <a:graphicData uri="http://schemas.openxmlformats.org/drawingml/2006/table">
            <a:tbl>
              <a:tblPr/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3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Вид скидки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Размер скидки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человек,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получивших скидку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2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  результатам  вступительных испытаний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100%*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2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1" marR="91441" marT="45626" marB="45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50%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1" marR="91441" marT="45626" marB="45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 результатам турнира «Мудрый ворон»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446" marR="91446" marT="45631" marB="456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309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4784</TotalTime>
  <Words>977</Words>
  <Application>Microsoft Office PowerPoint</Application>
  <PresentationFormat>Экран (4:3)</PresentationFormat>
  <Paragraphs>326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Light</vt:lpstr>
      <vt:lpstr>Wingdings</vt:lpstr>
      <vt:lpstr>Тема Office</vt:lpstr>
      <vt:lpstr>Итоги приема на образовательные программы высшего образования – программы бакалавриата очной формы обучения НИУ ВШЭ-Пермь в 2023 году</vt:lpstr>
      <vt:lpstr>Конкурс заявлений на места за счет бюджетных ассигнований федерального бюджета  (далее - бюджетные места)</vt:lpstr>
      <vt:lpstr>Количество зачисленных на 1 курс</vt:lpstr>
      <vt:lpstr>Состав вступительных испытаний</vt:lpstr>
      <vt:lpstr>«Проходные баллы» на бюджетные места по программам</vt:lpstr>
      <vt:lpstr>Средняя сумма набранных баллов по всем предметам вступительных испытаний по программам</vt:lpstr>
      <vt:lpstr>Стоимость обучения на местах по договорам об образовании</vt:lpstr>
      <vt:lpstr>Скидки по оплате за обучение</vt:lpstr>
      <vt:lpstr>Скидки по оплате за обучение</vt:lpstr>
      <vt:lpstr>Презентация PowerPoint</vt:lpstr>
      <vt:lpstr>  www. hse.perm.ru тел. (342) 200-96-96 e-mail: abitur.perm.ru г. Пермь, ул. Студенческая, 38, каб. 105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Рыночные структуры. Монополия и монополистическая конкуренция</dc:title>
  <dc:creator>Марина</dc:creator>
  <cp:lastModifiedBy>Логинова Елена Александровна</cp:lastModifiedBy>
  <cp:revision>474</cp:revision>
  <cp:lastPrinted>2022-09-08T06:25:44Z</cp:lastPrinted>
  <dcterms:created xsi:type="dcterms:W3CDTF">2011-12-11T06:31:50Z</dcterms:created>
  <dcterms:modified xsi:type="dcterms:W3CDTF">2023-10-30T05:09:55Z</dcterms:modified>
</cp:coreProperties>
</file>