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3" r:id="rId3"/>
    <p:sldId id="277" r:id="rId4"/>
    <p:sldId id="274" r:id="rId5"/>
    <p:sldId id="256" r:id="rId6"/>
    <p:sldId id="286" r:id="rId7"/>
    <p:sldId id="287" r:id="rId8"/>
    <p:sldId id="257" r:id="rId9"/>
    <p:sldId id="260" r:id="rId10"/>
    <p:sldId id="267" r:id="rId11"/>
    <p:sldId id="268" r:id="rId12"/>
    <p:sldId id="288" r:id="rId13"/>
    <p:sldId id="289" r:id="rId14"/>
    <p:sldId id="275" r:id="rId15"/>
    <p:sldId id="276" r:id="rId16"/>
    <p:sldId id="258" r:id="rId17"/>
    <p:sldId id="280" r:id="rId18"/>
    <p:sldId id="281" r:id="rId19"/>
    <p:sldId id="29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7B54A-CC8B-4BC8-9D72-432CE4C8345C}" type="doc">
      <dgm:prSet loTypeId="urn:microsoft.com/office/officeart/2005/8/layout/vList6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C719B-D656-4E18-8DD0-6CB336BB7E3D}">
      <dgm:prSet phldrT="[Текст]"/>
      <dgm:spPr/>
      <dgm:t>
        <a:bodyPr/>
        <a:lstStyle/>
        <a:p>
          <a:r>
            <a:rPr lang="ru-RU" dirty="0" smtClean="0"/>
            <a:t>Прямые</a:t>
          </a:r>
          <a:endParaRPr lang="ru-RU" dirty="0"/>
        </a:p>
      </dgm:t>
    </dgm:pt>
    <dgm:pt modelId="{50288BF2-5DFB-4C6C-BD27-10C6D96BA9CE}" type="parTrans" cxnId="{BA0F81DF-DA0A-4903-B502-95E90E1F7DC5}">
      <dgm:prSet/>
      <dgm:spPr/>
      <dgm:t>
        <a:bodyPr/>
        <a:lstStyle/>
        <a:p>
          <a:endParaRPr lang="ru-RU"/>
        </a:p>
      </dgm:t>
    </dgm:pt>
    <dgm:pt modelId="{FF6B4EF6-1230-4914-A53C-2B0F9E93D52D}" type="sibTrans" cxnId="{BA0F81DF-DA0A-4903-B502-95E90E1F7DC5}">
      <dgm:prSet/>
      <dgm:spPr/>
      <dgm:t>
        <a:bodyPr/>
        <a:lstStyle/>
        <a:p>
          <a:endParaRPr lang="ru-RU"/>
        </a:p>
      </dgm:t>
    </dgm:pt>
    <dgm:pt modelId="{B840520E-4E00-4D6E-922E-E81CDAB18D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Платит  сам налогоплательщик  из  своей  прибыли  независимо  от  статуса  его  лица ( юридического  или  физического).</a:t>
          </a:r>
          <a:endParaRPr lang="ru-RU" dirty="0">
            <a:solidFill>
              <a:schemeClr val="tx1"/>
            </a:solidFill>
          </a:endParaRPr>
        </a:p>
      </dgm:t>
    </dgm:pt>
    <dgm:pt modelId="{E1BBDDFD-B0D0-445A-861B-DCD6C5CF78F2}" type="parTrans" cxnId="{B1377906-2A15-4C0E-8E50-794EBA813B0B}">
      <dgm:prSet/>
      <dgm:spPr/>
      <dgm:t>
        <a:bodyPr/>
        <a:lstStyle/>
        <a:p>
          <a:endParaRPr lang="ru-RU"/>
        </a:p>
      </dgm:t>
    </dgm:pt>
    <dgm:pt modelId="{3F42E935-1E2D-433D-A693-27E40BD8BEAD}" type="sibTrans" cxnId="{B1377906-2A15-4C0E-8E50-794EBA813B0B}">
      <dgm:prSet/>
      <dgm:spPr/>
      <dgm:t>
        <a:bodyPr/>
        <a:lstStyle/>
        <a:p>
          <a:endParaRPr lang="ru-RU"/>
        </a:p>
      </dgm:t>
    </dgm:pt>
    <dgm:pt modelId="{837CA8CC-7DD7-4E92-BB5E-D3B3A666BA9B}">
      <dgm:prSet phldrT="[Текст]"/>
      <dgm:spPr/>
      <dgm:t>
        <a:bodyPr/>
        <a:lstStyle/>
        <a:p>
          <a:r>
            <a:rPr lang="ru-RU" dirty="0" smtClean="0"/>
            <a:t>Косвенные</a:t>
          </a:r>
          <a:endParaRPr lang="ru-RU" dirty="0"/>
        </a:p>
      </dgm:t>
    </dgm:pt>
    <dgm:pt modelId="{14382EAF-6635-4188-A422-3F014C40858B}" type="parTrans" cxnId="{B632B7E8-3DFF-452A-B86D-488F97421753}">
      <dgm:prSet/>
      <dgm:spPr/>
      <dgm:t>
        <a:bodyPr/>
        <a:lstStyle/>
        <a:p>
          <a:endParaRPr lang="ru-RU"/>
        </a:p>
      </dgm:t>
    </dgm:pt>
    <dgm:pt modelId="{7B1FD5D9-0604-4EAF-ADFB-AC6968F7F58F}" type="sibTrans" cxnId="{B632B7E8-3DFF-452A-B86D-488F97421753}">
      <dgm:prSet/>
      <dgm:spPr/>
      <dgm:t>
        <a:bodyPr/>
        <a:lstStyle/>
        <a:p>
          <a:endParaRPr lang="ru-RU"/>
        </a:p>
      </dgm:t>
    </dgm:pt>
    <dgm:pt modelId="{E894A12E-DE10-4386-9030-AFF51446C4DB}">
      <dgm:prSet phldrT="[Текст]"/>
      <dgm:spPr/>
      <dgm:t>
        <a:bodyPr/>
        <a:lstStyle/>
        <a:p>
          <a:r>
            <a:rPr lang="ru-RU" dirty="0" smtClean="0"/>
            <a:t>налоги на товары и услуги, состоящие в самой цене на предметы потребления</a:t>
          </a:r>
          <a:endParaRPr lang="ru-RU" dirty="0"/>
        </a:p>
      </dgm:t>
    </dgm:pt>
    <dgm:pt modelId="{76BC8834-1C0B-4943-9060-E5496657EEE8}" type="parTrans" cxnId="{13025A82-5ACB-4028-9587-2D7A5FCA1B95}">
      <dgm:prSet/>
      <dgm:spPr/>
      <dgm:t>
        <a:bodyPr/>
        <a:lstStyle/>
        <a:p>
          <a:endParaRPr lang="ru-RU"/>
        </a:p>
      </dgm:t>
    </dgm:pt>
    <dgm:pt modelId="{7260F13E-5A5A-417C-AE63-D53B47514763}" type="sibTrans" cxnId="{13025A82-5ACB-4028-9587-2D7A5FCA1B95}">
      <dgm:prSet/>
      <dgm:spPr/>
      <dgm:t>
        <a:bodyPr/>
        <a:lstStyle/>
        <a:p>
          <a:endParaRPr lang="ru-RU"/>
        </a:p>
      </dgm:t>
    </dgm:pt>
    <dgm:pt modelId="{6D878052-CBA6-4AE9-BA3A-04231F9F0E30}" type="pres">
      <dgm:prSet presAssocID="{9FE7B54A-CC8B-4BC8-9D72-432CE4C834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A3E210-A2B5-47F9-B445-DA1CC7519E64}" type="pres">
      <dgm:prSet presAssocID="{7F7C719B-D656-4E18-8DD0-6CB336BB7E3D}" presName="linNode" presStyleCnt="0"/>
      <dgm:spPr/>
      <dgm:t>
        <a:bodyPr/>
        <a:lstStyle/>
        <a:p>
          <a:endParaRPr lang="ru-RU"/>
        </a:p>
      </dgm:t>
    </dgm:pt>
    <dgm:pt modelId="{5B7612D9-3335-40CA-A2A5-76315DABB994}" type="pres">
      <dgm:prSet presAssocID="{7F7C719B-D656-4E18-8DD0-6CB336BB7E3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9BBE0-8F77-4A7A-B988-1AD8EA6D4295}" type="pres">
      <dgm:prSet presAssocID="{7F7C719B-D656-4E18-8DD0-6CB336BB7E3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B224-A4A7-4032-8FAB-32923969ACF4}" type="pres">
      <dgm:prSet presAssocID="{FF6B4EF6-1230-4914-A53C-2B0F9E93D52D}" presName="spacing" presStyleCnt="0"/>
      <dgm:spPr/>
      <dgm:t>
        <a:bodyPr/>
        <a:lstStyle/>
        <a:p>
          <a:endParaRPr lang="ru-RU"/>
        </a:p>
      </dgm:t>
    </dgm:pt>
    <dgm:pt modelId="{896AFDE2-E7EC-463B-B24E-E8282837598B}" type="pres">
      <dgm:prSet presAssocID="{837CA8CC-7DD7-4E92-BB5E-D3B3A666BA9B}" presName="linNode" presStyleCnt="0"/>
      <dgm:spPr/>
      <dgm:t>
        <a:bodyPr/>
        <a:lstStyle/>
        <a:p>
          <a:endParaRPr lang="ru-RU"/>
        </a:p>
      </dgm:t>
    </dgm:pt>
    <dgm:pt modelId="{492EA27B-2C70-416C-ACBC-AE098581E628}" type="pres">
      <dgm:prSet presAssocID="{837CA8CC-7DD7-4E92-BB5E-D3B3A666BA9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337E8-4B91-4D66-9D38-6DE1E7C62F85}" type="pres">
      <dgm:prSet presAssocID="{837CA8CC-7DD7-4E92-BB5E-D3B3A666BA9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2B7E8-3DFF-452A-B86D-488F97421753}" srcId="{9FE7B54A-CC8B-4BC8-9D72-432CE4C8345C}" destId="{837CA8CC-7DD7-4E92-BB5E-D3B3A666BA9B}" srcOrd="1" destOrd="0" parTransId="{14382EAF-6635-4188-A422-3F014C40858B}" sibTransId="{7B1FD5D9-0604-4EAF-ADFB-AC6968F7F58F}"/>
    <dgm:cxn modelId="{D62ED862-EB13-4EDA-80EE-353DE8E0CA34}" type="presOf" srcId="{9FE7B54A-CC8B-4BC8-9D72-432CE4C8345C}" destId="{6D878052-CBA6-4AE9-BA3A-04231F9F0E30}" srcOrd="0" destOrd="0" presId="urn:microsoft.com/office/officeart/2005/8/layout/vList6"/>
    <dgm:cxn modelId="{44007038-5E25-4B05-A64A-15F54119C8C4}" type="presOf" srcId="{7F7C719B-D656-4E18-8DD0-6CB336BB7E3D}" destId="{5B7612D9-3335-40CA-A2A5-76315DABB994}" srcOrd="0" destOrd="0" presId="urn:microsoft.com/office/officeart/2005/8/layout/vList6"/>
    <dgm:cxn modelId="{E56B3D1A-D8DB-4DF6-BFE0-F191A44A1E98}" type="presOf" srcId="{E894A12E-DE10-4386-9030-AFF51446C4DB}" destId="{FDB337E8-4B91-4D66-9D38-6DE1E7C62F85}" srcOrd="0" destOrd="0" presId="urn:microsoft.com/office/officeart/2005/8/layout/vList6"/>
    <dgm:cxn modelId="{BA0F81DF-DA0A-4903-B502-95E90E1F7DC5}" srcId="{9FE7B54A-CC8B-4BC8-9D72-432CE4C8345C}" destId="{7F7C719B-D656-4E18-8DD0-6CB336BB7E3D}" srcOrd="0" destOrd="0" parTransId="{50288BF2-5DFB-4C6C-BD27-10C6D96BA9CE}" sibTransId="{FF6B4EF6-1230-4914-A53C-2B0F9E93D52D}"/>
    <dgm:cxn modelId="{13025A82-5ACB-4028-9587-2D7A5FCA1B95}" srcId="{837CA8CC-7DD7-4E92-BB5E-D3B3A666BA9B}" destId="{E894A12E-DE10-4386-9030-AFF51446C4DB}" srcOrd="0" destOrd="0" parTransId="{76BC8834-1C0B-4943-9060-E5496657EEE8}" sibTransId="{7260F13E-5A5A-417C-AE63-D53B47514763}"/>
    <dgm:cxn modelId="{B1377906-2A15-4C0E-8E50-794EBA813B0B}" srcId="{7F7C719B-D656-4E18-8DD0-6CB336BB7E3D}" destId="{B840520E-4E00-4D6E-922E-E81CDAB18D77}" srcOrd="0" destOrd="0" parTransId="{E1BBDDFD-B0D0-445A-861B-DCD6C5CF78F2}" sibTransId="{3F42E935-1E2D-433D-A693-27E40BD8BEAD}"/>
    <dgm:cxn modelId="{10E3EA2A-CD35-4FC6-8241-B3C75FAC6AEC}" type="presOf" srcId="{B840520E-4E00-4D6E-922E-E81CDAB18D77}" destId="{9599BBE0-8F77-4A7A-B988-1AD8EA6D4295}" srcOrd="0" destOrd="0" presId="urn:microsoft.com/office/officeart/2005/8/layout/vList6"/>
    <dgm:cxn modelId="{3274F6A8-0945-45AB-B264-AA3AA3B46A07}" type="presOf" srcId="{837CA8CC-7DD7-4E92-BB5E-D3B3A666BA9B}" destId="{492EA27B-2C70-416C-ACBC-AE098581E628}" srcOrd="0" destOrd="0" presId="urn:microsoft.com/office/officeart/2005/8/layout/vList6"/>
    <dgm:cxn modelId="{C5894C26-D87A-45AC-8BC4-91F967791712}" type="presParOf" srcId="{6D878052-CBA6-4AE9-BA3A-04231F9F0E30}" destId="{34A3E210-A2B5-47F9-B445-DA1CC7519E64}" srcOrd="0" destOrd="0" presId="urn:microsoft.com/office/officeart/2005/8/layout/vList6"/>
    <dgm:cxn modelId="{BD06D133-8C12-4822-9018-FF19F61198AE}" type="presParOf" srcId="{34A3E210-A2B5-47F9-B445-DA1CC7519E64}" destId="{5B7612D9-3335-40CA-A2A5-76315DABB994}" srcOrd="0" destOrd="0" presId="urn:microsoft.com/office/officeart/2005/8/layout/vList6"/>
    <dgm:cxn modelId="{C5794030-1D75-417E-975B-8A4FDC3F88C5}" type="presParOf" srcId="{34A3E210-A2B5-47F9-B445-DA1CC7519E64}" destId="{9599BBE0-8F77-4A7A-B988-1AD8EA6D4295}" srcOrd="1" destOrd="0" presId="urn:microsoft.com/office/officeart/2005/8/layout/vList6"/>
    <dgm:cxn modelId="{1D732402-E704-4D6E-BCA9-966A3A60BFF7}" type="presParOf" srcId="{6D878052-CBA6-4AE9-BA3A-04231F9F0E30}" destId="{8F0CB224-A4A7-4032-8FAB-32923969ACF4}" srcOrd="1" destOrd="0" presId="urn:microsoft.com/office/officeart/2005/8/layout/vList6"/>
    <dgm:cxn modelId="{84D24410-189C-49B3-9D2E-D415AC15AB0C}" type="presParOf" srcId="{6D878052-CBA6-4AE9-BA3A-04231F9F0E30}" destId="{896AFDE2-E7EC-463B-B24E-E8282837598B}" srcOrd="2" destOrd="0" presId="urn:microsoft.com/office/officeart/2005/8/layout/vList6"/>
    <dgm:cxn modelId="{E1F30B41-315C-4AB6-B214-DB810C045C47}" type="presParOf" srcId="{896AFDE2-E7EC-463B-B24E-E8282837598B}" destId="{492EA27B-2C70-416C-ACBC-AE098581E628}" srcOrd="0" destOrd="0" presId="urn:microsoft.com/office/officeart/2005/8/layout/vList6"/>
    <dgm:cxn modelId="{2522445D-4AF0-4740-956A-E62EBBB813F4}" type="presParOf" srcId="{896AFDE2-E7EC-463B-B24E-E8282837598B}" destId="{FDB337E8-4B91-4D66-9D38-6DE1E7C62F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9BBE0-8F77-4A7A-B988-1AD8EA6D4295}">
      <dsp:nvSpPr>
        <dsp:cNvPr id="0" name=""/>
        <dsp:cNvSpPr/>
      </dsp:nvSpPr>
      <dsp:spPr>
        <a:xfrm>
          <a:off x="2937926" y="528"/>
          <a:ext cx="4406889" cy="20608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Платит  сам налогоплательщик  из  своей  прибыли  независимо  от  статуса  его  лица ( юридического  или  физического).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37926" y="258134"/>
        <a:ext cx="3634070" cy="1545639"/>
      </dsp:txXfrm>
    </dsp:sp>
    <dsp:sp modelId="{5B7612D9-3335-40CA-A2A5-76315DABB994}">
      <dsp:nvSpPr>
        <dsp:cNvPr id="0" name=""/>
        <dsp:cNvSpPr/>
      </dsp:nvSpPr>
      <dsp:spPr>
        <a:xfrm>
          <a:off x="0" y="528"/>
          <a:ext cx="2937926" cy="206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Прямые</a:t>
          </a:r>
          <a:endParaRPr lang="ru-RU" sz="3900" kern="1200" dirty="0"/>
        </a:p>
      </dsp:txBody>
      <dsp:txXfrm>
        <a:off x="100602" y="101130"/>
        <a:ext cx="2736722" cy="1859647"/>
      </dsp:txXfrm>
    </dsp:sp>
    <dsp:sp modelId="{FDB337E8-4B91-4D66-9D38-6DE1E7C62F85}">
      <dsp:nvSpPr>
        <dsp:cNvPr id="0" name=""/>
        <dsp:cNvSpPr/>
      </dsp:nvSpPr>
      <dsp:spPr>
        <a:xfrm>
          <a:off x="2937926" y="2267465"/>
          <a:ext cx="4406889" cy="20608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налоги на товары и услуги, состоящие в самой цене на предметы потребления</a:t>
          </a:r>
          <a:endParaRPr lang="ru-RU" sz="2000" kern="1200" dirty="0"/>
        </a:p>
      </dsp:txBody>
      <dsp:txXfrm>
        <a:off x="2937926" y="2525071"/>
        <a:ext cx="3634070" cy="1545639"/>
      </dsp:txXfrm>
    </dsp:sp>
    <dsp:sp modelId="{492EA27B-2C70-416C-ACBC-AE098581E628}">
      <dsp:nvSpPr>
        <dsp:cNvPr id="0" name=""/>
        <dsp:cNvSpPr/>
      </dsp:nvSpPr>
      <dsp:spPr>
        <a:xfrm>
          <a:off x="0" y="2267465"/>
          <a:ext cx="2937926" cy="206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Косвенные</a:t>
          </a:r>
          <a:endParaRPr lang="ru-RU" sz="3900" kern="1200" dirty="0"/>
        </a:p>
      </dsp:txBody>
      <dsp:txXfrm>
        <a:off x="100602" y="2368067"/>
        <a:ext cx="2736722" cy="185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9361040" cy="22322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dirty="0"/>
              <a:t>Урок </a:t>
            </a:r>
            <a:r>
              <a:rPr lang="ru-RU" sz="7200" dirty="0" smtClean="0"/>
              <a:t>8.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«Юный экономист»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62015"/>
            <a:ext cx="4872648" cy="38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260648"/>
            <a:ext cx="8229600" cy="922114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Прямые налоги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взимаются с доходов и имуществ непосредственно с лиц, обязанных их выплачивать. </a:t>
            </a:r>
            <a:r>
              <a:rPr lang="ru-RU" sz="2800" dirty="0" smtClean="0"/>
              <a:t>Окончательный плательщик тот, кто получает доход, владеет имуществом и т.д.</a:t>
            </a:r>
            <a:r>
              <a:rPr lang="ru-RU" sz="2800" i="1" dirty="0" smtClean="0"/>
              <a:t> 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Например</a:t>
            </a:r>
            <a:r>
              <a:rPr lang="ru-RU" sz="2800" dirty="0" smtClean="0"/>
              <a:t>, получая зарплату или прибыль, человек платит соответственно налог на доходы физических лиц  или налог на прибыль. Прямые налоги обычно платят все граждане</a:t>
            </a:r>
            <a:r>
              <a:rPr lang="ru-RU" dirty="0" smtClean="0"/>
              <a:t>.</a:t>
            </a:r>
          </a:p>
        </p:txBody>
      </p:sp>
      <p:pic>
        <p:nvPicPr>
          <p:cNvPr id="4" name="Picture 2" descr="http://im0-tub-ru.yandex.net/i?id=229075855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941168"/>
            <a:ext cx="2016224" cy="1788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5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29600" cy="850106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Косвенные налоги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800" b="1" i="1" dirty="0" smtClean="0"/>
              <a:t>это налоги на товары или виды деятельности</a:t>
            </a:r>
            <a:r>
              <a:rPr lang="ru-RU" sz="2800" b="1" dirty="0" smtClean="0"/>
              <a:t>. </a:t>
            </a:r>
            <a:r>
              <a:rPr lang="ru-RU" sz="2800" dirty="0" smtClean="0"/>
              <a:t>Окончательным плательщиком косвенных налогов выступает потребитель товара, но вносит их в казну не он, а продавец товара или </a:t>
            </a:r>
            <a:r>
              <a:rPr lang="ru-RU" sz="2800" dirty="0" smtClean="0"/>
              <a:t>услуги</a:t>
            </a:r>
          </a:p>
          <a:p>
            <a:endParaRPr lang="ru-RU" sz="2800" i="1" dirty="0"/>
          </a:p>
          <a:p>
            <a:r>
              <a:rPr lang="ru-RU" sz="2800" i="1" dirty="0" smtClean="0"/>
              <a:t>Например</a:t>
            </a:r>
            <a:r>
              <a:rPr lang="ru-RU" sz="2800" i="1" dirty="0" smtClean="0"/>
              <a:t>,</a:t>
            </a:r>
            <a:r>
              <a:rPr lang="ru-RU" sz="2800" dirty="0" smtClean="0"/>
              <a:t> покупая книгу, мы уплачиваем 18% от её стоимости продавцу товара, но он обязан вернуть эту сумму в казну в качестве налога.</a:t>
            </a:r>
          </a:p>
          <a:p>
            <a:endParaRPr lang="ru-RU" sz="2800" dirty="0" smtClean="0"/>
          </a:p>
          <a:p>
            <a:r>
              <a:rPr lang="ru-RU" b="1" i="1" dirty="0" smtClean="0"/>
              <a:t>Косвенные </a:t>
            </a:r>
            <a:r>
              <a:rPr lang="ru-RU" b="1" i="1" dirty="0" smtClean="0"/>
              <a:t>налоги платят не все, а лишь потребители конкретного товара или услуги</a:t>
            </a:r>
            <a:r>
              <a:rPr lang="ru-RU" b="1" i="1" dirty="0" smtClean="0"/>
              <a:t>.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770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 2022 года повышенный транспортный налог, или </a:t>
            </a:r>
            <a:r>
              <a:rPr lang="ru-RU" sz="3200" dirty="0"/>
              <a:t> </a:t>
            </a:r>
            <a:r>
              <a:rPr lang="ru-RU" sz="3200" dirty="0" smtClean="0"/>
              <a:t>так </a:t>
            </a:r>
            <a:r>
              <a:rPr lang="ru-RU" sz="3200" dirty="0"/>
              <a:t>называемый 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налог </a:t>
            </a:r>
            <a:r>
              <a:rPr lang="ru-RU" sz="3200" b="1" dirty="0">
                <a:solidFill>
                  <a:srgbClr val="FF0000"/>
                </a:solidFill>
              </a:rPr>
              <a:t>на роскошь</a:t>
            </a:r>
            <a:r>
              <a:rPr lang="ru-RU" sz="3200" dirty="0"/>
              <a:t>, будут платить только собственники автомобилей стоимостью 10 млн рублей и более. Для финального размера налога полученную цифру нужно умножить на </a:t>
            </a:r>
            <a:r>
              <a:rPr lang="ru-RU" sz="3200" dirty="0">
                <a:solidFill>
                  <a:srgbClr val="FF0000"/>
                </a:solidFill>
              </a:rPr>
              <a:t>3</a:t>
            </a:r>
            <a:r>
              <a:rPr lang="ru-RU" sz="3200" dirty="0"/>
              <a:t> — это коэффициент роскоши для машин с ценником от </a:t>
            </a:r>
            <a:r>
              <a:rPr lang="ru-RU" sz="3200" dirty="0">
                <a:solidFill>
                  <a:srgbClr val="FF0000"/>
                </a:solidFill>
              </a:rPr>
              <a:t>10 млн рублей</a:t>
            </a:r>
            <a:r>
              <a:rPr lang="ru-RU" sz="3200" dirty="0"/>
              <a:t>.</a:t>
            </a:r>
          </a:p>
          <a:p>
            <a:r>
              <a:rPr lang="ru-RU" sz="3200" b="1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20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4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млн 400 </a:t>
            </a:r>
            <a:r>
              <a:rPr lang="ru-RU" dirty="0" err="1" smtClean="0"/>
              <a:t>тыс.руб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/>
              <a:t>Audi </a:t>
            </a:r>
            <a:r>
              <a:rPr lang="en-US" b="1" dirty="0" smtClean="0"/>
              <a:t>A8</a:t>
            </a:r>
            <a:r>
              <a:rPr lang="ru-RU" b="1" dirty="0" smtClean="0"/>
              <a:t>,  460 </a:t>
            </a:r>
            <a:r>
              <a:rPr lang="ru-RU" b="1" dirty="0" err="1" smtClean="0"/>
              <a:t>л.с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9763"/>
            <a:ext cx="4572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13232"/>
              </p:ext>
            </p:extLst>
          </p:nvPr>
        </p:nvGraphicFramePr>
        <p:xfrm>
          <a:off x="899592" y="5229200"/>
          <a:ext cx="6261736" cy="570736"/>
        </p:xfrm>
        <a:graphic>
          <a:graphicData uri="http://schemas.openxmlformats.org/drawingml/2006/table">
            <a:tbl>
              <a:tblPr/>
              <a:tblGrid>
                <a:gridCol w="3559467"/>
                <a:gridCol w="2702269"/>
              </a:tblGrid>
              <a:tr h="570736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effectLst/>
                        </a:rPr>
                        <a:t>свыше 300 </a:t>
                      </a:r>
                      <a:r>
                        <a:rPr lang="ru-RU" dirty="0" err="1">
                          <a:effectLst/>
                        </a:rPr>
                        <a:t>л.с</a:t>
                      </a:r>
                      <a:r>
                        <a:rPr lang="ru-RU" dirty="0">
                          <a:effectLst/>
                        </a:rPr>
                        <a:t>. (свыше 220,65 кВт)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effectLst/>
                        </a:rPr>
                        <a:t>125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E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/>
              <a:t>15 млн.700 </a:t>
            </a:r>
            <a:r>
              <a:rPr lang="ru-RU" b="1" dirty="0" err="1" smtClean="0"/>
              <a:t>тыс.руб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Bentley </a:t>
            </a:r>
            <a:r>
              <a:rPr lang="en-US" b="1" dirty="0"/>
              <a:t>Continental </a:t>
            </a:r>
            <a:r>
              <a:rPr lang="en-US" b="1" dirty="0" smtClean="0"/>
              <a:t>GT</a:t>
            </a:r>
            <a:r>
              <a:rPr lang="ru-RU" b="1" dirty="0" smtClean="0"/>
              <a:t>, 635 </a:t>
            </a:r>
            <a:r>
              <a:rPr lang="ru-RU" b="1" dirty="0" err="1" smtClean="0"/>
              <a:t>л.с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8582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ic.pics.livejournal.com/artur_s/3570135/13046345/13046345_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5330" r="17801" b="26200"/>
          <a:stretch/>
        </p:blipFill>
        <p:spPr bwMode="auto">
          <a:xfrm flipH="1">
            <a:off x="4716016" y="980728"/>
            <a:ext cx="3528392" cy="4542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88640"/>
            <a:ext cx="5420469" cy="18448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4000" dirty="0"/>
              <a:t>  </a:t>
            </a:r>
            <a:r>
              <a:rPr lang="ru-RU" sz="4000" b="1" u="sng" dirty="0"/>
              <a:t>Налоговая </a:t>
            </a:r>
            <a:r>
              <a:rPr lang="ru-RU" sz="4000" b="1" u="sng" dirty="0" smtClean="0"/>
              <a:t>система  </a:t>
            </a:r>
            <a:r>
              <a:rPr lang="ru-RU" sz="4000" b="1" u="sng" dirty="0"/>
              <a:t>должна быть:</a:t>
            </a:r>
          </a:p>
          <a:p>
            <a:pPr marL="265113" indent="-265113">
              <a:buFontTx/>
              <a:buNone/>
            </a:pPr>
            <a:r>
              <a:rPr lang="ru-RU" sz="4000" dirty="0">
                <a:solidFill>
                  <a:schemeClr val="dk1"/>
                </a:solidFill>
              </a:rPr>
              <a:t> - справедливой</a:t>
            </a:r>
            <a:r>
              <a:rPr lang="ru-RU" sz="4000" dirty="0" smtClean="0">
                <a:solidFill>
                  <a:schemeClr val="dk1"/>
                </a:solidFill>
              </a:rPr>
              <a:t>,</a:t>
            </a:r>
            <a:endParaRPr lang="ru-RU" sz="4000" dirty="0">
              <a:solidFill>
                <a:schemeClr val="dk1"/>
              </a:solidFill>
            </a:endParaRPr>
          </a:p>
          <a:p>
            <a:pPr>
              <a:buFontTx/>
              <a:buChar char="-"/>
            </a:pPr>
            <a:r>
              <a:rPr lang="ru-RU" sz="4000" dirty="0">
                <a:solidFill>
                  <a:schemeClr val="dk1"/>
                </a:solidFill>
              </a:rPr>
              <a:t>понятной, </a:t>
            </a:r>
          </a:p>
          <a:p>
            <a:pPr>
              <a:buFontTx/>
              <a:buChar char="-"/>
            </a:pPr>
            <a:r>
              <a:rPr lang="ru-RU" sz="4000" dirty="0">
                <a:solidFill>
                  <a:schemeClr val="dk1"/>
                </a:solidFill>
              </a:rPr>
              <a:t>удобной</a:t>
            </a:r>
            <a:r>
              <a:rPr lang="ru-RU" sz="4000" dirty="0" smtClean="0">
                <a:solidFill>
                  <a:schemeClr val="dk1"/>
                </a:solidFill>
              </a:rPr>
              <a:t>,</a:t>
            </a:r>
            <a:endParaRPr lang="ru-RU" sz="4000" dirty="0">
              <a:solidFill>
                <a:schemeClr val="dk1"/>
              </a:solidFill>
            </a:endParaRPr>
          </a:p>
          <a:p>
            <a:pPr>
              <a:buFontTx/>
              <a:buChar char="-"/>
            </a:pPr>
            <a:r>
              <a:rPr lang="ru-RU" sz="4000" dirty="0">
                <a:solidFill>
                  <a:schemeClr val="dk1"/>
                </a:solidFill>
              </a:rPr>
              <a:t>недорогой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273" y="5445224"/>
            <a:ext cx="144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Адам Смит </a:t>
            </a:r>
          </a:p>
          <a:p>
            <a:r>
              <a:rPr lang="ru-RU" dirty="0" smtClean="0"/>
              <a:t>1723-1790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Синквейн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400" dirty="0" smtClean="0"/>
              <a:t>1- существительное</a:t>
            </a:r>
          </a:p>
          <a:p>
            <a:pPr lvl="0"/>
            <a:r>
              <a:rPr lang="ru-RU" sz="4400" dirty="0" smtClean="0"/>
              <a:t>2- прилагательных</a:t>
            </a:r>
          </a:p>
          <a:p>
            <a:pPr lvl="0"/>
            <a:r>
              <a:rPr lang="ru-RU" sz="4400" dirty="0" smtClean="0"/>
              <a:t>3-  глагола</a:t>
            </a:r>
          </a:p>
          <a:p>
            <a:pPr lvl="0"/>
            <a:r>
              <a:rPr lang="ru-RU" sz="4400" dirty="0" smtClean="0"/>
              <a:t>4- Фраза-</a:t>
            </a:r>
            <a:r>
              <a:rPr lang="ru-RU" sz="4400" dirty="0"/>
              <a:t>о</a:t>
            </a:r>
            <a:r>
              <a:rPr lang="ru-RU" sz="4400" dirty="0" smtClean="0"/>
              <a:t>бщий вывод</a:t>
            </a:r>
          </a:p>
          <a:p>
            <a:pPr lvl="0"/>
            <a:r>
              <a:rPr lang="ru-RU" sz="4400" dirty="0" smtClean="0"/>
              <a:t>5 - Одно </a:t>
            </a:r>
            <a:r>
              <a:rPr lang="ru-RU" sz="4400" dirty="0"/>
              <a:t>слово, </a:t>
            </a:r>
            <a:r>
              <a:rPr lang="ru-RU" sz="4400" dirty="0" smtClean="0"/>
              <a:t>существительное.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155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Пример </a:t>
            </a:r>
            <a:r>
              <a:rPr lang="ru-RU" b="1" i="1" dirty="0" err="1">
                <a:solidFill>
                  <a:srgbClr val="FF0000"/>
                </a:solidFill>
              </a:rPr>
              <a:t>синквейна</a:t>
            </a:r>
            <a:r>
              <a:rPr lang="ru-RU" b="1" i="1" dirty="0">
                <a:solidFill>
                  <a:srgbClr val="FF0000"/>
                </a:solidFill>
              </a:rPr>
              <a:t> по теме «Налоги»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1.Налоги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2.Большие и добровольные</a:t>
            </a:r>
            <a:br>
              <a:rPr lang="ru-RU" sz="3600" dirty="0"/>
            </a:br>
            <a:r>
              <a:rPr lang="ru-RU" sz="3600" dirty="0"/>
              <a:t>3.Отчисляют, </a:t>
            </a:r>
            <a:r>
              <a:rPr lang="ru-RU" sz="3600" dirty="0" err="1"/>
              <a:t>платят,помогают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4.Налоги-паруса государства </a:t>
            </a:r>
            <a:br>
              <a:rPr lang="ru-RU" sz="3600" dirty="0"/>
            </a:br>
            <a:r>
              <a:rPr lang="ru-RU" sz="3600" dirty="0"/>
              <a:t>5.Долг!</a:t>
            </a:r>
          </a:p>
        </p:txBody>
      </p:sp>
    </p:spTree>
    <p:extLst>
      <p:ext uri="{BB962C8B-B14F-4D97-AF65-F5344CB8AC3E}">
        <p14:creationId xmlns:p14="http://schemas.microsoft.com/office/powerpoint/2010/main" val="37797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Рассчитать </a:t>
            </a:r>
            <a:r>
              <a:rPr lang="ru-RU" dirty="0"/>
              <a:t>транспортный налог  на автомобиль, стоящий на сегодня более 10 млн. рублей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 верное утверждение: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2022-12-08_11-49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32649" cy="50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712879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алоги и налоговая система рф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54070"/>
            <a:ext cx="5544616" cy="37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налоги и налоговая система рф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486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Спасибо за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неверное утверждение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ownloads\2022-12-08_11-49-5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r="1130"/>
          <a:stretch/>
        </p:blipFill>
        <p:spPr bwMode="auto">
          <a:xfrm>
            <a:off x="454264" y="1196752"/>
            <a:ext cx="8453303" cy="53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264" y="2924944"/>
            <a:ext cx="771813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74638"/>
            <a:ext cx="4536504" cy="6921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Из истории…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12070"/>
            <a:ext cx="8642391" cy="52510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При Петре I был введен «</a:t>
            </a:r>
            <a:r>
              <a:rPr lang="ru-RU" sz="2400" b="1" dirty="0" err="1" smtClean="0">
                <a:solidFill>
                  <a:srgbClr val="FF0000"/>
                </a:solidFill>
              </a:rPr>
              <a:t>Бородовой</a:t>
            </a:r>
            <a:r>
              <a:rPr lang="ru-RU" sz="2400" b="1" dirty="0" smtClean="0">
                <a:solidFill>
                  <a:srgbClr val="FF0000"/>
                </a:solidFill>
              </a:rPr>
              <a:t> знак</a:t>
            </a:r>
            <a:r>
              <a:rPr lang="ru-RU" sz="2400" dirty="0" smtClean="0"/>
              <a:t>», металлический жетон с надписями: на одной стороне — «Деньги взяты», на другой: «Борода — лишняя тягота». </a:t>
            </a:r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55864" cy="38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6090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540" y="47667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Во </a:t>
            </a:r>
            <a:r>
              <a:rPr lang="ru-RU" dirty="0"/>
              <a:t>времена правления британского короля Уильяма III был введен налог на дома, в которых было больше </a:t>
            </a:r>
            <a:r>
              <a:rPr lang="ru-RU" b="1" dirty="0">
                <a:solidFill>
                  <a:srgbClr val="FF0000"/>
                </a:solidFill>
              </a:rPr>
              <a:t>шести окон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524328" cy="498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05371"/>
            <a:ext cx="6191729" cy="634082"/>
          </a:xfrm>
        </p:spPr>
        <p:txBody>
          <a:bodyPr>
            <a:noAutofit/>
          </a:bodyPr>
          <a:lstStyle/>
          <a:p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712968" cy="432048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Самый известный налог в СССР - это налог на </a:t>
            </a:r>
            <a:r>
              <a:rPr lang="ru-RU" b="1" dirty="0">
                <a:solidFill>
                  <a:srgbClr val="FF0000"/>
                </a:solidFill>
              </a:rPr>
              <a:t>бездетность</a:t>
            </a:r>
            <a:r>
              <a:rPr lang="ru-RU" dirty="0"/>
              <a:t>. Он был введен в 1941 г. с целью мобилизации дополнительных средств для оказания помощи </a:t>
            </a:r>
            <a:r>
              <a:rPr lang="ru-RU" b="1" dirty="0">
                <a:solidFill>
                  <a:srgbClr val="FF0000"/>
                </a:solidFill>
              </a:rPr>
              <a:t>многодетным </a:t>
            </a:r>
            <a:r>
              <a:rPr lang="ru-RU" dirty="0"/>
              <a:t>матерям. Этот налог не имеет аналогов в истории и удерживался только в СССР и Монголии.</a:t>
            </a:r>
          </a:p>
          <a:p>
            <a:pPr algn="just"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5384"/>
            <a:ext cx="6412880" cy="42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260648"/>
            <a:ext cx="87129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FreeSetC"/>
              </a:rPr>
              <a:t>Налог на доходы физических лиц, налог на имущество, транспортный, земельный налог являются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FreeSetC"/>
              </a:rPr>
              <a:t>прямыми налогами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FreeSetC"/>
              </a:rPr>
              <a:t>, они взимаются с доходов и имущества конкретного человека, а их размер зависит от размера получаемого дохода и стоимости имущества. Но есть ещё налоги, которые государство берёт с нас только в том случае, когда мы покупаем товары или потребляем услуги. Эти налоги нам невидимы, так как входят в цену товара. Их уплачивает продавец. Такие налоги называют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FreeSetC"/>
              </a:rPr>
              <a:t>косвенными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FreeSetC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9881151"/>
              </p:ext>
            </p:extLst>
          </p:nvPr>
        </p:nvGraphicFramePr>
        <p:xfrm>
          <a:off x="251520" y="2348880"/>
          <a:ext cx="7344816" cy="432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0152" y="2882459"/>
            <a:ext cx="3203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i="1" u="sng" dirty="0" smtClean="0"/>
              <a:t>Виды: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Налог  на  прибыль.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Налоги  на  имущество.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Налоги  на  доход.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Ресурсные  платежи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63377" y="4509120"/>
            <a:ext cx="30806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SL Academy" pitchFamily="2" charset="0"/>
              </a:rPr>
              <a:t>Виды: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Налог  на  добавленную  стоимость.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Акцизы.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Таможенные  пошлины.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Налог  на  операции с  ценными  бумагами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434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</vt:lpstr>
      <vt:lpstr>Выбери верное утверждение:</vt:lpstr>
      <vt:lpstr>Презентация PowerPoint</vt:lpstr>
      <vt:lpstr>Найди неверное утверждение</vt:lpstr>
      <vt:lpstr>Из истории…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Прямые налоги</vt:lpstr>
      <vt:lpstr>Косвенные налоги</vt:lpstr>
      <vt:lpstr>Презентация PowerPoint</vt:lpstr>
      <vt:lpstr>Презентация PowerPoint</vt:lpstr>
      <vt:lpstr>10 млн 400 тыс.руб Audi A8,  460 л.с.</vt:lpstr>
      <vt:lpstr>15 млн.700 тыс.руб Bentley Continental GT, 635 л.с.</vt:lpstr>
      <vt:lpstr>Презентация PowerPoint</vt:lpstr>
      <vt:lpstr>«Синквейн»</vt:lpstr>
      <vt:lpstr>Пример синквейна по теме «Налоги» </vt:lpstr>
      <vt:lpstr>Домашнее задание   Рассчитать транспортный налог  на автомобиль, стоящий на сегодня более 10 млн. рублей.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истории…</dc:title>
  <dc:creator>user</dc:creator>
  <cp:lastModifiedBy>user</cp:lastModifiedBy>
  <cp:revision>11</cp:revision>
  <dcterms:created xsi:type="dcterms:W3CDTF">2022-12-08T02:57:37Z</dcterms:created>
  <dcterms:modified xsi:type="dcterms:W3CDTF">2023-07-07T13:08:03Z</dcterms:modified>
</cp:coreProperties>
</file>