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29" r:id="rId3"/>
    <p:sldId id="323" r:id="rId4"/>
    <p:sldId id="348" r:id="rId5"/>
    <p:sldId id="350" r:id="rId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5" autoAdjust="0"/>
    <p:restoredTop sz="91575" autoAdjust="0"/>
  </p:normalViewPr>
  <p:slideViewPr>
    <p:cSldViewPr snapToGrid="0" snapToObjects="1">
      <p:cViewPr varScale="1">
        <p:scale>
          <a:sx n="52" d="100"/>
          <a:sy n="52" d="100"/>
        </p:scale>
        <p:origin x="1376" y="6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4693561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21519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5481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548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5481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5481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7" r:id="rId4"/>
    <p:sldLayoutId id="2147483658" r:id="rId5"/>
    <p:sldLayoutId id="2147483659" r:id="rId6"/>
    <p:sldLayoutId id="2147483660" r:id="rId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4037614" y="415121"/>
            <a:ext cx="8976276" cy="48249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pPr algn="l">
              <a:defRPr sz="5000" b="1" cap="all">
                <a:solidFill>
                  <a:srgbClr val="253957"/>
                </a:solidFill>
                <a:latin typeface="+mn-lt"/>
                <a:ea typeface="+mn-ea"/>
                <a:cs typeface="+mn-cs"/>
                <a:sym typeface="Arial Narrow"/>
              </a:defRPr>
            </a:pPr>
            <a:endParaRPr lang="ru-RU" sz="5000" b="1" cap="all" dirty="0" smtClean="0">
              <a:sym typeface="Arial Narrow"/>
            </a:endParaRPr>
          </a:p>
          <a:p>
            <a:pPr algn="l">
              <a:defRPr sz="5000" b="1" cap="all">
                <a:solidFill>
                  <a:srgbClr val="253957"/>
                </a:solidFill>
                <a:latin typeface="+mn-lt"/>
                <a:ea typeface="+mn-ea"/>
                <a:cs typeface="+mn-cs"/>
                <a:sym typeface="Arial Narrow"/>
              </a:defRPr>
            </a:pPr>
            <a:r>
              <a:rPr lang="ru-RU" sz="4400" b="1" cap="all" dirty="0">
                <a:sym typeface="Arial Narrow"/>
              </a:rPr>
              <a:t>Неформальная мобилизация в период подготовки к выборам в Верховный Совет СССР в послевоенные годы</a:t>
            </a:r>
            <a:endParaRPr sz="4800"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7652084" y="5261338"/>
            <a:ext cx="5361805" cy="384191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1pPr algn="l">
              <a:defRPr sz="30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Выполнил:</a:t>
            </a:r>
          </a:p>
          <a:p>
            <a:r>
              <a:rPr lang="ru-RU" dirty="0" smtClean="0">
                <a:latin typeface="Arial Narrow" charset="0"/>
                <a:ea typeface="Arial Narrow" charset="0"/>
                <a:cs typeface="Arial Narrow" charset="0"/>
              </a:rPr>
              <a:t>Студент группы: ЭВМС-21-1</a:t>
            </a:r>
          </a:p>
          <a:p>
            <a:r>
              <a:rPr lang="ru-RU" dirty="0" smtClean="0">
                <a:latin typeface="Arial Narrow" charset="0"/>
                <a:ea typeface="Arial Narrow" charset="0"/>
                <a:cs typeface="Arial Narrow" charset="0"/>
              </a:rPr>
              <a:t>Федюков Николай Сергеевич</a:t>
            </a:r>
          </a:p>
          <a:p>
            <a:endParaRPr lang="ru-RU" dirty="0" smtClean="0">
              <a:latin typeface="Arial Narrow" charset="0"/>
              <a:ea typeface="Arial Narrow" charset="0"/>
              <a:cs typeface="Arial Narrow" charset="0"/>
            </a:endParaRPr>
          </a:p>
          <a:p>
            <a:r>
              <a:rPr lang="ru-RU" dirty="0" smtClean="0">
                <a:latin typeface="Arial Narrow" charset="0"/>
                <a:ea typeface="Arial Narrow" charset="0"/>
                <a:cs typeface="Arial Narrow" charset="0"/>
              </a:rPr>
              <a:t>Научный руководитель:</a:t>
            </a:r>
          </a:p>
          <a:p>
            <a:r>
              <a:rPr lang="ru-RU" dirty="0">
                <a:latin typeface="Arial Narrow" charset="0"/>
                <a:ea typeface="Arial Narrow" charset="0"/>
                <a:cs typeface="Arial Narrow" charset="0"/>
              </a:rPr>
              <a:t>к. ист. н., доцент кафедры гуманитарных дисциплин </a:t>
            </a:r>
            <a:r>
              <a:rPr lang="ru-RU" dirty="0" err="1">
                <a:latin typeface="Arial Narrow" charset="0"/>
                <a:ea typeface="Arial Narrow" charset="0"/>
                <a:cs typeface="Arial Narrow" charset="0"/>
              </a:rPr>
              <a:t>Кимерлинг</a:t>
            </a:r>
            <a:r>
              <a:rPr lang="ru-RU" dirty="0">
                <a:latin typeface="Arial Narrow" charset="0"/>
                <a:ea typeface="Arial Narrow" charset="0"/>
                <a:cs typeface="Arial Narrow" charset="0"/>
              </a:rPr>
              <a:t> Анна Семеновна</a:t>
            </a:r>
            <a:endParaRPr dirty="0">
              <a:latin typeface="Arial Narrow" charset="0"/>
              <a:ea typeface="Arial Narrow" charset="0"/>
              <a:cs typeface="Arial Narrow" charset="0"/>
            </a:endParaRPr>
          </a:p>
        </p:txBody>
      </p:sp>
      <p:sp>
        <p:nvSpPr>
          <p:cNvPr id="120" name="Москва, 2017"/>
          <p:cNvSpPr txBox="1"/>
          <p:nvPr/>
        </p:nvSpPr>
        <p:spPr>
          <a:xfrm>
            <a:off x="4983573" y="9304759"/>
            <a:ext cx="6715324" cy="4719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ru-RU" sz="2400" dirty="0" smtClean="0">
                <a:latin typeface="Arial Narrow" charset="0"/>
                <a:ea typeface="Arial Narrow" charset="0"/>
                <a:cs typeface="Arial Narrow" charset="0"/>
              </a:rPr>
              <a:t>Пермь</a:t>
            </a:r>
            <a:r>
              <a:rPr sz="2400" dirty="0" smtClean="0">
                <a:latin typeface="Arial Narrow" charset="0"/>
                <a:ea typeface="Arial Narrow" charset="0"/>
                <a:cs typeface="Arial Narrow" charset="0"/>
              </a:rPr>
              <a:t>, 20</a:t>
            </a:r>
            <a:r>
              <a:rPr lang="ru-RU" sz="2400" smtClean="0">
                <a:latin typeface="Arial Narrow" charset="0"/>
                <a:ea typeface="Arial Narrow" charset="0"/>
                <a:cs typeface="Arial Narrow" charset="0"/>
              </a:rPr>
              <a:t>21</a:t>
            </a:r>
            <a:endParaRPr sz="2400" dirty="0">
              <a:latin typeface="Arial Narrow" charset="0"/>
              <a:ea typeface="Arial Narrow" charset="0"/>
              <a:cs typeface="Arial Narrow" charset="0"/>
            </a:endParaRPr>
          </a:p>
        </p:txBody>
      </p:sp>
      <p:pic>
        <p:nvPicPr>
          <p:cNvPr id="121" name="Изображение" descr="Изображение"/>
          <p:cNvPicPr>
            <a:picLocks noChangeAspect="1"/>
          </p:cNvPicPr>
          <p:nvPr/>
        </p:nvPicPr>
        <p:blipFill>
          <a:blip r:embed="rId3">
            <a:extLst/>
          </a:blip>
          <a:stretch>
            <a:fillRect/>
          </a:stretch>
        </p:blipFill>
        <p:spPr>
          <a:xfrm>
            <a:off x="968298" y="946303"/>
            <a:ext cx="1945686" cy="1881278"/>
          </a:xfrm>
          <a:prstGeom prst="rect">
            <a:avLst/>
          </a:prstGeom>
          <a:ln w="12700">
            <a:miter lim="400000"/>
          </a:ln>
        </p:spPr>
      </p:pic>
      <p:sp>
        <p:nvSpPr>
          <p:cNvPr id="11" name="Название подразделения,  лаборатории, факультета и т.д."/>
          <p:cNvSpPr txBox="1"/>
          <p:nvPr/>
        </p:nvSpPr>
        <p:spPr>
          <a:xfrm>
            <a:off x="4127226" y="433342"/>
            <a:ext cx="8797053"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Социально-гуманитарный факультет</a:t>
            </a:r>
          </a:p>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Образовательная программа «История»</a:t>
            </a:r>
            <a:endParaRPr dirty="0">
              <a:latin typeface="Arial Narrow" charset="0"/>
              <a:ea typeface="Arial Narrow" charset="0"/>
              <a:cs typeface="Arial Narrow"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3"/>
          <a:stretch>
            <a:fillRect/>
          </a:stretch>
        </p:blipFill>
        <p:spPr>
          <a:xfrm>
            <a:off x="377239" y="98578"/>
            <a:ext cx="927231" cy="927231"/>
          </a:xfrm>
          <a:prstGeom prst="rect">
            <a:avLst/>
          </a:prstGeom>
          <a:ln w="12700">
            <a:miter lim="400000"/>
          </a:ln>
        </p:spPr>
      </p:pic>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6E2B8619-A222-4A5E-906F-9BB97C84EAC6}"/>
              </a:ext>
            </a:extLst>
          </p:cNvPr>
          <p:cNvSpPr txBox="1"/>
          <p:nvPr/>
        </p:nvSpPr>
        <p:spPr>
          <a:xfrm>
            <a:off x="979442" y="1597282"/>
            <a:ext cx="11470066" cy="5236654"/>
          </a:xfrm>
          <a:prstGeom prst="rect">
            <a:avLst/>
          </a:prstGeom>
          <a:solidFill>
            <a:srgbClr val="FFFFFF">
              <a:alpha val="50000"/>
            </a:srgbClr>
          </a:solidFill>
          <a:ln w="31750">
            <a:solidFill>
              <a:srgbClr val="33415C">
                <a:alpha val="500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38100" tIns="38100" rIns="38100" bIns="38100"/>
          <a:lstStyle/>
          <a:p>
            <a:pPr marL="571500" indent="-571500" algn="l">
              <a:buFontTx/>
              <a:buChar char="-"/>
              <a:defRPr sz="2800">
                <a:solidFill>
                  <a:srgbClr val="253957"/>
                </a:solidFill>
                <a:latin typeface="+mn-lt"/>
                <a:ea typeface="+mn-ea"/>
                <a:cs typeface="+mn-cs"/>
                <a:sym typeface="Arial Narrow"/>
              </a:defRPr>
            </a:pPr>
            <a:r>
              <a:rPr lang="ru-RU" sz="4000" dirty="0"/>
              <a:t>Материалы </a:t>
            </a:r>
            <a:r>
              <a:rPr lang="ru-RU" sz="4000" dirty="0" smtClean="0"/>
              <a:t>ГАПК</a:t>
            </a:r>
          </a:p>
          <a:p>
            <a:pPr marL="571500" indent="-571500" algn="l">
              <a:buFontTx/>
              <a:buChar char="-"/>
              <a:defRPr sz="2800">
                <a:solidFill>
                  <a:srgbClr val="253957"/>
                </a:solidFill>
                <a:latin typeface="+mn-lt"/>
                <a:ea typeface="+mn-ea"/>
                <a:cs typeface="+mn-cs"/>
                <a:sym typeface="Arial Narrow"/>
              </a:defRPr>
            </a:pPr>
            <a:r>
              <a:rPr lang="ru-RU" sz="4000" dirty="0" smtClean="0"/>
              <a:t>Материалы </a:t>
            </a:r>
            <a:r>
              <a:rPr lang="ru-RU" sz="4000" dirty="0" err="1" smtClean="0"/>
              <a:t>ПермГАСПИ</a:t>
            </a:r>
            <a:r>
              <a:rPr lang="ru-RU" sz="4000" dirty="0" smtClean="0"/>
              <a:t> фондов: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smtClean="0"/>
              <a:t>горкома</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smtClean="0"/>
              <a:t>райкомов,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ru-RU" sz="4000" dirty="0" smtClean="0"/>
              <a:t>заводов</a:t>
            </a:r>
          </a:p>
          <a:p>
            <a:pPr marL="571500" indent="-571500" algn="l">
              <a:buFontTx/>
              <a:buChar char="-"/>
              <a:defRPr sz="2800">
                <a:solidFill>
                  <a:srgbClr val="253957"/>
                </a:solidFill>
                <a:latin typeface="+mn-lt"/>
                <a:ea typeface="+mn-ea"/>
                <a:cs typeface="+mn-cs"/>
                <a:sym typeface="Arial Narrow"/>
              </a:defRPr>
            </a:pPr>
            <a:r>
              <a:rPr lang="ru-RU" sz="4000" dirty="0" smtClean="0"/>
              <a:t>Интервью, собранные в ходе научно-исследовательской экспедиции в  Кын</a:t>
            </a:r>
          </a:p>
          <a:p>
            <a:pPr marL="571500" indent="-571500" algn="l">
              <a:buFontTx/>
              <a:buChar char="-"/>
              <a:defRPr sz="2800">
                <a:solidFill>
                  <a:srgbClr val="253957"/>
                </a:solidFill>
                <a:latin typeface="+mn-lt"/>
                <a:ea typeface="+mn-ea"/>
                <a:cs typeface="+mn-cs"/>
                <a:sym typeface="Arial Narrow"/>
              </a:defRPr>
            </a:pPr>
            <a:r>
              <a:rPr lang="ru-RU" sz="4000" dirty="0" smtClean="0"/>
              <a:t>и другие</a:t>
            </a:r>
          </a:p>
          <a:p>
            <a:pPr marL="571500" indent="-571500" algn="l">
              <a:buFontTx/>
              <a:buChar char="-"/>
              <a:defRPr sz="2800">
                <a:solidFill>
                  <a:srgbClr val="253957"/>
                </a:solidFill>
                <a:latin typeface="+mn-lt"/>
                <a:ea typeface="+mn-ea"/>
                <a:cs typeface="+mn-cs"/>
                <a:sym typeface="Arial Narrow"/>
              </a:defRPr>
            </a:pPr>
            <a:endParaRPr lang="ru-RU" sz="3300" dirty="0" smtClean="0"/>
          </a:p>
          <a:p>
            <a:pPr marL="571500" indent="-571500" algn="l">
              <a:buFontTx/>
              <a:buChar char="-"/>
              <a:defRPr sz="2800">
                <a:solidFill>
                  <a:srgbClr val="253957"/>
                </a:solidFill>
                <a:latin typeface="+mn-lt"/>
                <a:ea typeface="+mn-ea"/>
                <a:cs typeface="+mn-cs"/>
                <a:sym typeface="Arial Narrow"/>
              </a:defRPr>
            </a:pPr>
            <a:endParaRPr lang="ru-RU" sz="3300" dirty="0" smtClean="0"/>
          </a:p>
          <a:p>
            <a:pPr algn="l">
              <a:defRPr sz="2800">
                <a:solidFill>
                  <a:srgbClr val="253957"/>
                </a:solidFill>
                <a:latin typeface="+mn-lt"/>
                <a:ea typeface="+mn-ea"/>
                <a:cs typeface="+mn-cs"/>
                <a:sym typeface="Arial Narrow"/>
              </a:defRPr>
            </a:pPr>
            <a:endParaRPr lang="ru-RU" sz="3300" dirty="0" smtClean="0"/>
          </a:p>
        </p:txBody>
      </p:sp>
      <p:sp>
        <p:nvSpPr>
          <p:cNvPr id="4" name="TextBox 3">
            <a:extLst>
              <a:ext uri="{FF2B5EF4-FFF2-40B4-BE49-F238E27FC236}">
                <a16:creationId xmlns="" xmlns:a16="http://schemas.microsoft.com/office/drawing/2014/main" id="{77BB5DEE-E90D-4D8D-9AD6-3FECDAC35D90}"/>
              </a:ext>
            </a:extLst>
          </p:cNvPr>
          <p:cNvSpPr txBox="1"/>
          <p:nvPr/>
        </p:nvSpPr>
        <p:spPr>
          <a:xfrm>
            <a:off x="1304471" y="261829"/>
            <a:ext cx="10820008" cy="1985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22"/>
            <a:r>
              <a:rPr lang="ru-RU" sz="4000" b="1" dirty="0" smtClean="0">
                <a:solidFill>
                  <a:srgbClr val="33415C"/>
                </a:solidFill>
              </a:rPr>
              <a:t>Источники</a:t>
            </a:r>
            <a:r>
              <a:rPr lang="ru-RU" sz="4000" b="1" dirty="0">
                <a:solidFill>
                  <a:srgbClr val="33415C"/>
                </a:solidFill>
              </a:rPr>
              <a:t>: </a:t>
            </a:r>
          </a:p>
          <a:p>
            <a:pPr defTabSz="438122"/>
            <a:r>
              <a:rPr lang="ru-RU" sz="4000" b="1" dirty="0" smtClean="0">
                <a:solidFill>
                  <a:srgbClr val="33415C"/>
                </a:solidFill>
              </a:rPr>
              <a:t> </a:t>
            </a:r>
          </a:p>
          <a:p>
            <a:pPr defTabSz="438122"/>
            <a:endParaRPr lang="ru-RU" sz="4400" b="1" dirty="0">
              <a:solidFill>
                <a:srgbClr val="33415C"/>
              </a:solidFill>
              <a:latin typeface="+mn-lt"/>
            </a:endParaRPr>
          </a:p>
        </p:txBody>
      </p:sp>
      <p:sp>
        <p:nvSpPr>
          <p:cNvPr id="5" name="Линия"/>
          <p:cNvSpPr/>
          <p:nvPr/>
        </p:nvSpPr>
        <p:spPr>
          <a:xfrm>
            <a:off x="979442" y="1055235"/>
            <a:ext cx="11470066" cy="1"/>
          </a:xfrm>
          <a:prstGeom prst="line">
            <a:avLst/>
          </a:prstGeom>
          <a:ln w="12700">
            <a:solidFill>
              <a:srgbClr val="253957"/>
            </a:solidFill>
            <a:miter lim="400000"/>
          </a:ln>
        </p:spPr>
        <p:txBody>
          <a:bodyPr lIns="38100" tIns="38100" rIns="38100" bIns="38100" anchor="ctr"/>
          <a:lstStyle/>
          <a:p>
            <a:pPr>
              <a:defRPr sz="3200"/>
            </a:pPr>
            <a:endParaRPr sz="1707"/>
          </a:p>
        </p:txBody>
      </p:sp>
    </p:spTree>
    <p:extLst>
      <p:ext uri="{BB962C8B-B14F-4D97-AF65-F5344CB8AC3E}">
        <p14:creationId xmlns:p14="http://schemas.microsoft.com/office/powerpoint/2010/main" val="14999392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3"/>
          <a:stretch>
            <a:fillRect/>
          </a:stretch>
        </p:blipFill>
        <p:spPr>
          <a:xfrm>
            <a:off x="377239" y="98578"/>
            <a:ext cx="927231" cy="927231"/>
          </a:xfrm>
          <a:prstGeom prst="rect">
            <a:avLst/>
          </a:prstGeom>
          <a:ln w="12700">
            <a:miter lim="400000"/>
          </a:ln>
        </p:spPr>
      </p:pic>
      <p:sp>
        <p:nvSpPr>
          <p:cNvPr id="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6E2B8619-A222-4A5E-906F-9BB97C84EAC6}"/>
              </a:ext>
            </a:extLst>
          </p:cNvPr>
          <p:cNvSpPr txBox="1"/>
          <p:nvPr/>
        </p:nvSpPr>
        <p:spPr>
          <a:xfrm>
            <a:off x="785817" y="1469566"/>
            <a:ext cx="5518729" cy="2717423"/>
          </a:xfrm>
          <a:prstGeom prst="rect">
            <a:avLst/>
          </a:prstGeom>
          <a:solidFill>
            <a:srgbClr val="FFFFFF">
              <a:alpha val="50000"/>
            </a:srgbClr>
          </a:solidFill>
          <a:ln w="31750">
            <a:solidFill>
              <a:srgbClr val="33415C">
                <a:alpha val="500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38100" tIns="38100" rIns="38100" bIns="38100"/>
          <a:lstStyle/>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Выборы = праздник</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«Выборы всегда одинаковые»</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«Доверие к выборам»</a:t>
            </a:r>
          </a:p>
          <a:p>
            <a:pPr algn="l">
              <a:defRPr sz="2800">
                <a:solidFill>
                  <a:srgbClr val="253957"/>
                </a:solidFill>
                <a:latin typeface="+mn-lt"/>
                <a:ea typeface="+mn-ea"/>
                <a:cs typeface="+mn-cs"/>
                <a:sym typeface="Arial Narrow"/>
              </a:defRPr>
            </a:pPr>
            <a:endParaRPr lang="ru-RU" sz="4000" b="1" dirty="0" smtClean="0"/>
          </a:p>
        </p:txBody>
      </p:sp>
      <p:sp>
        <p:nvSpPr>
          <p:cNvPr id="5" name="Линия"/>
          <p:cNvSpPr/>
          <p:nvPr/>
        </p:nvSpPr>
        <p:spPr>
          <a:xfrm>
            <a:off x="785823" y="1149964"/>
            <a:ext cx="11470066" cy="1"/>
          </a:xfrm>
          <a:prstGeom prst="line">
            <a:avLst/>
          </a:prstGeom>
          <a:ln w="12700">
            <a:solidFill>
              <a:srgbClr val="253957"/>
            </a:solidFill>
            <a:miter lim="400000"/>
          </a:ln>
        </p:spPr>
        <p:txBody>
          <a:bodyPr lIns="38100" tIns="38100" rIns="38100" bIns="38100" anchor="ctr"/>
          <a:lstStyle/>
          <a:p>
            <a:pPr>
              <a:defRPr sz="3200"/>
            </a:pPr>
            <a:endParaRPr sz="1707"/>
          </a:p>
        </p:txBody>
      </p:sp>
      <p:pic>
        <p:nvPicPr>
          <p:cNvPr id="6" name="Picture 2" descr="C:\Users\klaus\Desktop\EMMGSXE5_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267" y="1469566"/>
            <a:ext cx="4725622" cy="6832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77BB5DEE-E90D-4D8D-9AD6-3FECDAC35D90}"/>
              </a:ext>
            </a:extLst>
          </p:cNvPr>
          <p:cNvSpPr txBox="1"/>
          <p:nvPr/>
        </p:nvSpPr>
        <p:spPr>
          <a:xfrm>
            <a:off x="1101001" y="215944"/>
            <a:ext cx="11089762" cy="692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22"/>
            <a:r>
              <a:rPr lang="ru-RU" sz="4000" b="1" dirty="0" smtClean="0">
                <a:solidFill>
                  <a:srgbClr val="33415C"/>
                </a:solidFill>
              </a:rPr>
              <a:t>Интервью</a:t>
            </a:r>
            <a:endParaRPr lang="ru-RU" sz="4400" b="1" dirty="0">
              <a:solidFill>
                <a:srgbClr val="33415C"/>
              </a:solidFill>
              <a:latin typeface="+mn-lt"/>
            </a:endParaRPr>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6E2B8619-A222-4A5E-906F-9BB97C84EAC6}"/>
              </a:ext>
            </a:extLst>
          </p:cNvPr>
          <p:cNvSpPr txBox="1"/>
          <p:nvPr/>
        </p:nvSpPr>
        <p:spPr>
          <a:xfrm>
            <a:off x="785818" y="4345696"/>
            <a:ext cx="5518728" cy="3956093"/>
          </a:xfrm>
          <a:prstGeom prst="rect">
            <a:avLst/>
          </a:prstGeom>
          <a:solidFill>
            <a:srgbClr val="FFFFFF">
              <a:alpha val="50000"/>
            </a:srgbClr>
          </a:solidFill>
          <a:ln w="31750">
            <a:solidFill>
              <a:srgbClr val="33415C">
                <a:alpha val="500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38100" tIns="38100" rIns="38100" bIns="38100"/>
          <a:lstStyle/>
          <a:p>
            <a:pPr algn="l">
              <a:defRPr sz="2800">
                <a:solidFill>
                  <a:srgbClr val="253957"/>
                </a:solidFill>
                <a:latin typeface="+mn-lt"/>
                <a:ea typeface="+mn-ea"/>
                <a:cs typeface="+mn-cs"/>
                <a:sym typeface="Arial Narrow"/>
              </a:defRPr>
            </a:pPr>
            <a:r>
              <a:rPr lang="ru-RU" sz="4000" b="1" dirty="0"/>
              <a:t>Опрошенные не придают значение мобилизационным практикам, их </a:t>
            </a:r>
            <a:r>
              <a:rPr lang="ru-RU" sz="4000" b="1" dirty="0" smtClean="0"/>
              <a:t>вовлечению </a:t>
            </a:r>
            <a:r>
              <a:rPr lang="ru-RU" sz="4000" b="1" dirty="0"/>
              <a:t>в агитмассовую работу </a:t>
            </a:r>
            <a:endParaRPr lang="ru-RU" sz="4000" b="1" dirty="0" smtClean="0"/>
          </a:p>
        </p:txBody>
      </p:sp>
    </p:spTree>
    <p:extLst>
      <p:ext uri="{BB962C8B-B14F-4D97-AF65-F5344CB8AC3E}">
        <p14:creationId xmlns:p14="http://schemas.microsoft.com/office/powerpoint/2010/main" val="39438007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3"/>
          <a:stretch>
            <a:fillRect/>
          </a:stretch>
        </p:blipFill>
        <p:spPr>
          <a:xfrm>
            <a:off x="377239" y="79359"/>
            <a:ext cx="927231" cy="927231"/>
          </a:xfrm>
          <a:prstGeom prst="rect">
            <a:avLst/>
          </a:prstGeom>
          <a:ln w="12700">
            <a:miter lim="400000"/>
          </a:ln>
        </p:spPr>
      </p:pic>
      <p:sp>
        <p:nvSpPr>
          <p:cNvPr id="5" name="Линия"/>
          <p:cNvSpPr/>
          <p:nvPr/>
        </p:nvSpPr>
        <p:spPr>
          <a:xfrm>
            <a:off x="744737" y="1025809"/>
            <a:ext cx="11470066" cy="1"/>
          </a:xfrm>
          <a:prstGeom prst="line">
            <a:avLst/>
          </a:prstGeom>
          <a:ln w="12700">
            <a:solidFill>
              <a:srgbClr val="253957"/>
            </a:solidFill>
            <a:miter lim="400000"/>
          </a:ln>
        </p:spPr>
        <p:txBody>
          <a:bodyPr lIns="38100" tIns="38100" rIns="38100" bIns="38100" anchor="ctr"/>
          <a:lstStyle/>
          <a:p>
            <a:pPr>
              <a:defRPr sz="3200"/>
            </a:pPr>
            <a:endParaRPr sz="1707"/>
          </a:p>
        </p:txBody>
      </p:sp>
      <p:sp>
        <p:nvSpPr>
          <p:cNvPr id="9" name="TextBox 8">
            <a:extLst>
              <a:ext uri="{FF2B5EF4-FFF2-40B4-BE49-F238E27FC236}">
                <a16:creationId xmlns="" xmlns:a16="http://schemas.microsoft.com/office/drawing/2014/main" id="{77BB5DEE-E90D-4D8D-9AD6-3FECDAC35D90}"/>
              </a:ext>
            </a:extLst>
          </p:cNvPr>
          <p:cNvSpPr txBox="1"/>
          <p:nvPr/>
        </p:nvSpPr>
        <p:spPr>
          <a:xfrm>
            <a:off x="840854" y="321787"/>
            <a:ext cx="11089762" cy="1369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22"/>
            <a:r>
              <a:rPr lang="ru-RU" sz="4000" b="1" dirty="0" smtClean="0">
                <a:solidFill>
                  <a:srgbClr val="33415C"/>
                </a:solidFill>
              </a:rPr>
              <a:t>Организация</a:t>
            </a:r>
          </a:p>
          <a:p>
            <a:pPr defTabSz="438122"/>
            <a:endParaRPr lang="ru-RU" sz="4400" b="1" dirty="0">
              <a:solidFill>
                <a:srgbClr val="33415C"/>
              </a:solidFill>
              <a:latin typeface="+mn-lt"/>
            </a:endParaRPr>
          </a:p>
        </p:txBody>
      </p:sp>
      <p:pic>
        <p:nvPicPr>
          <p:cNvPr id="6" name="Picture 2" descr="C:\Users\klaus\Desktop\плакаты\82fd2d47476b7a0ec9be94e8eb43497d-1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229" y="2540135"/>
            <a:ext cx="9555011" cy="6842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6E2B8619-A222-4A5E-906F-9BB97C84EAC6}"/>
              </a:ext>
            </a:extLst>
          </p:cNvPr>
          <p:cNvSpPr txBox="1"/>
          <p:nvPr/>
        </p:nvSpPr>
        <p:spPr>
          <a:xfrm>
            <a:off x="2767263" y="1493629"/>
            <a:ext cx="7676148" cy="864560"/>
          </a:xfrm>
          <a:prstGeom prst="rect">
            <a:avLst/>
          </a:prstGeom>
          <a:solidFill>
            <a:srgbClr val="FFFFFF">
              <a:alpha val="50000"/>
            </a:srgbClr>
          </a:solidFill>
          <a:ln w="31750">
            <a:solidFill>
              <a:srgbClr val="33415C">
                <a:alpha val="500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38100" tIns="38100" rIns="38100" bIns="38100"/>
          <a:lstStyle/>
          <a:p>
            <a:pPr algn="l">
              <a:defRPr sz="2800">
                <a:solidFill>
                  <a:srgbClr val="253957"/>
                </a:solidFill>
                <a:latin typeface="+mn-lt"/>
                <a:ea typeface="+mn-ea"/>
                <a:cs typeface="+mn-cs"/>
                <a:sym typeface="Arial Narrow"/>
              </a:defRPr>
            </a:pPr>
            <a:r>
              <a:rPr lang="ru-RU" sz="4000" b="1" dirty="0" smtClean="0"/>
              <a:t>Привлечение жителей для агитации</a:t>
            </a:r>
          </a:p>
          <a:p>
            <a:pPr algn="l">
              <a:defRPr sz="2800">
                <a:solidFill>
                  <a:srgbClr val="253957"/>
                </a:solidFill>
                <a:latin typeface="+mn-lt"/>
                <a:ea typeface="+mn-ea"/>
                <a:cs typeface="+mn-cs"/>
                <a:sym typeface="Arial Narrow"/>
              </a:defRPr>
            </a:pPr>
            <a:endParaRPr lang="ru-RU" sz="4000" b="1" dirty="0" smtClean="0"/>
          </a:p>
        </p:txBody>
      </p:sp>
    </p:spTree>
    <p:extLst>
      <p:ext uri="{BB962C8B-B14F-4D97-AF65-F5344CB8AC3E}">
        <p14:creationId xmlns:p14="http://schemas.microsoft.com/office/powerpoint/2010/main" val="1091215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Изображение" descr="Изображение"/>
          <p:cNvPicPr>
            <a:picLocks noChangeAspect="1"/>
          </p:cNvPicPr>
          <p:nvPr/>
        </p:nvPicPr>
        <p:blipFill>
          <a:blip r:embed="rId3"/>
          <a:stretch>
            <a:fillRect/>
          </a:stretch>
        </p:blipFill>
        <p:spPr>
          <a:xfrm>
            <a:off x="377239" y="98578"/>
            <a:ext cx="927231" cy="927231"/>
          </a:xfrm>
          <a:prstGeom prst="rect">
            <a:avLst/>
          </a:prstGeom>
          <a:ln w="12700">
            <a:miter lim="400000"/>
          </a:ln>
        </p:spPr>
      </p:pic>
      <p:sp>
        <p:nvSpPr>
          <p:cNvPr id="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6E2B8619-A222-4A5E-906F-9BB97C84EAC6}"/>
              </a:ext>
            </a:extLst>
          </p:cNvPr>
          <p:cNvSpPr txBox="1"/>
          <p:nvPr/>
        </p:nvSpPr>
        <p:spPr>
          <a:xfrm>
            <a:off x="785817" y="1469566"/>
            <a:ext cx="5374351" cy="2717423"/>
          </a:xfrm>
          <a:prstGeom prst="rect">
            <a:avLst/>
          </a:prstGeom>
          <a:solidFill>
            <a:srgbClr val="FFFFFF">
              <a:alpha val="50000"/>
            </a:srgbClr>
          </a:solidFill>
          <a:ln w="31750">
            <a:solidFill>
              <a:srgbClr val="33415C">
                <a:alpha val="500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38100" tIns="38100" rIns="38100" bIns="38100"/>
          <a:lstStyle/>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Соцсоревнования</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Стенгазеты</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Грамоты</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Принятие в партию</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endParaRPr lang="ru-RU" sz="4000" b="1" dirty="0" smtClean="0"/>
          </a:p>
          <a:p>
            <a:pPr algn="l">
              <a:defRPr sz="2800">
                <a:solidFill>
                  <a:srgbClr val="253957"/>
                </a:solidFill>
                <a:latin typeface="+mn-lt"/>
                <a:ea typeface="+mn-ea"/>
                <a:cs typeface="+mn-cs"/>
                <a:sym typeface="Arial Narrow"/>
              </a:defRPr>
            </a:pPr>
            <a:endParaRPr lang="ru-RU" sz="4000" b="1" dirty="0" smtClean="0"/>
          </a:p>
        </p:txBody>
      </p:sp>
      <p:sp>
        <p:nvSpPr>
          <p:cNvPr id="5" name="Линия"/>
          <p:cNvSpPr/>
          <p:nvPr/>
        </p:nvSpPr>
        <p:spPr>
          <a:xfrm>
            <a:off x="785823" y="1149964"/>
            <a:ext cx="11470066" cy="1"/>
          </a:xfrm>
          <a:prstGeom prst="line">
            <a:avLst/>
          </a:prstGeom>
          <a:ln w="12700">
            <a:solidFill>
              <a:srgbClr val="253957"/>
            </a:solidFill>
            <a:miter lim="400000"/>
          </a:ln>
        </p:spPr>
        <p:txBody>
          <a:bodyPr lIns="38100" tIns="38100" rIns="38100" bIns="38100" anchor="ctr"/>
          <a:lstStyle/>
          <a:p>
            <a:pPr>
              <a:defRPr sz="3200"/>
            </a:pPr>
            <a:endParaRPr sz="1707"/>
          </a:p>
        </p:txBody>
      </p:sp>
      <p:sp>
        <p:nvSpPr>
          <p:cNvPr id="7" name="TextBox 6">
            <a:extLst>
              <a:ext uri="{FF2B5EF4-FFF2-40B4-BE49-F238E27FC236}">
                <a16:creationId xmlns="" xmlns:a16="http://schemas.microsoft.com/office/drawing/2014/main" id="{77BB5DEE-E90D-4D8D-9AD6-3FECDAC35D90}"/>
              </a:ext>
            </a:extLst>
          </p:cNvPr>
          <p:cNvSpPr txBox="1"/>
          <p:nvPr/>
        </p:nvSpPr>
        <p:spPr>
          <a:xfrm>
            <a:off x="1101001" y="215944"/>
            <a:ext cx="11089762" cy="692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22"/>
            <a:r>
              <a:rPr lang="ru-RU" sz="4000" b="1" dirty="0">
                <a:solidFill>
                  <a:srgbClr val="33415C"/>
                </a:solidFill>
              </a:rPr>
              <a:t>Мобилизация</a:t>
            </a:r>
            <a:endParaRPr lang="ru-RU" sz="4400" b="1" dirty="0">
              <a:solidFill>
                <a:srgbClr val="33415C"/>
              </a:solidFill>
              <a:latin typeface="+mn-lt"/>
            </a:endParaRPr>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6E2B8619-A222-4A5E-906F-9BB97C84EAC6}"/>
              </a:ext>
            </a:extLst>
          </p:cNvPr>
          <p:cNvSpPr txBox="1"/>
          <p:nvPr/>
        </p:nvSpPr>
        <p:spPr>
          <a:xfrm>
            <a:off x="785818" y="4345696"/>
            <a:ext cx="5374350" cy="3835778"/>
          </a:xfrm>
          <a:prstGeom prst="rect">
            <a:avLst/>
          </a:prstGeom>
          <a:solidFill>
            <a:srgbClr val="FFFFFF">
              <a:alpha val="50000"/>
            </a:srgbClr>
          </a:solidFill>
          <a:ln w="31750">
            <a:solidFill>
              <a:srgbClr val="33415C">
                <a:alpha val="500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38100" tIns="38100" rIns="38100" bIns="38100"/>
          <a:lstStyle/>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Увеличение рабочего дня</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Обсуждение на собраниях</a:t>
            </a:r>
          </a:p>
          <a:p>
            <a:pPr marL="571500" indent="-571500" algn="l">
              <a:buFont typeface="Arial" panose="020B0604020202020204" pitchFamily="34" charset="0"/>
              <a:buChar char="•"/>
              <a:defRPr sz="2800">
                <a:solidFill>
                  <a:srgbClr val="253957"/>
                </a:solidFill>
                <a:latin typeface="+mn-lt"/>
                <a:ea typeface="+mn-ea"/>
                <a:cs typeface="+mn-cs"/>
                <a:sym typeface="Arial Narrow"/>
              </a:defRPr>
            </a:pPr>
            <a:r>
              <a:rPr lang="ru-RU" sz="4000" b="1" dirty="0" smtClean="0"/>
              <a:t>Воспитательные беседы</a:t>
            </a:r>
          </a:p>
        </p:txBody>
      </p:sp>
      <p:pic>
        <p:nvPicPr>
          <p:cNvPr id="8" name="Picture 2" descr="C:\Users\klaus\Desktop\plakatvybory1946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640" y="1481889"/>
            <a:ext cx="5361123" cy="792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0841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5526</TotalTime>
  <Words>120</Words>
  <Application>Microsoft Office PowerPoint</Application>
  <PresentationFormat>Произвольный</PresentationFormat>
  <Paragraphs>36</Paragraphs>
  <Slides>5</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Anna</cp:lastModifiedBy>
  <cp:revision>266</cp:revision>
  <dcterms:modified xsi:type="dcterms:W3CDTF">2021-12-15T07:34:37Z</dcterms:modified>
</cp:coreProperties>
</file>