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199"/>
    <p:restoredTop sz="94605"/>
  </p:normalViewPr>
  <p:slideViewPr>
    <p:cSldViewPr snapToGrid="0" snapToObjects="1">
      <p:cViewPr varScale="1">
        <p:scale>
          <a:sx n="100" d="100"/>
          <a:sy n="100" d="100"/>
        </p:scale>
        <p:origin x="184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8A0339-055A-144F-9150-B149BAC103A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80AB6-8C20-2E4D-AA0C-F50B64D3A4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570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280AB6-8C20-2E4D-AA0C-F50B64D3A4D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4032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086F5-E325-F847-9C17-8D81AC7B43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927FAD-215B-114D-B2A4-FA2277A9A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226DE1-758D-9742-AC37-7350BCA0B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F60B0B-26FF-794B-B232-D7E1FBDE3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C63DD-4F22-1F4A-BC56-86CD27264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66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67DA80-081C-0446-AD7E-DFB7A3B1B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B6FD121-CD45-7D45-91B0-52EC9A584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1FB864-001A-7542-8161-9950015E5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9A6B5E3-FD6B-FA46-95A8-281C6D6A5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FFC635-0AC8-B749-A6B6-4708E8EEA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6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F20044B-D79D-9248-B08F-6F12A0CB33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ADDCC8-179F-FB44-A852-1640CDD8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65CE61-A968-CB4E-9637-29474C528F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59D98-F508-8541-8C9C-447F5ACC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B5AA-AC47-DC44-A59B-F008BBCE0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34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F64E17-5D29-5949-A083-2F3F96C1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868616-1432-834D-94C9-2CC311BB0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F5FD0E1-AC57-1544-A045-2A2F5680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D44782-CF51-3142-BBF6-46C174C7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C81D54-1773-904F-90BF-5BBB70B6A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2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00885-0E7C-D84E-BD9D-776AD4421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5354B1-3730-BC45-8BC9-E6F3104123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F182DD-BFC9-424B-8192-A85393168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D1902F-9DBE-C944-A8DC-0536E4901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0FC03-42EF-DC40-A2E7-1D06D993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264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D1CC6-9E84-7944-8515-7D4FCF58E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2FD8C6-9671-C04D-B843-52848DBE1D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55632D-C380-3144-8946-E0E0525AD0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0C70D-6CF3-7E46-AFCE-4AE827AD1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5A9B82-873C-C74E-A5F6-64B120A51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774A798-6FAF-0544-AF82-28ECC9FF2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892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AF5BB4-0DBC-8345-9F40-016394426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BF1C0FD-5F0E-5644-A73B-1ADFB9C4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F10EE1-DBF0-3148-A391-25A86CC0D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881BF3D-717B-284F-9A8F-C2CA4DF77C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94ED98-B868-6E4B-A83B-CEAF9A2575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9747DA0-BB38-A24D-BBFA-2D32CED67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D8EEF35-BCD1-5944-9726-926864410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06CD23F-EAC0-4748-A8B8-DFDE5EBB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67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7B372E-7CDD-0042-9020-326C23A8B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C7D9DA-639B-5D40-BAB6-76AA1E40F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BA6A4A-C6E8-F243-A191-B23AAE0CA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56A1526-70F1-704C-A5CA-B2FD66685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5710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C81722-A15A-FF4B-AFFC-5C5A4B66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7D2EB63-4642-2148-8AE7-BD4CF0CA8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FC64A70-E790-3A45-9C86-7DF75822F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488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29DD24-729D-8F4E-844C-109AA0D64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F9C28A-00FD-484A-8D0F-339E9B5660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5912DA1-CA30-6640-ADE4-B54156A0B8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BE9964-C3A3-6443-BCE6-A9E26CC6D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C9F4D4-97E7-3247-8E3B-D394296D0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726885-B7E2-CD4C-8B05-8AB92D783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8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8A454E-C068-E04F-9B6E-7796AF5C0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7E45CF0-3834-5044-9CC9-BCE9ADFCE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E6A4BB-2085-2D44-8FDB-03149E139B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ACE4BD-BEE4-C04B-933F-5F9ADF5B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ACFC0F-D372-AD4D-AECD-875715905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90C6C50-66EF-D24C-AF40-992656832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3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765EBC-B0D5-DF47-9145-2684A63E1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FF7AB1-2F9C-7F4E-8472-62FD1A4423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62B7F3-B2C2-E540-B12B-79C71324D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F6EDD-D5C5-2F48-80E1-09DA9378DF33}" type="datetimeFigureOut">
              <a:rPr lang="ru-RU" smtClean="0"/>
              <a:t>23.11.2021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96D3F7-FC82-C448-B41A-8F7045EEDA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339BF1-0CE8-784B-BA22-3696CD5A39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CA619-8A6A-C947-A541-92873D1BFB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1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04FFFF-B15D-3742-96B8-460ABF3588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1150" y="1693863"/>
            <a:ext cx="9144000" cy="2387600"/>
          </a:xfrm>
        </p:spPr>
        <p:txBody>
          <a:bodyPr>
            <a:noAutofit/>
          </a:bodyPr>
          <a:lstStyle/>
          <a:p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Организационное устройство и практики квартирного обмена в Москве эпохи позднего социализма</a:t>
            </a:r>
          </a:p>
        </p:txBody>
      </p:sp>
      <p:pic>
        <p:nvPicPr>
          <p:cNvPr id="5" name="Рисунок 4" descr="Изображение выглядит как текст, внешний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7818309D-9D17-A448-A6FB-2FD07070098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E8021E-DED3-EB4A-A28D-63C3736323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1700" y="4268788"/>
            <a:ext cx="9144000" cy="1655762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 Шульга</a:t>
            </a:r>
          </a:p>
        </p:txBody>
      </p:sp>
    </p:spTree>
    <p:extLst>
      <p:ext uri="{BB962C8B-B14F-4D97-AF65-F5344CB8AC3E}">
        <p14:creationId xmlns:p14="http://schemas.microsoft.com/office/powerpoint/2010/main" val="74096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3F7771-EFBE-B645-8105-092F215F40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8001"/>
            <a:ext cx="10515600" cy="14605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211261-2F47-F44E-8D02-4E590DC0F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2276 (ЦМАМ) «Бюро по обмену жилыми помещениями жилищного отдела Мосгорисполкома 1946-1954; Управления учета и распределения жилой площади 1954-1991»</a:t>
            </a:r>
          </a:p>
          <a:p>
            <a:pPr algn="just">
              <a:lnSpc>
                <a:spcPct val="200000"/>
              </a:lnSpc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Ф. 2433 «Управление учета и распределения жилой площади» Центрального муниципального архива Москвы (ЦМАМ)</a:t>
            </a:r>
            <a:r>
              <a:rPr lang="ru-RU" sz="24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905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1DF758C2-E4F9-034C-ACB1-A2303AA5335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1000307"/>
              </p:ext>
            </p:extLst>
          </p:nvPr>
        </p:nvGraphicFramePr>
        <p:xfrm>
          <a:off x="427512" y="1189531"/>
          <a:ext cx="5569527" cy="4534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46909">
                  <a:extLst>
                    <a:ext uri="{9D8B030D-6E8A-4147-A177-3AD203B41FA5}">
                      <a16:colId xmlns:a16="http://schemas.microsoft.com/office/drawing/2014/main" val="1733388982"/>
                    </a:ext>
                  </a:extLst>
                </a:gridCol>
                <a:gridCol w="676893">
                  <a:extLst>
                    <a:ext uri="{9D8B030D-6E8A-4147-A177-3AD203B41FA5}">
                      <a16:colId xmlns:a16="http://schemas.microsoft.com/office/drawing/2014/main" val="3805482825"/>
                    </a:ext>
                  </a:extLst>
                </a:gridCol>
                <a:gridCol w="783772">
                  <a:extLst>
                    <a:ext uri="{9D8B030D-6E8A-4147-A177-3AD203B41FA5}">
                      <a16:colId xmlns:a16="http://schemas.microsoft.com/office/drawing/2014/main" val="446189894"/>
                    </a:ext>
                  </a:extLst>
                </a:gridCol>
                <a:gridCol w="534389">
                  <a:extLst>
                    <a:ext uri="{9D8B030D-6E8A-4147-A177-3AD203B41FA5}">
                      <a16:colId xmlns:a16="http://schemas.microsoft.com/office/drawing/2014/main" val="2986107806"/>
                    </a:ext>
                  </a:extLst>
                </a:gridCol>
                <a:gridCol w="617517">
                  <a:extLst>
                    <a:ext uri="{9D8B030D-6E8A-4147-A177-3AD203B41FA5}">
                      <a16:colId xmlns:a16="http://schemas.microsoft.com/office/drawing/2014/main" val="3301201085"/>
                    </a:ext>
                  </a:extLst>
                </a:gridCol>
                <a:gridCol w="775507">
                  <a:extLst>
                    <a:ext uri="{9D8B030D-6E8A-4147-A177-3AD203B41FA5}">
                      <a16:colId xmlns:a16="http://schemas.microsoft.com/office/drawing/2014/main" val="1606017652"/>
                    </a:ext>
                  </a:extLst>
                </a:gridCol>
                <a:gridCol w="934540">
                  <a:extLst>
                    <a:ext uri="{9D8B030D-6E8A-4147-A177-3AD203B41FA5}">
                      <a16:colId xmlns:a16="http://schemas.microsoft.com/office/drawing/2014/main" val="1261122952"/>
                    </a:ext>
                  </a:extLst>
                </a:gridCol>
              </a:tblGrid>
              <a:tr h="757951">
                <a:tc gridSpan="7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Ввод в эксплуатацию жилых домов в городской и сельской местности, 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 в квадрате общей площади</a:t>
                      </a: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2999913"/>
                  </a:ext>
                </a:extLst>
              </a:tr>
              <a:tr h="310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Годы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1951-1955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1956-1960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1961-1965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1966-1970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1971-1975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1976-1980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4810516"/>
                  </a:ext>
                </a:extLst>
              </a:tr>
              <a:tr h="31011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474,1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490,6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518,5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530,2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2211038"/>
                  </a:ext>
                </a:extLst>
              </a:tr>
              <a:tr h="80060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государства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318,9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374,8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32094630"/>
                  </a:ext>
                </a:extLst>
              </a:tr>
              <a:tr h="37316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ЖСК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5897127"/>
                  </a:ext>
                </a:extLst>
              </a:tr>
              <a:tr h="9436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индивидуальных застройщиков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65,1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72,8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40477"/>
                  </a:ext>
                </a:extLst>
              </a:tr>
              <a:tr h="80125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счет колхоза и колхозников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136,3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648" marR="3464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73136575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E0A71074-C161-9C43-9435-C00E286B71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7128993"/>
              </p:ext>
            </p:extLst>
          </p:nvPr>
        </p:nvGraphicFramePr>
        <p:xfrm>
          <a:off x="6236178" y="2251392"/>
          <a:ext cx="5528310" cy="29194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9670">
                  <a:extLst>
                    <a:ext uri="{9D8B030D-6E8A-4147-A177-3AD203B41FA5}">
                      <a16:colId xmlns:a16="http://schemas.microsoft.com/office/drawing/2014/main" val="824707833"/>
                    </a:ext>
                  </a:extLst>
                </a:gridCol>
                <a:gridCol w="723900">
                  <a:extLst>
                    <a:ext uri="{9D8B030D-6E8A-4147-A177-3AD203B41FA5}">
                      <a16:colId xmlns:a16="http://schemas.microsoft.com/office/drawing/2014/main" val="2160831913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259154746"/>
                    </a:ext>
                  </a:extLst>
                </a:gridCol>
                <a:gridCol w="713740">
                  <a:extLst>
                    <a:ext uri="{9D8B030D-6E8A-4147-A177-3AD203B41FA5}">
                      <a16:colId xmlns:a16="http://schemas.microsoft.com/office/drawing/2014/main" val="483922702"/>
                    </a:ext>
                  </a:extLst>
                </a:gridCol>
                <a:gridCol w="894080">
                  <a:extLst>
                    <a:ext uri="{9D8B030D-6E8A-4147-A177-3AD203B41FA5}">
                      <a16:colId xmlns:a16="http://schemas.microsoft.com/office/drawing/2014/main" val="1954191735"/>
                    </a:ext>
                  </a:extLst>
                </a:gridCol>
                <a:gridCol w="1216660">
                  <a:extLst>
                    <a:ext uri="{9D8B030D-6E8A-4147-A177-3AD203B41FA5}">
                      <a16:colId xmlns:a16="http://schemas.microsoft.com/office/drawing/2014/main" val="3917672097"/>
                    </a:ext>
                  </a:extLst>
                </a:gridCol>
              </a:tblGrid>
              <a:tr h="209201">
                <a:tc gridSpan="6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Как менялось соотношение городского жилищного фонда к сельскому </a:t>
                      </a: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 1960-1980-х годах </a:t>
                      </a: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4146541"/>
                  </a:ext>
                </a:extLst>
              </a:tr>
              <a:tr h="209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 dirty="0">
                          <a:effectLst/>
                        </a:rPr>
                        <a:t> 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1960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1965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1970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1975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 dirty="0">
                          <a:effectLst/>
                        </a:rPr>
                        <a:t>1980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2461402"/>
                  </a:ext>
                </a:extLst>
              </a:tr>
              <a:tr h="209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Всего (млн2)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109,6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97,6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106,0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109,9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107,9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6104037"/>
                  </a:ext>
                </a:extLst>
              </a:tr>
              <a:tr h="209201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город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59,0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60,7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71,3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76,3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77,9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5385"/>
                  </a:ext>
                </a:extLst>
              </a:tr>
              <a:tr h="424494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село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50,6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36,9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34,7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33,6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30,0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0875983"/>
                  </a:ext>
                </a:extLst>
              </a:tr>
              <a:tr h="675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жилищный фонд на конец года - город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958,3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1238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1529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1867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2202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723567"/>
                  </a:ext>
                </a:extLst>
              </a:tr>
              <a:tr h="6758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kern="1800">
                          <a:effectLst/>
                        </a:rPr>
                        <a:t>жилищный фонд на конец года - село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965,4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1072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1160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>
                          <a:effectLst/>
                        </a:rPr>
                        <a:t>1256</a:t>
                      </a:r>
                      <a:endParaRPr lang="ru-R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ru-RU" sz="1000" dirty="0">
                          <a:effectLst/>
                        </a:rPr>
                        <a:t>1354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19032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8522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2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текст, здание,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2947C1C-4DCD-354F-9A23-3BA8CEA12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4372" y="1875493"/>
            <a:ext cx="4073127" cy="4493103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3E0CCC01-73C0-4141-A190-3305BDC8D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9330" y="788847"/>
            <a:ext cx="3475038" cy="245903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старый&#10;&#10;Автоматически созданное описание">
            <a:extLst>
              <a:ext uri="{FF2B5EF4-FFF2-40B4-BE49-F238E27FC236}">
                <a16:creationId xmlns:a16="http://schemas.microsoft.com/office/drawing/2014/main" id="{9C9044AD-806E-404C-9A66-0576839644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325" y="3907865"/>
            <a:ext cx="4855043" cy="269034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65B19-B0C9-7640-AA50-E2EAB93017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Бюро обмена</a:t>
            </a:r>
          </a:p>
        </p:txBody>
      </p:sp>
    </p:spTree>
    <p:extLst>
      <p:ext uri="{BB962C8B-B14F-4D97-AF65-F5344CB8AC3E}">
        <p14:creationId xmlns:p14="http://schemas.microsoft.com/office/powerpoint/2010/main" val="159163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48CB18-B294-2E4F-8FB1-8E64980A6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Бюллетень и объявления в газетах </a:t>
            </a:r>
          </a:p>
        </p:txBody>
      </p:sp>
      <p:pic>
        <p:nvPicPr>
          <p:cNvPr id="7" name="Рисунок 6" descr="Изображение выглядит как текст, газета&#10;&#10;Автоматически созданное описание">
            <a:extLst>
              <a:ext uri="{FF2B5EF4-FFF2-40B4-BE49-F238E27FC236}">
                <a16:creationId xmlns:a16="http://schemas.microsoft.com/office/drawing/2014/main" id="{D891B07D-EF74-3B4E-8119-26DBE7C72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0650" y="1009649"/>
            <a:ext cx="4254500" cy="5056489"/>
          </a:xfrm>
          <a:prstGeom prst="rect">
            <a:avLst/>
          </a:prstGeom>
        </p:spPr>
      </p:pic>
      <p:pic>
        <p:nvPicPr>
          <p:cNvPr id="11" name="Объект 10" descr="Изображение выглядит как текст, визитка&#10;&#10;Автоматически созданное описание">
            <a:extLst>
              <a:ext uri="{FF2B5EF4-FFF2-40B4-BE49-F238E27FC236}">
                <a16:creationId xmlns:a16="http://schemas.microsoft.com/office/drawing/2014/main" id="{EE9F8C2B-B283-EA4C-8FA7-F019462132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850" y="1489821"/>
            <a:ext cx="3846760" cy="4576318"/>
          </a:xfrm>
        </p:spPr>
      </p:pic>
      <p:pic>
        <p:nvPicPr>
          <p:cNvPr id="13" name="Рисунок 1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2676221-6F4B-9040-A4AE-E6F1D84CB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3141" y="1838801"/>
            <a:ext cx="3397978" cy="387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487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932C6D85-95C3-7346-AC32-34373A73A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95325"/>
            <a:ext cx="5613400" cy="616267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E70A17-2630-2F43-A55C-EFE8148A9C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3400" y="1231900"/>
            <a:ext cx="6337300" cy="416559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E091986-0974-F44A-ACBF-3F81F1FA1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400" y="406400"/>
            <a:ext cx="5892800" cy="82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527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711675-0DFE-E647-94F7-497D51262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5300" y="2766218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СПАСИБО! </a:t>
            </a:r>
          </a:p>
        </p:txBody>
      </p:sp>
    </p:spTree>
    <p:extLst>
      <p:ext uri="{BB962C8B-B14F-4D97-AF65-F5344CB8AC3E}">
        <p14:creationId xmlns:p14="http://schemas.microsoft.com/office/powerpoint/2010/main" val="14752622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2994</TotalTime>
  <Words>199</Words>
  <Application>Microsoft Macintosh PowerPoint</Application>
  <PresentationFormat>Широкоэкранный</PresentationFormat>
  <Paragraphs>92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Организационное устройство и практики квартирного обмена в Москве эпохи позднего социализма</vt:lpstr>
      <vt:lpstr>Источники</vt:lpstr>
      <vt:lpstr>Презентация PowerPoint</vt:lpstr>
      <vt:lpstr>Бюро обмена</vt:lpstr>
      <vt:lpstr>Бюллетень и объявления в газетах </vt:lpstr>
      <vt:lpstr>Презентация PowerPoint</vt:lpstr>
      <vt:lpstr>СПАСИБО!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Посредническая деятельность Крестьянского поземельного банка в 1906-1915 гг.: погубернский анализ</dc:title>
  <dc:creator>Microsoft Office User</dc:creator>
  <cp:lastModifiedBy>Шульга Максим Алексеевич</cp:lastModifiedBy>
  <cp:revision>13</cp:revision>
  <dcterms:created xsi:type="dcterms:W3CDTF">2021-06-07T22:02:30Z</dcterms:created>
  <dcterms:modified xsi:type="dcterms:W3CDTF">2021-11-23T10:17:15Z</dcterms:modified>
</cp:coreProperties>
</file>