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73" r:id="rId3"/>
    <p:sldId id="259" r:id="rId4"/>
    <p:sldId id="257" r:id="rId5"/>
    <p:sldId id="269" r:id="rId6"/>
    <p:sldId id="270" r:id="rId7"/>
    <p:sldId id="271" r:id="rId8"/>
    <p:sldId id="272" r:id="rId9"/>
    <p:sldId id="260" r:id="rId10"/>
    <p:sldId id="274" r:id="rId11"/>
    <p:sldId id="267" r:id="rId12"/>
    <p:sldId id="263" r:id="rId1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1pPr>
    <a:lvl2pPr marL="0" marR="0" indent="228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2pPr>
    <a:lvl3pPr marL="0" marR="0" indent="457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3pPr>
    <a:lvl4pPr marL="0" marR="0" indent="685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4pPr>
    <a:lvl5pPr marL="0" marR="0" indent="9144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5pPr>
    <a:lvl6pPr marL="0" marR="0" indent="11430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6pPr>
    <a:lvl7pPr marL="0" marR="0" indent="1371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7pPr>
    <a:lvl8pPr marL="0" marR="0" indent="1600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8pPr>
    <a:lvl9pPr marL="0" marR="0" indent="1828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1" d="100"/>
          <a:sy n="41" d="100"/>
        </p:scale>
        <p:origin x="691" y="43"/>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8" name="Shape 48"/>
          <p:cNvSpPr>
            <a:spLocks noGrp="1" noRot="1" noChangeAspect="1"/>
          </p:cNvSpPr>
          <p:nvPr>
            <p:ph type="sldImg"/>
          </p:nvPr>
        </p:nvSpPr>
        <p:spPr>
          <a:xfrm>
            <a:off x="1143000" y="685800"/>
            <a:ext cx="4572000" cy="3429000"/>
          </a:xfrm>
          <a:prstGeom prst="rect">
            <a:avLst/>
          </a:prstGeom>
        </p:spPr>
        <p:txBody>
          <a:bodyPr/>
          <a:lstStyle/>
          <a:p>
            <a:endParaRPr/>
          </a:p>
        </p:txBody>
      </p:sp>
      <p:sp>
        <p:nvSpPr>
          <p:cNvPr id="49" name="Shape 4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166211256"/>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Заголовок и подзаголовок">
    <p:spTree>
      <p:nvGrpSpPr>
        <p:cNvPr id="1" name=""/>
        <p:cNvGrpSpPr/>
        <p:nvPr/>
      </p:nvGrpSpPr>
      <p:grpSpPr>
        <a:xfrm>
          <a:off x="0" y="0"/>
          <a:ext cx="0" cy="0"/>
          <a:chOff x="0" y="0"/>
          <a:chExt cx="0" cy="0"/>
        </a:xfrm>
      </p:grpSpPr>
      <p:sp>
        <p:nvSpPr>
          <p:cNvPr id="6" name="Прямоугольник"/>
          <p:cNvSpPr/>
          <p:nvPr/>
        </p:nvSpPr>
        <p:spPr>
          <a:xfrm>
            <a:off x="5230254" y="-37339"/>
            <a:ext cx="19217708" cy="13716001"/>
          </a:xfrm>
          <a:prstGeom prst="rect">
            <a:avLst/>
          </a:prstGeom>
          <a:solidFill>
            <a:srgbClr val="FFFFFF"/>
          </a:solidFill>
          <a:ln w="12700">
            <a:miter lim="400000"/>
          </a:ln>
        </p:spPr>
        <p:txBody>
          <a:bodyPr lIns="71437" tIns="71437" rIns="71437" bIns="71437" anchor="ctr"/>
          <a:lstStyle/>
          <a:p>
            <a:pPr>
              <a:defRPr sz="3200">
                <a:solidFill>
                  <a:srgbClr val="FFFFFF"/>
                </a:solidFill>
              </a:defRPr>
            </a:pPr>
            <a:endParaRPr/>
          </a:p>
        </p:txBody>
      </p:sp>
      <p:sp>
        <p:nvSpPr>
          <p:cNvPr id="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Цитата">
    <p:bg>
      <p:bgPr>
        <a:solidFill>
          <a:srgbClr val="FFFFFF"/>
        </a:solidFill>
        <a:effectLst/>
      </p:bgPr>
    </p:bg>
    <p:spTree>
      <p:nvGrpSpPr>
        <p:cNvPr id="1" name=""/>
        <p:cNvGrpSpPr/>
        <p:nvPr/>
      </p:nvGrpSpPr>
      <p:grpSpPr>
        <a:xfrm>
          <a:off x="0" y="0"/>
          <a:ext cx="0" cy="0"/>
          <a:chOff x="0" y="0"/>
          <a:chExt cx="0" cy="0"/>
        </a:xfrm>
      </p:grpSpPr>
      <p:sp>
        <p:nvSpPr>
          <p:cNvPr id="40" name="–Иван Арсентьев"/>
          <p:cNvSpPr txBox="1">
            <a:spLocks noGrp="1"/>
          </p:cNvSpPr>
          <p:nvPr>
            <p:ph type="body" sz="quarter" idx="13"/>
          </p:nvPr>
        </p:nvSpPr>
        <p:spPr>
          <a:xfrm>
            <a:off x="4833937" y="8947546"/>
            <a:ext cx="14716126" cy="660798"/>
          </a:xfrm>
          <a:prstGeom prst="rect">
            <a:avLst/>
          </a:prstGeom>
        </p:spPr>
        <p:txBody>
          <a:bodyPr anchor="t">
            <a:spAutoFit/>
          </a:bodyPr>
          <a:lstStyle>
            <a:lvl1pPr marL="0" indent="0" algn="ctr">
              <a:spcBef>
                <a:spcPts val="0"/>
              </a:spcBef>
              <a:buSzTx/>
              <a:buNone/>
              <a:defRPr sz="3200">
                <a:latin typeface="Helvetica"/>
                <a:ea typeface="Helvetica"/>
                <a:cs typeface="Helvetica"/>
                <a:sym typeface="Helvetica"/>
              </a:defRPr>
            </a:lvl1pPr>
          </a:lstStyle>
          <a:p>
            <a:r>
              <a:t>–Иван Арсентьев</a:t>
            </a:r>
          </a:p>
        </p:txBody>
      </p:sp>
      <p:sp>
        <p:nvSpPr>
          <p:cNvPr id="41" name="«Место ввода цитаты»."/>
          <p:cNvSpPr txBox="1">
            <a:spLocks noGrp="1"/>
          </p:cNvSpPr>
          <p:nvPr>
            <p:ph type="body" sz="quarter" idx="14"/>
          </p:nvPr>
        </p:nvSpPr>
        <p:spPr>
          <a:xfrm>
            <a:off x="4833937" y="6000353"/>
            <a:ext cx="14716126" cy="965201"/>
          </a:xfrm>
          <a:prstGeom prst="rect">
            <a:avLst/>
          </a:prstGeom>
        </p:spPr>
        <p:txBody>
          <a:bodyPr>
            <a:spAutoFit/>
          </a:bodyPr>
          <a:lstStyle>
            <a:lvl1pPr marL="0" indent="0" algn="ctr">
              <a:spcBef>
                <a:spcPts val="0"/>
              </a:spcBef>
              <a:buSzTx/>
              <a:buNone/>
              <a:defRPr sz="5200"/>
            </a:lvl1pPr>
          </a:lstStyle>
          <a:p>
            <a:r>
              <a:t>«Место ввода цитаты».</a:t>
            </a:r>
          </a:p>
        </p:txBody>
      </p:sp>
      <p:sp>
        <p:nvSpPr>
          <p:cNvPr id="42"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Фото">
    <p:bg>
      <p:bgPr>
        <a:solidFill>
          <a:srgbClr val="FFFFFF"/>
        </a:solidFill>
        <a:effectLst/>
      </p:bgPr>
    </p:bg>
    <p:spTree>
      <p:nvGrpSpPr>
        <p:cNvPr id="1" name=""/>
        <p:cNvGrpSpPr/>
        <p:nvPr/>
      </p:nvGrpSpPr>
      <p:grpSpPr>
        <a:xfrm>
          <a:off x="0" y="0"/>
          <a:ext cx="0" cy="0"/>
          <a:chOff x="0" y="0"/>
          <a:chExt cx="0" cy="0"/>
        </a:xfrm>
      </p:grpSpPr>
      <p:sp>
        <p:nvSpPr>
          <p:cNvPr id="44" name="Изображение"/>
          <p:cNvSpPr>
            <a:spLocks noGrp="1"/>
          </p:cNvSpPr>
          <p:nvPr>
            <p:ph type="pic" idx="13"/>
          </p:nvPr>
        </p:nvSpPr>
        <p:spPr>
          <a:xfrm>
            <a:off x="3048000" y="0"/>
            <a:ext cx="18288000" cy="13716000"/>
          </a:xfrm>
          <a:prstGeom prst="rect">
            <a:avLst/>
          </a:prstGeom>
        </p:spPr>
        <p:txBody>
          <a:bodyPr lIns="91439" tIns="45719" rIns="91439" bIns="45719" anchor="t">
            <a:noAutofit/>
          </a:bodyPr>
          <a:lstStyle/>
          <a:p>
            <a:endParaRPr/>
          </a:p>
        </p:txBody>
      </p:sp>
      <p:sp>
        <p:nvSpPr>
          <p:cNvPr id="4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Пустой">
    <p:bg>
      <p:bgPr>
        <a:solidFill>
          <a:srgbClr val="FFFFFF"/>
        </a:solidFill>
        <a:effectLst/>
      </p:bgPr>
    </p:bg>
    <p:spTree>
      <p:nvGrpSpPr>
        <p:cNvPr id="1" name=""/>
        <p:cNvGrpSpPr/>
        <p:nvPr/>
      </p:nvGrpSpPr>
      <p:grpSpPr>
        <a:xfrm>
          <a:off x="0" y="0"/>
          <a:ext cx="0" cy="0"/>
          <a:chOff x="0" y="0"/>
          <a:chExt cx="0" cy="0"/>
        </a:xfrm>
      </p:grpSpPr>
      <p:sp>
        <p:nvSpPr>
          <p:cNvPr id="4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Фото — горизонтально">
    <p:bg>
      <p:bgPr>
        <a:solidFill>
          <a:srgbClr val="FFFFFF"/>
        </a:solidFill>
        <a:effectLst/>
      </p:bgPr>
    </p:bg>
    <p:spTree>
      <p:nvGrpSpPr>
        <p:cNvPr id="1" name=""/>
        <p:cNvGrpSpPr/>
        <p:nvPr/>
      </p:nvGrpSpPr>
      <p:grpSpPr>
        <a:xfrm>
          <a:off x="0" y="0"/>
          <a:ext cx="0" cy="0"/>
          <a:chOff x="0" y="0"/>
          <a:chExt cx="0" cy="0"/>
        </a:xfrm>
      </p:grpSpPr>
      <p:sp>
        <p:nvSpPr>
          <p:cNvPr id="9" name="Изображение"/>
          <p:cNvSpPr>
            <a:spLocks noGrp="1"/>
          </p:cNvSpPr>
          <p:nvPr>
            <p:ph type="pic" sz="half" idx="13"/>
          </p:nvPr>
        </p:nvSpPr>
        <p:spPr>
          <a:xfrm>
            <a:off x="5307210" y="892968"/>
            <a:ext cx="13751720" cy="8322470"/>
          </a:xfrm>
          <a:prstGeom prst="rect">
            <a:avLst/>
          </a:prstGeom>
        </p:spPr>
        <p:txBody>
          <a:bodyPr lIns="91439" tIns="45719" rIns="91439" bIns="45719" anchor="t">
            <a:noAutofit/>
          </a:bodyPr>
          <a:lstStyle/>
          <a:p>
            <a:endParaRPr/>
          </a:p>
        </p:txBody>
      </p:sp>
      <p:sp>
        <p:nvSpPr>
          <p:cNvPr id="10" name="Текст заголовка"/>
          <p:cNvSpPr txBox="1">
            <a:spLocks noGrp="1"/>
          </p:cNvSpPr>
          <p:nvPr>
            <p:ph type="title"/>
          </p:nvPr>
        </p:nvSpPr>
        <p:spPr>
          <a:xfrm>
            <a:off x="4833937" y="9447609"/>
            <a:ext cx="14716126" cy="2000251"/>
          </a:xfrm>
          <a:prstGeom prst="rect">
            <a:avLst/>
          </a:prstGeom>
        </p:spPr>
        <p:txBody>
          <a:bodyPr anchor="b"/>
          <a:lstStyle/>
          <a:p>
            <a:r>
              <a:t>Текст заголовка</a:t>
            </a:r>
          </a:p>
        </p:txBody>
      </p:sp>
      <p:sp>
        <p:nvSpPr>
          <p:cNvPr id="11" name="Уровень текста 1…"/>
          <p:cNvSpPr txBox="1">
            <a:spLocks noGrp="1"/>
          </p:cNvSpPr>
          <p:nvPr>
            <p:ph type="body" sz="quarter" idx="1"/>
          </p:nvPr>
        </p:nvSpPr>
        <p:spPr>
          <a:xfrm>
            <a:off x="4833937" y="11519296"/>
            <a:ext cx="14716126" cy="1589486"/>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2" name="Номер слайда"/>
          <p:cNvSpPr txBox="1">
            <a:spLocks noGrp="1"/>
          </p:cNvSpPr>
          <p:nvPr>
            <p:ph type="sldNum" sz="quarter" idx="2"/>
          </p:nvPr>
        </p:nvSpPr>
        <p:spPr>
          <a:xfrm>
            <a:off x="11935814" y="13001625"/>
            <a:ext cx="494513" cy="51117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Заголовок — по центру">
    <p:bg>
      <p:bgPr>
        <a:solidFill>
          <a:srgbClr val="FFFFFF"/>
        </a:solidFill>
        <a:effectLst/>
      </p:bgPr>
    </p:bg>
    <p:spTree>
      <p:nvGrpSpPr>
        <p:cNvPr id="1" name=""/>
        <p:cNvGrpSpPr/>
        <p:nvPr/>
      </p:nvGrpSpPr>
      <p:grpSpPr>
        <a:xfrm>
          <a:off x="0" y="0"/>
          <a:ext cx="0" cy="0"/>
          <a:chOff x="0" y="0"/>
          <a:chExt cx="0" cy="0"/>
        </a:xfrm>
      </p:grpSpPr>
      <p:sp>
        <p:nvSpPr>
          <p:cNvPr id="14"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Фото — вертикально">
    <p:bg>
      <p:bgPr>
        <a:solidFill>
          <a:srgbClr val="FFFFFF"/>
        </a:solidFill>
        <a:effectLst/>
      </p:bgPr>
    </p:bg>
    <p:spTree>
      <p:nvGrpSpPr>
        <p:cNvPr id="1" name=""/>
        <p:cNvGrpSpPr/>
        <p:nvPr/>
      </p:nvGrpSpPr>
      <p:grpSpPr>
        <a:xfrm>
          <a:off x="0" y="0"/>
          <a:ext cx="0" cy="0"/>
          <a:chOff x="0" y="0"/>
          <a:chExt cx="0" cy="0"/>
        </a:xfrm>
      </p:grpSpPr>
      <p:sp>
        <p:nvSpPr>
          <p:cNvPr id="16" name="Изображение"/>
          <p:cNvSpPr>
            <a:spLocks noGrp="1"/>
          </p:cNvSpPr>
          <p:nvPr>
            <p:ph type="pic" sz="half" idx="13"/>
          </p:nvPr>
        </p:nvSpPr>
        <p:spPr>
          <a:xfrm>
            <a:off x="12495609" y="892968"/>
            <a:ext cx="7500938" cy="11572876"/>
          </a:xfrm>
          <a:prstGeom prst="rect">
            <a:avLst/>
          </a:prstGeom>
        </p:spPr>
        <p:txBody>
          <a:bodyPr lIns="91439" tIns="45719" rIns="91439" bIns="45719" anchor="t">
            <a:noAutofit/>
          </a:bodyPr>
          <a:lstStyle/>
          <a:p>
            <a:endParaRPr/>
          </a:p>
        </p:txBody>
      </p:sp>
      <p:sp>
        <p:nvSpPr>
          <p:cNvPr id="17" name="Текст заголовка"/>
          <p:cNvSpPr txBox="1">
            <a:spLocks noGrp="1"/>
          </p:cNvSpPr>
          <p:nvPr>
            <p:ph type="title"/>
          </p:nvPr>
        </p:nvSpPr>
        <p:spPr>
          <a:xfrm>
            <a:off x="4387453" y="892968"/>
            <a:ext cx="7500938" cy="5607845"/>
          </a:xfrm>
          <a:prstGeom prst="rect">
            <a:avLst/>
          </a:prstGeom>
        </p:spPr>
        <p:txBody>
          <a:bodyPr anchor="b"/>
          <a:lstStyle>
            <a:lvl1pPr>
              <a:defRPr sz="8400"/>
            </a:lvl1pPr>
          </a:lstStyle>
          <a:p>
            <a:r>
              <a:t>Текст заголовка</a:t>
            </a:r>
          </a:p>
        </p:txBody>
      </p:sp>
      <p:sp>
        <p:nvSpPr>
          <p:cNvPr id="18" name="Уровень текста 1…"/>
          <p:cNvSpPr txBox="1">
            <a:spLocks noGrp="1"/>
          </p:cNvSpPr>
          <p:nvPr>
            <p:ph type="body" sz="quarter" idx="1"/>
          </p:nvPr>
        </p:nvSpPr>
        <p:spPr>
          <a:xfrm>
            <a:off x="4387453" y="6697265"/>
            <a:ext cx="7500938" cy="5768579"/>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9"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Заголовок — вверху">
    <p:spTree>
      <p:nvGrpSpPr>
        <p:cNvPr id="1" name=""/>
        <p:cNvGrpSpPr/>
        <p:nvPr/>
      </p:nvGrpSpPr>
      <p:grpSpPr>
        <a:xfrm>
          <a:off x="0" y="0"/>
          <a:ext cx="0" cy="0"/>
          <a:chOff x="0" y="0"/>
          <a:chExt cx="0" cy="0"/>
        </a:xfrm>
      </p:grpSpPr>
      <p:sp>
        <p:nvSpPr>
          <p:cNvPr id="21"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Заголовок и пункты">
    <p:bg>
      <p:bgPr>
        <a:solidFill>
          <a:srgbClr val="FFFFFF"/>
        </a:solidFill>
        <a:effectLst/>
      </p:bgPr>
    </p:bg>
    <p:spTree>
      <p:nvGrpSpPr>
        <p:cNvPr id="1" name=""/>
        <p:cNvGrpSpPr/>
        <p:nvPr/>
      </p:nvGrpSpPr>
      <p:grpSpPr>
        <a:xfrm>
          <a:off x="0" y="0"/>
          <a:ext cx="0" cy="0"/>
          <a:chOff x="0" y="0"/>
          <a:chExt cx="0" cy="0"/>
        </a:xfrm>
      </p:grpSpPr>
      <p:sp>
        <p:nvSpPr>
          <p:cNvPr id="23" name="Текст заголовка"/>
          <p:cNvSpPr txBox="1">
            <a:spLocks noGrp="1"/>
          </p:cNvSpPr>
          <p:nvPr>
            <p:ph type="title"/>
          </p:nvPr>
        </p:nvSpPr>
        <p:spPr>
          <a:prstGeom prst="rect">
            <a:avLst/>
          </a:prstGeom>
        </p:spPr>
        <p:txBody>
          <a:bodyPr/>
          <a:lstStyle/>
          <a:p>
            <a:r>
              <a:t>Текст заголовка</a:t>
            </a:r>
          </a:p>
        </p:txBody>
      </p:sp>
      <p:sp>
        <p:nvSpPr>
          <p:cNvPr id="24" name="Уровень текста 1…"/>
          <p:cNvSpPr txBox="1">
            <a:spLocks noGrp="1"/>
          </p:cNvSpPr>
          <p:nvPr>
            <p:ph type="body" idx="1"/>
          </p:nvPr>
        </p:nvSpPr>
        <p:spPr>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Заголовок, пункты и фото">
    <p:bg>
      <p:bgPr>
        <a:solidFill>
          <a:srgbClr val="FFFFFF"/>
        </a:solidFill>
        <a:effectLst/>
      </p:bgPr>
    </p:bg>
    <p:spTree>
      <p:nvGrpSpPr>
        <p:cNvPr id="1" name=""/>
        <p:cNvGrpSpPr/>
        <p:nvPr/>
      </p:nvGrpSpPr>
      <p:grpSpPr>
        <a:xfrm>
          <a:off x="0" y="0"/>
          <a:ext cx="0" cy="0"/>
          <a:chOff x="0" y="0"/>
          <a:chExt cx="0" cy="0"/>
        </a:xfrm>
      </p:grpSpPr>
      <p:sp>
        <p:nvSpPr>
          <p:cNvPr id="27" name="Изображение"/>
          <p:cNvSpPr>
            <a:spLocks noGrp="1"/>
          </p:cNvSpPr>
          <p:nvPr>
            <p:ph type="pic" sz="quarter" idx="13"/>
          </p:nvPr>
        </p:nvSpPr>
        <p:spPr>
          <a:xfrm>
            <a:off x="12495609" y="3661171"/>
            <a:ext cx="7500938" cy="8840392"/>
          </a:xfrm>
          <a:prstGeom prst="rect">
            <a:avLst/>
          </a:prstGeom>
        </p:spPr>
        <p:txBody>
          <a:bodyPr lIns="91439" tIns="45719" rIns="91439" bIns="45719" anchor="t">
            <a:noAutofit/>
          </a:bodyPr>
          <a:lstStyle/>
          <a:p>
            <a:endParaRPr/>
          </a:p>
        </p:txBody>
      </p:sp>
      <p:sp>
        <p:nvSpPr>
          <p:cNvPr id="28" name="Текст заголовка"/>
          <p:cNvSpPr txBox="1">
            <a:spLocks noGrp="1"/>
          </p:cNvSpPr>
          <p:nvPr>
            <p:ph type="title"/>
          </p:nvPr>
        </p:nvSpPr>
        <p:spPr>
          <a:prstGeom prst="rect">
            <a:avLst/>
          </a:prstGeom>
        </p:spPr>
        <p:txBody>
          <a:bodyPr/>
          <a:lstStyle/>
          <a:p>
            <a:r>
              <a:t>Текст заголовка</a:t>
            </a:r>
          </a:p>
        </p:txBody>
      </p:sp>
      <p:sp>
        <p:nvSpPr>
          <p:cNvPr id="29" name="Уровень текста 1…"/>
          <p:cNvSpPr txBox="1">
            <a:spLocks noGrp="1"/>
          </p:cNvSpPr>
          <p:nvPr>
            <p:ph type="body" sz="quarter" idx="1"/>
          </p:nvPr>
        </p:nvSpPr>
        <p:spPr>
          <a:xfrm>
            <a:off x="4387453" y="3661171"/>
            <a:ext cx="7500938" cy="8840392"/>
          </a:xfrm>
          <a:prstGeom prst="rect">
            <a:avLst/>
          </a:prstGeom>
        </p:spPr>
        <p:txBody>
          <a:bodyPr/>
          <a:lstStyle>
            <a:lvl1pPr marL="465364" indent="-465364">
              <a:spcBef>
                <a:spcPts val="4500"/>
              </a:spcBef>
              <a:defRPr sz="3800"/>
            </a:lvl1pPr>
            <a:lvl2pPr marL="808264" indent="-465364">
              <a:spcBef>
                <a:spcPts val="4500"/>
              </a:spcBef>
              <a:defRPr sz="3800"/>
            </a:lvl2pPr>
            <a:lvl3pPr marL="1151164" indent="-465364">
              <a:spcBef>
                <a:spcPts val="4500"/>
              </a:spcBef>
              <a:defRPr sz="3800"/>
            </a:lvl3pPr>
            <a:lvl4pPr marL="1494064" indent="-465364">
              <a:spcBef>
                <a:spcPts val="4500"/>
              </a:spcBef>
              <a:defRPr sz="3800"/>
            </a:lvl4pPr>
            <a:lvl5pPr marL="1836964" indent="-465364">
              <a:spcBef>
                <a:spcPts val="4500"/>
              </a:spcBef>
              <a:defRPr sz="38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Пункты">
    <p:bg>
      <p:bgPr>
        <a:solidFill>
          <a:srgbClr val="FFFFFF"/>
        </a:solidFill>
        <a:effectLst/>
      </p:bgPr>
    </p:bg>
    <p:spTree>
      <p:nvGrpSpPr>
        <p:cNvPr id="1" name=""/>
        <p:cNvGrpSpPr/>
        <p:nvPr/>
      </p:nvGrpSpPr>
      <p:grpSpPr>
        <a:xfrm>
          <a:off x="0" y="0"/>
          <a:ext cx="0" cy="0"/>
          <a:chOff x="0" y="0"/>
          <a:chExt cx="0" cy="0"/>
        </a:xfrm>
      </p:grpSpPr>
      <p:sp>
        <p:nvSpPr>
          <p:cNvPr id="32" name="Уровень текста 1…"/>
          <p:cNvSpPr txBox="1">
            <a:spLocks noGrp="1"/>
          </p:cNvSpPr>
          <p:nvPr>
            <p:ph type="body" idx="1"/>
          </p:nvPr>
        </p:nvSpPr>
        <p:spPr>
          <a:xfrm>
            <a:off x="4387453" y="1785937"/>
            <a:ext cx="15609094" cy="10144126"/>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3"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Фото — 3 шт.">
    <p:bg>
      <p:bgPr>
        <a:solidFill>
          <a:srgbClr val="FFFFFF"/>
        </a:solidFill>
        <a:effectLst/>
      </p:bgPr>
    </p:bg>
    <p:spTree>
      <p:nvGrpSpPr>
        <p:cNvPr id="1" name=""/>
        <p:cNvGrpSpPr/>
        <p:nvPr/>
      </p:nvGrpSpPr>
      <p:grpSpPr>
        <a:xfrm>
          <a:off x="0" y="0"/>
          <a:ext cx="0" cy="0"/>
          <a:chOff x="0" y="0"/>
          <a:chExt cx="0" cy="0"/>
        </a:xfrm>
      </p:grpSpPr>
      <p:sp>
        <p:nvSpPr>
          <p:cNvPr id="35" name="Изображение"/>
          <p:cNvSpPr>
            <a:spLocks noGrp="1"/>
          </p:cNvSpPr>
          <p:nvPr>
            <p:ph type="pic" sz="quarter" idx="13"/>
          </p:nvPr>
        </p:nvSpPr>
        <p:spPr>
          <a:xfrm>
            <a:off x="12495609" y="7161609"/>
            <a:ext cx="7500938" cy="5304235"/>
          </a:xfrm>
          <a:prstGeom prst="rect">
            <a:avLst/>
          </a:prstGeom>
        </p:spPr>
        <p:txBody>
          <a:bodyPr lIns="91439" tIns="45719" rIns="91439" bIns="45719" anchor="t">
            <a:noAutofit/>
          </a:bodyPr>
          <a:lstStyle/>
          <a:p>
            <a:endParaRPr/>
          </a:p>
        </p:txBody>
      </p:sp>
      <p:sp>
        <p:nvSpPr>
          <p:cNvPr id="36" name="Изображение"/>
          <p:cNvSpPr>
            <a:spLocks noGrp="1"/>
          </p:cNvSpPr>
          <p:nvPr>
            <p:ph type="pic" sz="quarter" idx="14"/>
          </p:nvPr>
        </p:nvSpPr>
        <p:spPr>
          <a:xfrm>
            <a:off x="12504353" y="1250156"/>
            <a:ext cx="7500939" cy="5304235"/>
          </a:xfrm>
          <a:prstGeom prst="rect">
            <a:avLst/>
          </a:prstGeom>
        </p:spPr>
        <p:txBody>
          <a:bodyPr lIns="91439" tIns="45719" rIns="91439" bIns="45719" anchor="t">
            <a:noAutofit/>
          </a:bodyPr>
          <a:lstStyle/>
          <a:p>
            <a:endParaRPr/>
          </a:p>
        </p:txBody>
      </p:sp>
      <p:sp>
        <p:nvSpPr>
          <p:cNvPr id="37" name="Изображение"/>
          <p:cNvSpPr>
            <a:spLocks noGrp="1"/>
          </p:cNvSpPr>
          <p:nvPr>
            <p:ph type="pic" sz="half" idx="15"/>
          </p:nvPr>
        </p:nvSpPr>
        <p:spPr>
          <a:xfrm>
            <a:off x="4387453" y="1250156"/>
            <a:ext cx="7500938" cy="11215688"/>
          </a:xfrm>
          <a:prstGeom prst="rect">
            <a:avLst/>
          </a:prstGeom>
        </p:spPr>
        <p:txBody>
          <a:bodyPr lIns="91439" tIns="45719" rIns="91439" bIns="45719" anchor="t">
            <a:noAutofit/>
          </a:bodyPr>
          <a:lstStyle/>
          <a:p>
            <a:endParaRPr/>
          </a:p>
        </p:txBody>
      </p:sp>
      <p:sp>
        <p:nvSpPr>
          <p:cNvPr id="38"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53957"/>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4387453" y="625078"/>
            <a:ext cx="15609094" cy="30360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normAutofit/>
          </a:bodyPr>
          <a:lstStyle/>
          <a:p>
            <a:r>
              <a:t>Текст заголовка</a:t>
            </a:r>
          </a:p>
        </p:txBody>
      </p:sp>
      <p:sp>
        <p:nvSpPr>
          <p:cNvPr id="3" name="Уровень текста 1…"/>
          <p:cNvSpPr txBox="1">
            <a:spLocks noGrp="1"/>
          </p:cNvSpPr>
          <p:nvPr>
            <p:ph type="body" idx="1"/>
          </p:nvPr>
        </p:nvSpPr>
        <p:spPr>
          <a:xfrm>
            <a:off x="4387453" y="3661171"/>
            <a:ext cx="15609094" cy="88403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a:spLocks noGrp="1"/>
          </p:cNvSpPr>
          <p:nvPr>
            <p:ph type="sldNum" sz="quarter" idx="2"/>
          </p:nvPr>
        </p:nvSpPr>
        <p:spPr>
          <a:xfrm>
            <a:off x="11935814" y="13010554"/>
            <a:ext cx="494513" cy="511176"/>
          </a:xfrm>
          <a:prstGeom prst="rect">
            <a:avLst/>
          </a:prstGeom>
          <a:ln w="12700">
            <a:miter lim="400000"/>
          </a:ln>
        </p:spPr>
        <p:txBody>
          <a:bodyPr wrap="none" lIns="71437" tIns="71437" rIns="71437" bIns="71437">
            <a:spAutoFit/>
          </a:bodyPr>
          <a:lstStyle>
            <a:lvl1pPr>
              <a:defRPr sz="2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9pPr>
    </p:titleStyle>
    <p:body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9pPr>
    </p:bodyStyle>
    <p:other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Линия"/>
          <p:cNvSpPr/>
          <p:nvPr/>
        </p:nvSpPr>
        <p:spPr>
          <a:xfrm flipV="1">
            <a:off x="10370343" y="1604166"/>
            <a:ext cx="1" cy="2777349"/>
          </a:xfrm>
          <a:prstGeom prst="line">
            <a:avLst/>
          </a:prstGeom>
          <a:ln w="12700">
            <a:solidFill>
              <a:srgbClr val="FFFFFF"/>
            </a:solidFill>
            <a:miter lim="400000"/>
          </a:ln>
        </p:spPr>
        <p:txBody>
          <a:bodyPr lIns="71437" tIns="71437" rIns="71437" bIns="71437" anchor="ctr"/>
          <a:lstStyle/>
          <a:p>
            <a:pPr>
              <a:defRPr sz="3200"/>
            </a:pPr>
            <a:endParaRPr/>
          </a:p>
        </p:txBody>
      </p:sp>
      <p:sp>
        <p:nvSpPr>
          <p:cNvPr id="52" name="Очень крутой…"/>
          <p:cNvSpPr txBox="1"/>
          <p:nvPr/>
        </p:nvSpPr>
        <p:spPr>
          <a:xfrm>
            <a:off x="7144769" y="3255611"/>
            <a:ext cx="16065537" cy="47235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p>
            <a:pPr algn="l">
              <a:defRPr sz="7000" b="1" cap="all">
                <a:solidFill>
                  <a:srgbClr val="253957"/>
                </a:solidFill>
                <a:latin typeface="+mn-lt"/>
                <a:ea typeface="+mn-ea"/>
                <a:cs typeface="+mn-cs"/>
                <a:sym typeface="Arial Narrow"/>
              </a:defRPr>
            </a:pPr>
            <a:r>
              <a:rPr lang="ru-RU" sz="7200" dirty="0"/>
              <a:t>«Немужские» профессии в позднесоветский период: гендерный дисбаланс в отражении статистики  </a:t>
            </a:r>
          </a:p>
        </p:txBody>
      </p:sp>
      <p:sp>
        <p:nvSpPr>
          <p:cNvPr id="53" name="Очень крутой подзаголовок презентации"/>
          <p:cNvSpPr txBox="1"/>
          <p:nvPr/>
        </p:nvSpPr>
        <p:spPr>
          <a:xfrm>
            <a:off x="7144769" y="8877552"/>
            <a:ext cx="9443424" cy="11732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lvl1pPr algn="l">
              <a:defRPr sz="4200">
                <a:solidFill>
                  <a:srgbClr val="253957"/>
                </a:solidFill>
                <a:latin typeface="+mn-lt"/>
                <a:ea typeface="+mn-ea"/>
                <a:cs typeface="+mn-cs"/>
                <a:sym typeface="Arial Narrow"/>
              </a:defRPr>
            </a:lvl1pPr>
          </a:lstStyle>
          <a:p>
            <a:r>
              <a:rPr lang="ru-RU" sz="4800" dirty="0"/>
              <a:t>Выполнила: студентка группы И-19-1</a:t>
            </a:r>
          </a:p>
          <a:p>
            <a:r>
              <a:rPr lang="ru-RU" sz="4800" dirty="0"/>
              <a:t>Бородина Анастасия Игоревна</a:t>
            </a:r>
          </a:p>
        </p:txBody>
      </p:sp>
      <p:sp>
        <p:nvSpPr>
          <p:cNvPr id="54" name="Название подразделения,  лаборатории, факультета и т.д."/>
          <p:cNvSpPr txBox="1"/>
          <p:nvPr/>
        </p:nvSpPr>
        <p:spPr>
          <a:xfrm>
            <a:off x="7144769" y="1193477"/>
            <a:ext cx="12713682" cy="8213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p>
            <a:pPr algn="l">
              <a:defRPr sz="4200">
                <a:solidFill>
                  <a:srgbClr val="253957"/>
                </a:solidFill>
                <a:latin typeface="+mn-lt"/>
                <a:ea typeface="+mn-ea"/>
                <a:cs typeface="+mn-cs"/>
                <a:sym typeface="Arial Narrow"/>
              </a:defRPr>
            </a:pPr>
            <a:r>
              <a:rPr lang="ru-RU" sz="4400" dirty="0"/>
              <a:t>Конференция «Соседи по науке 2021» НИУ ВШЭ-Пермь</a:t>
            </a:r>
          </a:p>
        </p:txBody>
      </p:sp>
      <p:sp>
        <p:nvSpPr>
          <p:cNvPr id="55" name="Москва, 2017"/>
          <p:cNvSpPr txBox="1"/>
          <p:nvPr/>
        </p:nvSpPr>
        <p:spPr>
          <a:xfrm flipH="1">
            <a:off x="7144769" y="12522524"/>
            <a:ext cx="3336517" cy="7598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l" defTabSz="642937">
              <a:defRPr sz="2800">
                <a:solidFill>
                  <a:srgbClr val="253957"/>
                </a:solidFill>
                <a:latin typeface="+mn-lt"/>
                <a:ea typeface="+mn-ea"/>
                <a:cs typeface="+mn-cs"/>
                <a:sym typeface="Arial Narrow"/>
              </a:defRPr>
            </a:lvl1pPr>
          </a:lstStyle>
          <a:p>
            <a:r>
              <a:rPr lang="ru-RU" sz="4000" dirty="0"/>
              <a:t>Пермь, 2021</a:t>
            </a:r>
            <a:endParaRPr sz="4000" dirty="0"/>
          </a:p>
        </p:txBody>
      </p:sp>
      <p:pic>
        <p:nvPicPr>
          <p:cNvPr id="56" name="Изображение" descr="Изображение"/>
          <p:cNvPicPr>
            <a:picLocks noChangeAspect="1"/>
          </p:cNvPicPr>
          <p:nvPr/>
        </p:nvPicPr>
        <p:blipFill>
          <a:blip r:embed="rId2"/>
          <a:stretch>
            <a:fillRect/>
          </a:stretch>
        </p:blipFill>
        <p:spPr>
          <a:xfrm>
            <a:off x="1221970" y="1330739"/>
            <a:ext cx="2736119" cy="2645547"/>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Гендерный дисбаланс профессий на плакатах позднесоветского периода">
            <a:extLst>
              <a:ext uri="{FF2B5EF4-FFF2-40B4-BE49-F238E27FC236}">
                <a16:creationId xmlns:a16="http://schemas.microsoft.com/office/drawing/2014/main" id="{D4EFD21E-6968-453A-9A68-5AAABC0557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2084" y="7951176"/>
            <a:ext cx="6940984" cy="53842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D48D6F5-660A-4E8E-A8B8-88CEFB7C1B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4665" y="380603"/>
            <a:ext cx="9994838" cy="71391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7DE6F7F0-EA95-4A5D-87D6-AE29C157B6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688" y="7988499"/>
            <a:ext cx="7492952" cy="538422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E2D6D8E1-821F-498A-B902-DF961498E7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89512" y="1056142"/>
            <a:ext cx="8048820" cy="11603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09166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01065" y="7680918"/>
            <a:ext cx="21506375" cy="48426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304800" indent="-304800" algn="l">
              <a:spcBef>
                <a:spcPts val="2800"/>
              </a:spcBef>
              <a:buSzPct val="100000"/>
              <a:buChar char="•"/>
              <a:defRPr sz="2800">
                <a:solidFill>
                  <a:srgbClr val="253957"/>
                </a:solidFill>
                <a:latin typeface="+mn-lt"/>
                <a:ea typeface="+mn-ea"/>
                <a:cs typeface="+mn-cs"/>
                <a:sym typeface="Arial Narrow"/>
              </a:defRPr>
            </a:pPr>
            <a:endParaRPr dirty="0"/>
          </a:p>
        </p:txBody>
      </p:sp>
      <p:sp>
        <p:nvSpPr>
          <p:cNvPr id="87" name="Очень крутой заголовок…"/>
          <p:cNvSpPr txBox="1"/>
          <p:nvPr/>
        </p:nvSpPr>
        <p:spPr>
          <a:xfrm>
            <a:off x="1209446" y="2688035"/>
            <a:ext cx="21489608"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ТОЖЕ Выводы</a:t>
            </a:r>
            <a:endParaRPr dirty="0"/>
          </a:p>
        </p:txBody>
      </p:sp>
      <p:sp>
        <p:nvSpPr>
          <p:cNvPr id="88" name="Заголовок основного текста"/>
          <p:cNvSpPr txBox="1"/>
          <p:nvPr/>
        </p:nvSpPr>
        <p:spPr>
          <a:xfrm>
            <a:off x="664714" y="5666939"/>
            <a:ext cx="22153312" cy="73088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pPr marL="571500" indent="-571500">
              <a:buFont typeface="Arial" panose="020B0604020202020204" pitchFamily="34" charset="0"/>
              <a:buChar char="•"/>
            </a:pPr>
            <a:r>
              <a:rPr lang="ru-RU" sz="4800" b="0" dirty="0"/>
              <a:t>Сохраняющиеся консервативные взгляды граждан и озабоченность мнением окружающих в связке с традиционными представлениями о гендерных ролях мужчин и женщин, рождают гендерный дисбаланс в профессиях – мужчины стесняются выполнять «женские» работы.</a:t>
            </a:r>
          </a:p>
          <a:p>
            <a:pPr marL="571500" indent="-571500">
              <a:buFont typeface="Arial" panose="020B0604020202020204" pitchFamily="34" charset="0"/>
              <a:buChar char="•"/>
            </a:pPr>
            <a:r>
              <a:rPr lang="ru-RU" sz="4800" b="0" dirty="0"/>
              <a:t>«Мужскими» считаются профессии, где нужно проявлять </a:t>
            </a:r>
            <a:r>
              <a:rPr lang="ru-RU" sz="4800" b="0" dirty="0" err="1"/>
              <a:t>агентность</a:t>
            </a:r>
            <a:r>
              <a:rPr lang="ru-RU" sz="4800" b="0" dirty="0"/>
              <a:t>, принимать решения (судьи, политики, спасатели), тогда как женские профессии требуют поведения, ориентированного на коллектив (медсестра, секретарь).</a:t>
            </a:r>
          </a:p>
          <a:p>
            <a:pPr marL="571500" indent="-571500">
              <a:buFont typeface="Arial" panose="020B0604020202020204" pitchFamily="34" charset="0"/>
              <a:buChar char="•"/>
            </a:pPr>
            <a:r>
              <a:rPr lang="ru-RU" sz="4800" b="0" dirty="0"/>
              <a:t>«Немужские» профессии – это не столько профессии, где преобладают женщины, но низкоквалифицированный, низкооплачиваемый, </a:t>
            </a:r>
            <a:r>
              <a:rPr lang="ru-RU" sz="4800" b="0" dirty="0" err="1"/>
              <a:t>низкостатусный</a:t>
            </a:r>
            <a:r>
              <a:rPr lang="ru-RU" sz="4800" b="0" dirty="0"/>
              <a:t> труд, преимущественно реализовывающий перенос традиционно женских обязанностей в публичную сферу – обслуживание, воспитательная работа и обучение детей, приготовление и производство пищи, обеспечение чистоты, шитье, ассистирующий медицинский труд, сфера красоты.</a:t>
            </a:r>
          </a:p>
        </p:txBody>
      </p:sp>
      <p:sp>
        <p:nvSpPr>
          <p:cNvPr id="89"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0" name="Название подразделения, лаборатории, факультета и т.д."/>
          <p:cNvSpPr txBox="1"/>
          <p:nvPr/>
        </p:nvSpPr>
        <p:spPr>
          <a:xfrm>
            <a:off x="11338744" y="757698"/>
            <a:ext cx="11366416" cy="8829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dirty="0"/>
              <a:t>Н</a:t>
            </a:r>
            <a:r>
              <a:rPr lang="ru-RU" dirty="0"/>
              <a:t>ИУ ВШЭ – Пермь</a:t>
            </a:r>
          </a:p>
          <a:p>
            <a:r>
              <a:rPr lang="ru-RU" dirty="0"/>
              <a:t>Социально-гуманитарный факультет</a:t>
            </a:r>
            <a:r>
              <a:rPr dirty="0"/>
              <a:t>.</a:t>
            </a:r>
          </a:p>
        </p:txBody>
      </p:sp>
      <p:pic>
        <p:nvPicPr>
          <p:cNvPr id="91"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Tree>
    <p:extLst>
      <p:ext uri="{BB962C8B-B14F-4D97-AF65-F5344CB8AC3E}">
        <p14:creationId xmlns:p14="http://schemas.microsoft.com/office/powerpoint/2010/main" val="409148358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Адрес: ТехтТехтТехтТехтТехтТехтТехтТехтТехтТехтТехтТехтТехт"/>
          <p:cNvSpPr txBox="1"/>
          <p:nvPr/>
        </p:nvSpPr>
        <p:spPr>
          <a:xfrm>
            <a:off x="3104052" y="7290048"/>
            <a:ext cx="18175891" cy="19909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r" defTabSz="642937">
              <a:defRPr sz="2400">
                <a:solidFill>
                  <a:srgbClr val="FFFFFF"/>
                </a:solidFill>
                <a:latin typeface="+mn-lt"/>
                <a:ea typeface="+mn-ea"/>
                <a:cs typeface="+mn-cs"/>
                <a:sym typeface="Arial Narrow"/>
              </a:defRPr>
            </a:lvl1pPr>
          </a:lstStyle>
          <a:p>
            <a:r>
              <a:rPr lang="en-US" sz="12000" b="1" dirty="0"/>
              <a:t>E-mail: </a:t>
            </a:r>
            <a:r>
              <a:rPr lang="en-US" sz="12000" dirty="0"/>
              <a:t>aiborodina@edu.hse.ru</a:t>
            </a:r>
            <a:endParaRPr sz="12000" dirty="0"/>
          </a:p>
        </p:txBody>
      </p:sp>
      <p:sp>
        <p:nvSpPr>
          <p:cNvPr id="102" name="Телефон.: +Х (ХХХ) ХХХ ХХХХ"/>
          <p:cNvSpPr txBox="1"/>
          <p:nvPr/>
        </p:nvSpPr>
        <p:spPr>
          <a:xfrm>
            <a:off x="6620083" y="11494669"/>
            <a:ext cx="4328255"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l" defTabSz="642937">
              <a:defRPr sz="2400">
                <a:solidFill>
                  <a:srgbClr val="FFFFFF"/>
                </a:solidFill>
                <a:latin typeface="+mn-lt"/>
                <a:ea typeface="+mn-ea"/>
                <a:cs typeface="+mn-cs"/>
                <a:sym typeface="Arial Narrow"/>
              </a:defRPr>
            </a:lvl1pPr>
          </a:lstStyle>
          <a:p>
            <a:r>
              <a:rPr dirty="0"/>
              <a:t> </a:t>
            </a:r>
          </a:p>
        </p:txBody>
      </p:sp>
      <p:pic>
        <p:nvPicPr>
          <p:cNvPr id="103" name="Изображение" descr="Изображение"/>
          <p:cNvPicPr>
            <a:picLocks noChangeAspect="1"/>
          </p:cNvPicPr>
          <p:nvPr/>
        </p:nvPicPr>
        <p:blipFill>
          <a:blip r:embed="rId2"/>
          <a:stretch>
            <a:fillRect/>
          </a:stretch>
        </p:blipFill>
        <p:spPr>
          <a:xfrm>
            <a:off x="10594073" y="3113584"/>
            <a:ext cx="3195850" cy="3090059"/>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107280" y="7680918"/>
            <a:ext cx="21523142" cy="48426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spcBef>
                <a:spcPts val="2800"/>
              </a:spcBef>
              <a:buSzPct val="100000"/>
              <a:defRPr sz="2800">
                <a:solidFill>
                  <a:srgbClr val="253957"/>
                </a:solidFill>
                <a:latin typeface="+mn-lt"/>
                <a:ea typeface="+mn-ea"/>
                <a:cs typeface="+mn-cs"/>
                <a:sym typeface="Arial Narrow"/>
              </a:defRPr>
            </a:pPr>
            <a:endParaRPr dirty="0"/>
          </a:p>
        </p:txBody>
      </p:sp>
      <p:sp>
        <p:nvSpPr>
          <p:cNvPr id="73" name="Очень крутой заголовок…"/>
          <p:cNvSpPr txBox="1"/>
          <p:nvPr/>
        </p:nvSpPr>
        <p:spPr>
          <a:xfrm>
            <a:off x="1115664" y="2972786"/>
            <a:ext cx="21506374"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Гендерная политика в </a:t>
            </a:r>
            <a:r>
              <a:rPr lang="ru-RU" dirty="0" err="1"/>
              <a:t>ссср</a:t>
            </a:r>
            <a:endParaRPr dirty="0"/>
          </a:p>
        </p:txBody>
      </p:sp>
      <p:sp>
        <p:nvSpPr>
          <p:cNvPr id="74" name="Заголовок основного текста"/>
          <p:cNvSpPr txBox="1"/>
          <p:nvPr/>
        </p:nvSpPr>
        <p:spPr>
          <a:xfrm>
            <a:off x="1168341" y="6209928"/>
            <a:ext cx="20927434" cy="32081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pPr marL="685800" indent="-685800">
              <a:lnSpc>
                <a:spcPct val="150000"/>
              </a:lnSpc>
              <a:buFont typeface="Arial" panose="020B0604020202020204" pitchFamily="34" charset="0"/>
              <a:buChar char="•"/>
            </a:pPr>
            <a:r>
              <a:rPr lang="ru-RU" sz="6000" b="0" dirty="0"/>
              <a:t>«Контракт работающей матери»</a:t>
            </a:r>
          </a:p>
          <a:p>
            <a:pPr marL="685800" indent="-685800">
              <a:lnSpc>
                <a:spcPct val="150000"/>
              </a:lnSpc>
              <a:buFont typeface="Arial" panose="020B0604020202020204" pitchFamily="34" charset="0"/>
              <a:buChar char="•"/>
            </a:pPr>
            <a:r>
              <a:rPr lang="ru-RU" sz="6000" b="0" dirty="0"/>
              <a:t>«маскулинизация» женщин и «феминизация» мужчин</a:t>
            </a:r>
          </a:p>
        </p:txBody>
      </p:sp>
      <p:sp>
        <p:nvSpPr>
          <p:cNvPr id="75"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76" name="Название подразделения, лаборатории, факультета и т.д."/>
          <p:cNvSpPr txBox="1"/>
          <p:nvPr/>
        </p:nvSpPr>
        <p:spPr>
          <a:xfrm>
            <a:off x="11338744" y="757698"/>
            <a:ext cx="11366416" cy="8829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НИУ ВШЭ – Пермь</a:t>
            </a:r>
          </a:p>
          <a:p>
            <a:r>
              <a:rPr lang="ru-RU" dirty="0"/>
              <a:t>Социально-гуманитарный факультет</a:t>
            </a:r>
            <a:endParaRPr dirty="0"/>
          </a:p>
        </p:txBody>
      </p:sp>
      <p:pic>
        <p:nvPicPr>
          <p:cNvPr id="77"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Tree>
    <p:extLst>
      <p:ext uri="{BB962C8B-B14F-4D97-AF65-F5344CB8AC3E}">
        <p14:creationId xmlns:p14="http://schemas.microsoft.com/office/powerpoint/2010/main" val="242850939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107280" y="7680918"/>
            <a:ext cx="21523142" cy="48426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spcBef>
                <a:spcPts val="2800"/>
              </a:spcBef>
              <a:buSzPct val="100000"/>
              <a:defRPr sz="2800">
                <a:solidFill>
                  <a:srgbClr val="253957"/>
                </a:solidFill>
                <a:latin typeface="+mn-lt"/>
                <a:ea typeface="+mn-ea"/>
                <a:cs typeface="+mn-cs"/>
                <a:sym typeface="Arial Narrow"/>
              </a:defRPr>
            </a:pPr>
            <a:endParaRPr dirty="0"/>
          </a:p>
        </p:txBody>
      </p:sp>
      <p:sp>
        <p:nvSpPr>
          <p:cNvPr id="73" name="Очень крутой заголовок…"/>
          <p:cNvSpPr txBox="1"/>
          <p:nvPr/>
        </p:nvSpPr>
        <p:spPr>
          <a:xfrm>
            <a:off x="1115664" y="2972786"/>
            <a:ext cx="21506374"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СТАТИСТИЧЕСКИЕ ИСТОЧНИКИ: советские серийные ежегодники и статистические сборники </a:t>
            </a:r>
            <a:endParaRPr dirty="0"/>
          </a:p>
        </p:txBody>
      </p:sp>
      <p:sp>
        <p:nvSpPr>
          <p:cNvPr id="74" name="Заголовок основного текста"/>
          <p:cNvSpPr txBox="1"/>
          <p:nvPr/>
        </p:nvSpPr>
        <p:spPr>
          <a:xfrm>
            <a:off x="1115664" y="7262662"/>
            <a:ext cx="20927434" cy="32081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pPr marL="685800" indent="-685800">
              <a:lnSpc>
                <a:spcPct val="150000"/>
              </a:lnSpc>
              <a:buFont typeface="Arial" panose="020B0604020202020204" pitchFamily="34" charset="0"/>
              <a:buChar char="•"/>
            </a:pPr>
            <a:r>
              <a:rPr lang="ru-RU" sz="6000" b="0" dirty="0"/>
              <a:t>«Народное хозяйство СССР» (выпуски с 1964 по 1990 гг.)</a:t>
            </a:r>
          </a:p>
          <a:p>
            <a:pPr marL="685800" indent="-685800">
              <a:lnSpc>
                <a:spcPct val="150000"/>
              </a:lnSpc>
              <a:buFont typeface="Arial" panose="020B0604020202020204" pitchFamily="34" charset="0"/>
              <a:buChar char="•"/>
            </a:pPr>
            <a:r>
              <a:rPr lang="ru-RU" sz="6000" b="0" dirty="0"/>
              <a:t>«Сборник статистических материалов» (выпуски с 1981 по 1990 гг.)</a:t>
            </a:r>
          </a:p>
          <a:p>
            <a:pPr marL="685800" indent="-685800">
              <a:lnSpc>
                <a:spcPct val="150000"/>
              </a:lnSpc>
              <a:buFont typeface="Arial" panose="020B0604020202020204" pitchFamily="34" charset="0"/>
              <a:buChar char="•"/>
            </a:pPr>
            <a:r>
              <a:rPr lang="ru-RU" sz="6000" b="0" dirty="0"/>
              <a:t>«Женщины в СССР» (выпуски с 1985 по 1990 гг.)</a:t>
            </a:r>
          </a:p>
        </p:txBody>
      </p:sp>
      <p:sp>
        <p:nvSpPr>
          <p:cNvPr id="75"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76" name="Название подразделения, лаборатории, факультета и т.д."/>
          <p:cNvSpPr txBox="1"/>
          <p:nvPr/>
        </p:nvSpPr>
        <p:spPr>
          <a:xfrm>
            <a:off x="11338744" y="757698"/>
            <a:ext cx="11366416" cy="8829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НИУ ВШЭ – Пермь</a:t>
            </a:r>
          </a:p>
          <a:p>
            <a:r>
              <a:rPr lang="ru-RU" dirty="0"/>
              <a:t>Социально-гуманитарный факультет</a:t>
            </a:r>
            <a:endParaRPr dirty="0"/>
          </a:p>
        </p:txBody>
      </p:sp>
      <p:pic>
        <p:nvPicPr>
          <p:cNvPr id="77"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62" name="Название подразделения, лаборатории, факультета и т.д."/>
          <p:cNvSpPr txBox="1"/>
          <p:nvPr/>
        </p:nvSpPr>
        <p:spPr>
          <a:xfrm>
            <a:off x="11338744" y="573032"/>
            <a:ext cx="11366416" cy="12522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НИУ ВШЭ – Пермь</a:t>
            </a:r>
          </a:p>
          <a:p>
            <a:r>
              <a:rPr lang="ru-RU" dirty="0"/>
              <a:t>Социально-гуманитарный факультет</a:t>
            </a:r>
          </a:p>
          <a:p>
            <a:endParaRPr dirty="0"/>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pic>
        <p:nvPicPr>
          <p:cNvPr id="5" name="Рисунок 4">
            <a:extLst>
              <a:ext uri="{FF2B5EF4-FFF2-40B4-BE49-F238E27FC236}">
                <a16:creationId xmlns:a16="http://schemas.microsoft.com/office/drawing/2014/main" id="{23C9CE7C-EE27-40F3-8D64-44919739B518}"/>
              </a:ext>
            </a:extLst>
          </p:cNvPr>
          <p:cNvPicPr>
            <a:picLocks noChangeAspect="1"/>
          </p:cNvPicPr>
          <p:nvPr/>
        </p:nvPicPr>
        <p:blipFill>
          <a:blip r:embed="rId3"/>
          <a:stretch>
            <a:fillRect/>
          </a:stretch>
        </p:blipFill>
        <p:spPr>
          <a:xfrm>
            <a:off x="103825" y="4481736"/>
            <a:ext cx="24176349" cy="6768751"/>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62" name="Название подразделения, лаборатории, факультета и т.д."/>
          <p:cNvSpPr txBox="1"/>
          <p:nvPr/>
        </p:nvSpPr>
        <p:spPr>
          <a:xfrm>
            <a:off x="11338744" y="573032"/>
            <a:ext cx="11366416" cy="12522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НИУ ВШЭ – Пермь</a:t>
            </a:r>
          </a:p>
          <a:p>
            <a:r>
              <a:rPr lang="ru-RU" dirty="0"/>
              <a:t>Социально-гуманитарный факультет</a:t>
            </a:r>
          </a:p>
          <a:p>
            <a:endParaRPr dirty="0"/>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pic>
        <p:nvPicPr>
          <p:cNvPr id="6" name="Рисунок 5">
            <a:extLst>
              <a:ext uri="{FF2B5EF4-FFF2-40B4-BE49-F238E27FC236}">
                <a16:creationId xmlns:a16="http://schemas.microsoft.com/office/drawing/2014/main" id="{15267CFB-BF42-45EF-A727-F5598D150C0E}"/>
              </a:ext>
            </a:extLst>
          </p:cNvPr>
          <p:cNvPicPr>
            <a:picLocks noChangeAspect="1"/>
          </p:cNvPicPr>
          <p:nvPr/>
        </p:nvPicPr>
        <p:blipFill>
          <a:blip r:embed="rId3"/>
          <a:stretch>
            <a:fillRect/>
          </a:stretch>
        </p:blipFill>
        <p:spPr>
          <a:xfrm>
            <a:off x="526704" y="3185592"/>
            <a:ext cx="12036736" cy="8603878"/>
          </a:xfrm>
          <a:prstGeom prst="rect">
            <a:avLst/>
          </a:prstGeom>
        </p:spPr>
      </p:pic>
      <p:pic>
        <p:nvPicPr>
          <p:cNvPr id="7" name="Рисунок 6">
            <a:extLst>
              <a:ext uri="{FF2B5EF4-FFF2-40B4-BE49-F238E27FC236}">
                <a16:creationId xmlns:a16="http://schemas.microsoft.com/office/drawing/2014/main" id="{6F138A43-CAC4-4513-A01C-E381446A749E}"/>
              </a:ext>
            </a:extLst>
          </p:cNvPr>
          <p:cNvPicPr>
            <a:picLocks noChangeAspect="1"/>
          </p:cNvPicPr>
          <p:nvPr/>
        </p:nvPicPr>
        <p:blipFill>
          <a:blip r:embed="rId4"/>
          <a:stretch>
            <a:fillRect/>
          </a:stretch>
        </p:blipFill>
        <p:spPr>
          <a:xfrm>
            <a:off x="12840072" y="2393504"/>
            <a:ext cx="10705071" cy="11060593"/>
          </a:xfrm>
          <a:prstGeom prst="rect">
            <a:avLst/>
          </a:prstGeom>
        </p:spPr>
      </p:pic>
    </p:spTree>
    <p:extLst>
      <p:ext uri="{BB962C8B-B14F-4D97-AF65-F5344CB8AC3E}">
        <p14:creationId xmlns:p14="http://schemas.microsoft.com/office/powerpoint/2010/main" val="303228222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Название подразделения, лаборатории, факультета и т.д."/>
          <p:cNvSpPr txBox="1"/>
          <p:nvPr/>
        </p:nvSpPr>
        <p:spPr>
          <a:xfrm>
            <a:off x="11338744" y="573032"/>
            <a:ext cx="11366416" cy="12522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НИУ ВШЭ – Пермь</a:t>
            </a:r>
          </a:p>
          <a:p>
            <a:r>
              <a:rPr lang="ru-RU" dirty="0"/>
              <a:t>Социально-гуманитарный факультет</a:t>
            </a:r>
          </a:p>
          <a:p>
            <a:endParaRPr dirty="0"/>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pic>
        <p:nvPicPr>
          <p:cNvPr id="8" name="Рисунок 7">
            <a:extLst>
              <a:ext uri="{FF2B5EF4-FFF2-40B4-BE49-F238E27FC236}">
                <a16:creationId xmlns:a16="http://schemas.microsoft.com/office/drawing/2014/main" id="{1A3DAE01-2F36-437E-956C-FD1025BD6D0C}"/>
              </a:ext>
            </a:extLst>
          </p:cNvPr>
          <p:cNvPicPr/>
          <p:nvPr/>
        </p:nvPicPr>
        <p:blipFill>
          <a:blip r:embed="rId3"/>
          <a:stretch>
            <a:fillRect/>
          </a:stretch>
        </p:blipFill>
        <p:spPr>
          <a:xfrm>
            <a:off x="7046136" y="233153"/>
            <a:ext cx="10291727" cy="13482847"/>
          </a:xfrm>
          <a:prstGeom prst="rect">
            <a:avLst/>
          </a:prstGeom>
        </p:spPr>
      </p:pic>
    </p:spTree>
    <p:extLst>
      <p:ext uri="{BB962C8B-B14F-4D97-AF65-F5344CB8AC3E}">
        <p14:creationId xmlns:p14="http://schemas.microsoft.com/office/powerpoint/2010/main" val="348126675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Название подразделения, лаборатории, факультета и т.д."/>
          <p:cNvSpPr txBox="1"/>
          <p:nvPr/>
        </p:nvSpPr>
        <p:spPr>
          <a:xfrm>
            <a:off x="11338744" y="573032"/>
            <a:ext cx="11366416" cy="12522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НИУ ВШЭ – Пермь</a:t>
            </a:r>
          </a:p>
          <a:p>
            <a:r>
              <a:rPr lang="ru-RU" dirty="0"/>
              <a:t>Социально-гуманитарный факультет</a:t>
            </a:r>
          </a:p>
          <a:p>
            <a:endParaRPr dirty="0"/>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pic>
        <p:nvPicPr>
          <p:cNvPr id="9" name="Рисунок 8">
            <a:extLst>
              <a:ext uri="{FF2B5EF4-FFF2-40B4-BE49-F238E27FC236}">
                <a16:creationId xmlns:a16="http://schemas.microsoft.com/office/drawing/2014/main" id="{6BAF035E-CB74-4027-8706-E0600782B2D4}"/>
              </a:ext>
            </a:extLst>
          </p:cNvPr>
          <p:cNvPicPr/>
          <p:nvPr/>
        </p:nvPicPr>
        <p:blipFill>
          <a:blip r:embed="rId3"/>
          <a:stretch>
            <a:fillRect/>
          </a:stretch>
        </p:blipFill>
        <p:spPr>
          <a:xfrm>
            <a:off x="6380770" y="25558"/>
            <a:ext cx="11146961" cy="13705857"/>
          </a:xfrm>
          <a:prstGeom prst="rect">
            <a:avLst/>
          </a:prstGeom>
        </p:spPr>
      </p:pic>
    </p:spTree>
    <p:extLst>
      <p:ext uri="{BB962C8B-B14F-4D97-AF65-F5344CB8AC3E}">
        <p14:creationId xmlns:p14="http://schemas.microsoft.com/office/powerpoint/2010/main" val="250600133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62" name="Название подразделения, лаборатории, факультета и т.д."/>
          <p:cNvSpPr txBox="1"/>
          <p:nvPr/>
        </p:nvSpPr>
        <p:spPr>
          <a:xfrm>
            <a:off x="11338744" y="573032"/>
            <a:ext cx="11366416" cy="12522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НИУ ВШЭ – Пермь</a:t>
            </a:r>
          </a:p>
          <a:p>
            <a:r>
              <a:rPr lang="ru-RU" dirty="0"/>
              <a:t>Социально-гуманитарный факультет</a:t>
            </a:r>
          </a:p>
          <a:p>
            <a:endParaRPr dirty="0"/>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pic>
        <p:nvPicPr>
          <p:cNvPr id="3" name="Рисунок 2">
            <a:extLst>
              <a:ext uri="{FF2B5EF4-FFF2-40B4-BE49-F238E27FC236}">
                <a16:creationId xmlns:a16="http://schemas.microsoft.com/office/drawing/2014/main" id="{4872088C-88C1-4FAB-9F4C-9D77560D1AEA}"/>
              </a:ext>
            </a:extLst>
          </p:cNvPr>
          <p:cNvPicPr>
            <a:picLocks noChangeAspect="1"/>
          </p:cNvPicPr>
          <p:nvPr/>
        </p:nvPicPr>
        <p:blipFill>
          <a:blip r:embed="rId3"/>
          <a:stretch>
            <a:fillRect/>
          </a:stretch>
        </p:blipFill>
        <p:spPr>
          <a:xfrm>
            <a:off x="2614936" y="2393504"/>
            <a:ext cx="8115147" cy="11176638"/>
          </a:xfrm>
          <a:prstGeom prst="rect">
            <a:avLst/>
          </a:prstGeom>
        </p:spPr>
      </p:pic>
      <p:sp>
        <p:nvSpPr>
          <p:cNvPr id="10" name="TextBox 9">
            <a:extLst>
              <a:ext uri="{FF2B5EF4-FFF2-40B4-BE49-F238E27FC236}">
                <a16:creationId xmlns:a16="http://schemas.microsoft.com/office/drawing/2014/main" id="{E254AE8E-183E-48BF-98FA-1FB4E9AA1CAA}"/>
              </a:ext>
            </a:extLst>
          </p:cNvPr>
          <p:cNvSpPr txBox="1"/>
          <p:nvPr/>
        </p:nvSpPr>
        <p:spPr>
          <a:xfrm>
            <a:off x="11759952" y="2969568"/>
            <a:ext cx="10178894" cy="70173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ru-RU" dirty="0">
                <a:solidFill>
                  <a:srgbClr val="002060"/>
                </a:solidFill>
                <a:latin typeface="+mn-lt"/>
              </a:rPr>
              <a:t>В тексте введения затрагиваются проблемы медленного развития профессиональной квалификации женщин в сравнении с мужчинами из-за </a:t>
            </a:r>
            <a:r>
              <a:rPr lang="ru-RU" b="1" dirty="0">
                <a:solidFill>
                  <a:srgbClr val="002060"/>
                </a:solidFill>
                <a:latin typeface="+mn-lt"/>
              </a:rPr>
              <a:t>«семейных обстоятельств, связанных с рождением детей, трудностями быта, недостатками в системе дошкольного воспитания детей».</a:t>
            </a:r>
          </a:p>
        </p:txBody>
      </p:sp>
    </p:spTree>
    <p:extLst>
      <p:ext uri="{BB962C8B-B14F-4D97-AF65-F5344CB8AC3E}">
        <p14:creationId xmlns:p14="http://schemas.microsoft.com/office/powerpoint/2010/main" val="161462444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107280" y="7680918"/>
            <a:ext cx="21523142" cy="48426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numCol="2" spcCol="1076157"/>
          <a:lstStyle/>
          <a:p>
            <a:pPr algn="l">
              <a:spcBef>
                <a:spcPts val="2800"/>
              </a:spcBef>
              <a:buSzPct val="100000"/>
              <a:defRPr sz="2800">
                <a:solidFill>
                  <a:srgbClr val="253957"/>
                </a:solidFill>
                <a:latin typeface="+mn-lt"/>
                <a:ea typeface="+mn-ea"/>
                <a:cs typeface="+mn-cs"/>
                <a:sym typeface="Arial Narrow"/>
              </a:defRPr>
            </a:pPr>
            <a:endParaRPr dirty="0"/>
          </a:p>
        </p:txBody>
      </p:sp>
      <p:sp>
        <p:nvSpPr>
          <p:cNvPr id="80" name="Очень крутой заголовок…"/>
          <p:cNvSpPr txBox="1"/>
          <p:nvPr/>
        </p:nvSpPr>
        <p:spPr>
          <a:xfrm>
            <a:off x="1107280" y="2599980"/>
            <a:ext cx="21506374"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ВЫВОДЫ по статистике</a:t>
            </a:r>
            <a:endParaRPr dirty="0"/>
          </a:p>
        </p:txBody>
      </p:sp>
      <p:sp>
        <p:nvSpPr>
          <p:cNvPr id="81" name="Заголовок основного текста"/>
          <p:cNvSpPr txBox="1"/>
          <p:nvPr/>
        </p:nvSpPr>
        <p:spPr>
          <a:xfrm>
            <a:off x="1671335" y="3905672"/>
            <a:ext cx="20378264" cy="90526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pPr marL="514350" indent="-514350">
              <a:buFont typeface="+mj-lt"/>
              <a:buAutoNum type="arabicPeriod"/>
            </a:pPr>
            <a:r>
              <a:rPr lang="ru-RU" sz="4000" b="0" dirty="0"/>
              <a:t> Процент женщин-рабочих и служащих в западных союзных республиках выше, чем в республиках Средней Азии и Закавказья</a:t>
            </a:r>
          </a:p>
          <a:p>
            <a:pPr marL="514350" indent="-514350">
              <a:buFont typeface="+mj-lt"/>
              <a:buAutoNum type="arabicPeriod"/>
            </a:pPr>
            <a:r>
              <a:rPr lang="ru-RU" sz="4000" b="0" dirty="0"/>
              <a:t>В народном хозяйстве СССР женщин по отношению к мужчинам больше всего в здравоохранении, физкультуре и социальном обеспечении – 85%. Также большой процент женщин наблюдается в таких отраслях как торговля, общественное питание, материально-техническое снабжение и сбыт, заготовки – 75%, кредитование и государственное страхование – 76%</a:t>
            </a:r>
          </a:p>
          <a:p>
            <a:pPr marL="514350" indent="-514350">
              <a:buFont typeface="+mj-lt"/>
              <a:buAutoNum type="arabicPeriod"/>
            </a:pPr>
            <a:r>
              <a:rPr lang="ru-RU" sz="4000" b="0" dirty="0"/>
              <a:t>В промышленности наибольший процент женщин наблюдается в швейной (87%) и кондитерской и хлебопекарной отраслях (73%)</a:t>
            </a:r>
          </a:p>
          <a:p>
            <a:pPr marL="514350" indent="-514350">
              <a:buFont typeface="+mj-lt"/>
              <a:buAutoNum type="arabicPeriod"/>
            </a:pPr>
            <a:r>
              <a:rPr lang="ru-RU" sz="4000" b="0" dirty="0"/>
              <a:t>В строительстве существуют «женские» профессии, на которых работает значительное число женщин. Среди маляров женщины составляют 78%, среди штукатуров – 69%</a:t>
            </a:r>
          </a:p>
          <a:p>
            <a:pPr marL="514350" indent="-514350">
              <a:buFont typeface="+mj-lt"/>
              <a:buAutoNum type="arabicPeriod"/>
            </a:pPr>
            <a:r>
              <a:rPr lang="ru-RU" sz="4000" b="0" dirty="0"/>
              <a:t>•	Женщины-врачи всех специальностей составляют 70%, однако, согласно выпуску сборника «Женщины в СССР» за 1990 г., в здравоохранении только треть врачей имеет категорию и четверть прошли аттестацию. Среди учителей женщины составляют 72%, при этом среди учителей 1-10/11 классов, не являющихся руководителями их 81%, а среди директоров начальных школ – 84%.</a:t>
            </a:r>
          </a:p>
        </p:txBody>
      </p:sp>
      <p:sp>
        <p:nvSpPr>
          <p:cNvPr id="82"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83" name="Название подразделения, лаборатории, факультета и т.д."/>
          <p:cNvSpPr txBox="1"/>
          <p:nvPr/>
        </p:nvSpPr>
        <p:spPr>
          <a:xfrm>
            <a:off x="11338744" y="757698"/>
            <a:ext cx="11366416" cy="8829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НИУ ВШЭ – Пермь</a:t>
            </a:r>
          </a:p>
          <a:p>
            <a:r>
              <a:rPr lang="ru-RU" dirty="0"/>
              <a:t>Социально-гуманитарный факультет</a:t>
            </a:r>
            <a:endParaRPr dirty="0"/>
          </a:p>
        </p:txBody>
      </p:sp>
      <p:pic>
        <p:nvPicPr>
          <p:cNvPr id="84"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rgbClr val="FFFFFF"/>
        </a:solidFill>
        <a:solidFill>
          <a:srgbClr val="FFFFFF"/>
        </a:solidFill>
        <a:solidFill>
          <a:srgbClr val="FFFFFF"/>
        </a:soli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rgbClr val="FFFFFF"/>
        </a:solidFill>
        <a:solidFill>
          <a:srgbClr val="FFFFFF"/>
        </a:solidFill>
        <a:solidFill>
          <a:srgbClr val="FFFFFF"/>
        </a:soli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511</TotalTime>
  <Words>505</Words>
  <Application>Microsoft Office PowerPoint</Application>
  <PresentationFormat>Произвольный</PresentationFormat>
  <Paragraphs>43</Paragraphs>
  <Slides>12</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12</vt:i4>
      </vt:variant>
    </vt:vector>
  </HeadingPairs>
  <TitlesOfParts>
    <vt:vector size="18" baseType="lpstr">
      <vt:lpstr>Arial</vt:lpstr>
      <vt:lpstr>Arial Narrow</vt:lpstr>
      <vt:lpstr>Helvetica</vt:lpstr>
      <vt:lpstr>Helvetica Light</vt:lpstr>
      <vt:lpstr>Helvetica Neue</vt:lpstr>
      <vt:lpstr>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cp:lastModifiedBy>Анастасия Бородина</cp:lastModifiedBy>
  <cp:revision>30</cp:revision>
  <dcterms:modified xsi:type="dcterms:W3CDTF">2021-11-15T17:08:53Z</dcterms:modified>
</cp:coreProperties>
</file>