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81" r:id="rId3"/>
    <p:sldId id="282" r:id="rId4"/>
    <p:sldId id="257" r:id="rId5"/>
    <p:sldId id="258" r:id="rId6"/>
    <p:sldId id="264" r:id="rId7"/>
    <p:sldId id="286" r:id="rId8"/>
    <p:sldId id="287" r:id="rId9"/>
    <p:sldId id="292" r:id="rId10"/>
    <p:sldId id="293" r:id="rId11"/>
    <p:sldId id="288" r:id="rId12"/>
    <p:sldId id="289" r:id="rId13"/>
    <p:sldId id="290" r:id="rId14"/>
    <p:sldId id="291" r:id="rId15"/>
    <p:sldId id="283" r:id="rId16"/>
    <p:sldId id="284" r:id="rId17"/>
    <p:sldId id="285" r:id="rId18"/>
    <p:sldId id="294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>
        <p:scale>
          <a:sx n="99" d="100"/>
          <a:sy n="99" d="100"/>
        </p:scale>
        <p:origin x="3264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F0EDC0-E5DA-4B66-8C70-0D08CCF848CB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059F9-5C72-403E-9B83-8EAF8743CE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55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0B65-C4FA-4F06-A674-2F121C93F6B9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B3D58-BB2D-4B67-B66D-3127845373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783E-675F-4C63-8085-E002E600E799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089CF-41FC-4785-AE7B-517C41940D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5489-E4F4-48CF-892F-47268C5F3446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F023E18-030F-4580-BE0F-D2D5955E60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FC08-7D1E-45BC-9FA1-5E926422E58F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0D2B8-4902-4564-A6B8-7A1BE6FAD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C6B7-5F75-4AAB-BE0F-3029D63CACE6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C16E3E3-1951-4FD6-B997-973496656F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516C-790F-4CA6-9D9C-19828ECB9C97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532F91B-557E-4CB4-8E18-D7EFA10365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D82BB-BA5F-4580-82A4-44B442ADF05B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8822D-DA5D-4357-8B62-196D9647C1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5263-E3D7-4C43-BCB4-634F3259D0CB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7F68A-DE39-4F90-8222-3F4C8FE13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74BE-0661-4EFC-A72D-8C27D15EB0FA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A2E8E-851E-403C-9A24-2B5EFFBD5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032E-83BA-4A3D-8A73-823BFA923D94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826A-0149-4FED-B025-105C489399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B034-84C7-48DD-86C9-1C29B983C97D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81328-99AF-485E-89AA-A0FF32A7DB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543C-8C1D-4B04-ABA9-03555D85C423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32CFA-B007-41C1-8E9D-A06C06BC35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2AE6-DA3B-4813-80B6-5F1A6F8B2686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2F9E0-1ACC-48E5-85EF-617C1AA41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E195-987E-4D9E-AD1B-A85CDE453A09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1BF8F-5555-457A-B12E-0FC709CC7F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781A-8EC0-4ABB-87F2-1129A856E96E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9A49C-2147-4B11-A6CA-4B7CA523EB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147F-BC36-4CFF-BB6B-D6C84102240E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D4141-09C1-4AC9-A55D-EBDE6F190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8C61D8-8D5E-4B38-8C31-7CCAD8AC9814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EB3D9F"/>
                </a:solidFill>
              </a:defRPr>
            </a:lvl1pPr>
          </a:lstStyle>
          <a:p>
            <a:fld id="{2B282165-39E2-4903-9DD1-B274D01C8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9" r:id="rId11"/>
    <p:sldLayoutId id="2147483744" r:id="rId12"/>
    <p:sldLayoutId id="2147483750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svfNiQZrF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577515" y="712269"/>
            <a:ext cx="11078678" cy="2812985"/>
          </a:xfrm>
        </p:spPr>
        <p:txBody>
          <a:bodyPr/>
          <a:lstStyle/>
          <a:p>
            <a:pPr algn="ctr" eaLnBrk="1" hangingPunct="1"/>
            <a:r>
              <a:rPr lang="ru-RU" sz="3000" b="1" dirty="0" smtClean="0">
                <a:solidFill>
                  <a:srgbClr val="EB3D9F"/>
                </a:solidFill>
                <a:latin typeface="Bahnschrift" panose="020B0502040204020203" pitchFamily="34" charset="0"/>
              </a:rPr>
              <a:t>Программа повышения квалификации  </a:t>
            </a:r>
            <a:br>
              <a:rPr lang="ru-RU" sz="3000" b="1" dirty="0" smtClean="0">
                <a:solidFill>
                  <a:srgbClr val="EB3D9F"/>
                </a:solidFill>
                <a:latin typeface="Bahnschrift" panose="020B0502040204020203" pitchFamily="34" charset="0"/>
              </a:rPr>
            </a:br>
            <a:r>
              <a:rPr lang="ru-RU" sz="3000" b="1" dirty="0" smtClean="0">
                <a:solidFill>
                  <a:srgbClr val="EB3D9F"/>
                </a:solidFill>
                <a:latin typeface="Bahnschrift" panose="020B0502040204020203" pitchFamily="34" charset="0"/>
              </a:rPr>
              <a:t>«Формирование финансовой грамотности обучающихся с использованием интерактивных технологий и цифровых образовательных ресурсов»</a:t>
            </a:r>
            <a:br>
              <a:rPr lang="ru-RU" sz="3000" b="1" dirty="0" smtClean="0">
                <a:solidFill>
                  <a:srgbClr val="EB3D9F"/>
                </a:solidFill>
                <a:latin typeface="Bahnschrift" panose="020B0502040204020203" pitchFamily="34" charset="0"/>
              </a:rPr>
            </a:br>
            <a:r>
              <a:rPr lang="ru-RU" sz="3000" i="1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разработка урока</a:t>
            </a:r>
            <a:endParaRPr lang="ru-RU" sz="3000" i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7747" y="3174492"/>
            <a:ext cx="6746114" cy="33083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Выполнили: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 Т.В. Голтвенко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Д.Р. </a:t>
            </a:r>
            <a:r>
              <a:rPr lang="ru-RU" sz="1600" b="1" dirty="0" err="1">
                <a:solidFill>
                  <a:schemeClr val="tx1"/>
                </a:solidFill>
              </a:rPr>
              <a:t>Кашапова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smtClean="0">
                <a:solidFill>
                  <a:schemeClr val="tx1"/>
                </a:solidFill>
              </a:rPr>
              <a:t>Ю.Ф</a:t>
            </a:r>
            <a:r>
              <a:rPr lang="ru-RU" sz="1600" b="1" dirty="0">
                <a:solidFill>
                  <a:schemeClr val="tx1"/>
                </a:solidFill>
              </a:rPr>
              <a:t>. Рудак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С.А. Ушакова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Пермь, 2021год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3A73116-9B72-43FD-BC38-104C3921A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8" y="3649727"/>
            <a:ext cx="4955232" cy="23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02C81524-D6BA-4788-8567-584AC3A5E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87431"/>
              </p:ext>
            </p:extLst>
          </p:nvPr>
        </p:nvGraphicFramePr>
        <p:xfrm>
          <a:off x="3532830" y="148637"/>
          <a:ext cx="6830370" cy="6787272"/>
        </p:xfrm>
        <a:graphic>
          <a:graphicData uri="http://schemas.openxmlformats.org/drawingml/2006/table">
            <a:tbl>
              <a:tblPr firstRow="1" firstCol="1" bandRow="1"/>
              <a:tblGrid>
                <a:gridCol w="480540">
                  <a:extLst>
                    <a:ext uri="{9D8B030D-6E8A-4147-A177-3AD203B41FA5}">
                      <a16:colId xmlns="" xmlns:a16="http://schemas.microsoft.com/office/drawing/2014/main" val="437084465"/>
                    </a:ext>
                  </a:extLst>
                </a:gridCol>
                <a:gridCol w="2125550">
                  <a:extLst>
                    <a:ext uri="{9D8B030D-6E8A-4147-A177-3AD203B41FA5}">
                      <a16:colId xmlns="" xmlns:a16="http://schemas.microsoft.com/office/drawing/2014/main" val="64491172"/>
                    </a:ext>
                  </a:extLst>
                </a:gridCol>
                <a:gridCol w="1243445">
                  <a:extLst>
                    <a:ext uri="{9D8B030D-6E8A-4147-A177-3AD203B41FA5}">
                      <a16:colId xmlns="" xmlns:a16="http://schemas.microsoft.com/office/drawing/2014/main" val="1154282143"/>
                    </a:ext>
                  </a:extLst>
                </a:gridCol>
                <a:gridCol w="1456835">
                  <a:extLst>
                    <a:ext uri="{9D8B030D-6E8A-4147-A177-3AD203B41FA5}">
                      <a16:colId xmlns="" xmlns:a16="http://schemas.microsoft.com/office/drawing/2014/main" val="87545398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1320360282"/>
                    </a:ext>
                  </a:extLst>
                </a:gridCol>
              </a:tblGrid>
              <a:tr h="587746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П/Н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расхода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ПЛАН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ФАКТ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(заполняется модератором)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удовлетворения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(заполняется модератором)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0580831"/>
                  </a:ext>
                </a:extLst>
              </a:tr>
              <a:tr h="202887">
                <a:tc gridSpan="5"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627563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9122162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2369630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3514506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6512949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8492945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2970718"/>
                  </a:ext>
                </a:extLst>
              </a:tr>
              <a:tr h="202887">
                <a:tc gridSpan="5"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8027582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9876125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4783336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8337329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3600138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3039120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3279396"/>
                  </a:ext>
                </a:extLst>
              </a:tr>
              <a:tr h="189291">
                <a:tc gridSpan="5"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3029546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1349797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7616401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1068890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0605552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28247604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8588252"/>
                  </a:ext>
                </a:extLst>
              </a:tr>
              <a:tr h="202887">
                <a:tc gridSpan="5"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7912034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8503351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76185334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/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820114"/>
                  </a:ext>
                </a:extLst>
              </a:tr>
              <a:tr h="18929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3781934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4904941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6238200"/>
                  </a:ext>
                </a:extLst>
              </a:tr>
              <a:tr h="20288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34624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E19FC7C-A1BB-4766-9E18-B0B1742B77B6}"/>
              </a:ext>
            </a:extLst>
          </p:cNvPr>
          <p:cNvSpPr txBox="1"/>
          <p:nvPr/>
        </p:nvSpPr>
        <p:spPr>
          <a:xfrm>
            <a:off x="-1788850" y="434511"/>
            <a:ext cx="6817574" cy="640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9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</a:t>
            </a:r>
          </a:p>
          <a:p>
            <a:pPr algn="ctr">
              <a:lnSpc>
                <a:spcPct val="99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ПУТЕШЕСТВИЯ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2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B803DDB-3AF2-4F5A-B050-DBA50717D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33780"/>
              </p:ext>
            </p:extLst>
          </p:nvPr>
        </p:nvGraphicFramePr>
        <p:xfrm>
          <a:off x="571500" y="243043"/>
          <a:ext cx="9905999" cy="6418584"/>
        </p:xfrm>
        <a:graphic>
          <a:graphicData uri="http://schemas.openxmlformats.org/drawingml/2006/table">
            <a:tbl>
              <a:tblPr firstRow="1" firstCol="1" bandRow="1"/>
              <a:tblGrid>
                <a:gridCol w="2497613">
                  <a:extLst>
                    <a:ext uri="{9D8B030D-6E8A-4147-A177-3AD203B41FA5}">
                      <a16:colId xmlns="" xmlns:a16="http://schemas.microsoft.com/office/drawing/2014/main" val="332500508"/>
                    </a:ext>
                  </a:extLst>
                </a:gridCol>
                <a:gridCol w="2497613">
                  <a:extLst>
                    <a:ext uri="{9D8B030D-6E8A-4147-A177-3AD203B41FA5}">
                      <a16:colId xmlns="" xmlns:a16="http://schemas.microsoft.com/office/drawing/2014/main" val="1394668855"/>
                    </a:ext>
                  </a:extLst>
                </a:gridCol>
                <a:gridCol w="1385963">
                  <a:extLst>
                    <a:ext uri="{9D8B030D-6E8A-4147-A177-3AD203B41FA5}">
                      <a16:colId xmlns="" xmlns:a16="http://schemas.microsoft.com/office/drawing/2014/main" val="3838871800"/>
                    </a:ext>
                  </a:extLst>
                </a:gridCol>
                <a:gridCol w="1482856">
                  <a:extLst>
                    <a:ext uri="{9D8B030D-6E8A-4147-A177-3AD203B41FA5}">
                      <a16:colId xmlns="" xmlns:a16="http://schemas.microsoft.com/office/drawing/2014/main" val="3938230524"/>
                    </a:ext>
                  </a:extLst>
                </a:gridCol>
                <a:gridCol w="2041954">
                  <a:extLst>
                    <a:ext uri="{9D8B030D-6E8A-4147-A177-3AD203B41FA5}">
                      <a16:colId xmlns="" xmlns:a16="http://schemas.microsoft.com/office/drawing/2014/main" val="2321370342"/>
                    </a:ext>
                  </a:extLst>
                </a:gridCol>
              </a:tblGrid>
              <a:tr h="590038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Ваучер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тура: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 модератора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(отметки о посещении станции)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4663379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«Евротур»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Париж-Прага-Берлин-Амстердам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 – 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3994366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3660406"/>
                  </a:ext>
                </a:extLst>
              </a:tr>
              <a:tr h="196680">
                <a:tc gridSpan="4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Туристы (список команды):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066169"/>
                  </a:ext>
                </a:extLst>
              </a:tr>
              <a:tr h="2119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9752610"/>
                  </a:ext>
                </a:extLst>
              </a:tr>
              <a:tr h="2119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7791593"/>
                  </a:ext>
                </a:extLst>
              </a:tr>
              <a:tr h="2119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8169530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3544684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8946292"/>
                  </a:ext>
                </a:extLst>
              </a:tr>
              <a:tr h="30048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0119473"/>
                  </a:ext>
                </a:extLst>
              </a:tr>
              <a:tr h="30048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6328817"/>
                  </a:ext>
                </a:extLst>
              </a:tr>
              <a:tr h="30048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9624251"/>
                  </a:ext>
                </a:extLst>
              </a:tr>
              <a:tr h="30048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90506563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2218423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6933328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Россия-Париж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5161393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Брюссель-Россия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2757185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036200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2322600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Аэропорт-Отель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5297480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Отель-Аэропорт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9781403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7796985"/>
                  </a:ext>
                </a:extLst>
              </a:tr>
              <a:tr h="1966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страховка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4005714"/>
                  </a:ext>
                </a:extLst>
              </a:tr>
              <a:tr h="196680"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Стандартное страхование жизни в путешествии для каждого туриста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328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36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DB60B570-990B-4A87-9E7C-215CBDDE6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7596"/>
              </p:ext>
            </p:extLst>
          </p:nvPr>
        </p:nvGraphicFramePr>
        <p:xfrm>
          <a:off x="800100" y="250415"/>
          <a:ext cx="9829801" cy="6403840"/>
        </p:xfrm>
        <a:graphic>
          <a:graphicData uri="http://schemas.openxmlformats.org/drawingml/2006/table">
            <a:tbl>
              <a:tblPr firstRow="1" firstCol="1" bandRow="1"/>
              <a:tblGrid>
                <a:gridCol w="2478401">
                  <a:extLst>
                    <a:ext uri="{9D8B030D-6E8A-4147-A177-3AD203B41FA5}">
                      <a16:colId xmlns="" xmlns:a16="http://schemas.microsoft.com/office/drawing/2014/main" val="3825858099"/>
                    </a:ext>
                  </a:extLst>
                </a:gridCol>
                <a:gridCol w="2478401">
                  <a:extLst>
                    <a:ext uri="{9D8B030D-6E8A-4147-A177-3AD203B41FA5}">
                      <a16:colId xmlns="" xmlns:a16="http://schemas.microsoft.com/office/drawing/2014/main" val="2790192487"/>
                    </a:ext>
                  </a:extLst>
                </a:gridCol>
                <a:gridCol w="1375302">
                  <a:extLst>
                    <a:ext uri="{9D8B030D-6E8A-4147-A177-3AD203B41FA5}">
                      <a16:colId xmlns="" xmlns:a16="http://schemas.microsoft.com/office/drawing/2014/main" val="3841207199"/>
                    </a:ext>
                  </a:extLst>
                </a:gridCol>
                <a:gridCol w="1471450">
                  <a:extLst>
                    <a:ext uri="{9D8B030D-6E8A-4147-A177-3AD203B41FA5}">
                      <a16:colId xmlns="" xmlns:a16="http://schemas.microsoft.com/office/drawing/2014/main" val="1461557967"/>
                    </a:ext>
                  </a:extLst>
                </a:gridCol>
                <a:gridCol w="2026247">
                  <a:extLst>
                    <a:ext uri="{9D8B030D-6E8A-4147-A177-3AD203B41FA5}">
                      <a16:colId xmlns="" xmlns:a16="http://schemas.microsoft.com/office/drawing/2014/main" val="3922465825"/>
                    </a:ext>
                  </a:extLst>
                </a:gridCol>
              </a:tblGrid>
              <a:tr h="582799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Ваучер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тура: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 модератора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(отметки о посещении станции)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4796421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«Евротур»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Прага-Берлин-Амстердам- 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 – 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5865017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7209623"/>
                  </a:ext>
                </a:extLst>
              </a:tr>
              <a:tr h="194267">
                <a:tc gridSpan="4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Туристы (список команды):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5918813"/>
                  </a:ext>
                </a:extLst>
              </a:tr>
              <a:tr h="2093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9184571"/>
                  </a:ext>
                </a:extLst>
              </a:tr>
              <a:tr h="2093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2599684"/>
                  </a:ext>
                </a:extLst>
              </a:tr>
              <a:tr h="2093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563604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7973311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4552055"/>
                  </a:ext>
                </a:extLst>
              </a:tr>
              <a:tr h="29679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5902469"/>
                  </a:ext>
                </a:extLst>
              </a:tr>
              <a:tr h="29679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7765632"/>
                  </a:ext>
                </a:extLst>
              </a:tr>
              <a:tr h="29679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5825934"/>
                  </a:ext>
                </a:extLst>
              </a:tr>
              <a:tr h="29679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0163477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188144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06289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Россия-Париж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1679617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Брюссель-Россия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7527542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249014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254772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Аэропорт-Отель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2426257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Отель-Аэропорт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8802369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4931461"/>
                  </a:ext>
                </a:extLst>
              </a:tr>
              <a:tr h="194267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страховка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2127064"/>
                  </a:ext>
                </a:extLst>
              </a:tr>
              <a:tr h="194267"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Стандартное страхование жизни в путешествии для каждого туриста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27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99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A9076DB-535D-435E-B05F-14860FF88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37909"/>
              </p:ext>
            </p:extLst>
          </p:nvPr>
        </p:nvGraphicFramePr>
        <p:xfrm>
          <a:off x="800100" y="167703"/>
          <a:ext cx="8972551" cy="6569264"/>
        </p:xfrm>
        <a:graphic>
          <a:graphicData uri="http://schemas.openxmlformats.org/drawingml/2006/table">
            <a:tbl>
              <a:tblPr firstRow="1" firstCol="1" bandRow="1"/>
              <a:tblGrid>
                <a:gridCol w="2262262">
                  <a:extLst>
                    <a:ext uri="{9D8B030D-6E8A-4147-A177-3AD203B41FA5}">
                      <a16:colId xmlns="" xmlns:a16="http://schemas.microsoft.com/office/drawing/2014/main" val="2826290015"/>
                    </a:ext>
                  </a:extLst>
                </a:gridCol>
                <a:gridCol w="2262262">
                  <a:extLst>
                    <a:ext uri="{9D8B030D-6E8A-4147-A177-3AD203B41FA5}">
                      <a16:colId xmlns="" xmlns:a16="http://schemas.microsoft.com/office/drawing/2014/main" val="2948530032"/>
                    </a:ext>
                  </a:extLst>
                </a:gridCol>
                <a:gridCol w="1255363">
                  <a:extLst>
                    <a:ext uri="{9D8B030D-6E8A-4147-A177-3AD203B41FA5}">
                      <a16:colId xmlns="" xmlns:a16="http://schemas.microsoft.com/office/drawing/2014/main" val="1589695124"/>
                    </a:ext>
                  </a:extLst>
                </a:gridCol>
                <a:gridCol w="1343125">
                  <a:extLst>
                    <a:ext uri="{9D8B030D-6E8A-4147-A177-3AD203B41FA5}">
                      <a16:colId xmlns="" xmlns:a16="http://schemas.microsoft.com/office/drawing/2014/main" val="3756933151"/>
                    </a:ext>
                  </a:extLst>
                </a:gridCol>
                <a:gridCol w="1849539">
                  <a:extLst>
                    <a:ext uri="{9D8B030D-6E8A-4147-A177-3AD203B41FA5}">
                      <a16:colId xmlns="" xmlns:a16="http://schemas.microsoft.com/office/drawing/2014/main" val="3218206518"/>
                    </a:ext>
                  </a:extLst>
                </a:gridCol>
              </a:tblGrid>
              <a:tr h="55927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Ваучер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тура: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 модератора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(отметки о посещении станции)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0724351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«Евротур»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Берлин-Амстердам- Париж- 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 – 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011685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5837177"/>
                  </a:ext>
                </a:extLst>
              </a:tr>
              <a:tr h="186424">
                <a:tc gridSpan="4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Туристы (список команды):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7288981"/>
                  </a:ext>
                </a:extLst>
              </a:tr>
              <a:tr h="20085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6401641"/>
                  </a:ext>
                </a:extLst>
              </a:tr>
              <a:tr h="20085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7806535"/>
                  </a:ext>
                </a:extLst>
              </a:tr>
              <a:tr h="20085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773439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1790792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3335619"/>
                  </a:ext>
                </a:extLst>
              </a:tr>
              <a:tr h="28481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8847371"/>
                  </a:ext>
                </a:extLst>
              </a:tr>
              <a:tr h="28481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81058510"/>
                  </a:ext>
                </a:extLst>
              </a:tr>
              <a:tr h="28481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700755"/>
                  </a:ext>
                </a:extLst>
              </a:tr>
              <a:tr h="28481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8934975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3879340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8769846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Россия-Париж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0919534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Брюссель-Россия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1589177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3234490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5041316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Аэропорт-Отель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7099517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Отель-Аэропорт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1712846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3720135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страховка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15771657"/>
                  </a:ext>
                </a:extLst>
              </a:tr>
              <a:tr h="186424"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Стандартное страхование жизни в путешествии для каждого туриста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814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63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9EC444B-4C42-4B8F-B60B-8B982A4D6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33809"/>
              </p:ext>
            </p:extLst>
          </p:nvPr>
        </p:nvGraphicFramePr>
        <p:xfrm>
          <a:off x="685800" y="235669"/>
          <a:ext cx="9296400" cy="6433332"/>
        </p:xfrm>
        <a:graphic>
          <a:graphicData uri="http://schemas.openxmlformats.org/drawingml/2006/table">
            <a:tbl>
              <a:tblPr firstRow="1" firstCol="1" bandRow="1"/>
              <a:tblGrid>
                <a:gridCol w="2343914">
                  <a:extLst>
                    <a:ext uri="{9D8B030D-6E8A-4147-A177-3AD203B41FA5}">
                      <a16:colId xmlns="" xmlns:a16="http://schemas.microsoft.com/office/drawing/2014/main" val="2261892568"/>
                    </a:ext>
                  </a:extLst>
                </a:gridCol>
                <a:gridCol w="2343914">
                  <a:extLst>
                    <a:ext uri="{9D8B030D-6E8A-4147-A177-3AD203B41FA5}">
                      <a16:colId xmlns="" xmlns:a16="http://schemas.microsoft.com/office/drawing/2014/main" val="941152292"/>
                    </a:ext>
                  </a:extLst>
                </a:gridCol>
                <a:gridCol w="1300673">
                  <a:extLst>
                    <a:ext uri="{9D8B030D-6E8A-4147-A177-3AD203B41FA5}">
                      <a16:colId xmlns="" xmlns:a16="http://schemas.microsoft.com/office/drawing/2014/main" val="596270041"/>
                    </a:ext>
                  </a:extLst>
                </a:gridCol>
                <a:gridCol w="1391604">
                  <a:extLst>
                    <a:ext uri="{9D8B030D-6E8A-4147-A177-3AD203B41FA5}">
                      <a16:colId xmlns="" xmlns:a16="http://schemas.microsoft.com/office/drawing/2014/main" val="4257907441"/>
                    </a:ext>
                  </a:extLst>
                </a:gridCol>
                <a:gridCol w="1916295">
                  <a:extLst>
                    <a:ext uri="{9D8B030D-6E8A-4147-A177-3AD203B41FA5}">
                      <a16:colId xmlns="" xmlns:a16="http://schemas.microsoft.com/office/drawing/2014/main" val="1505559755"/>
                    </a:ext>
                  </a:extLst>
                </a:gridCol>
              </a:tblGrid>
              <a:tr h="597278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Ваучер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тура: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 модератора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(отметки о посещении станции)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6666663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«Евротур»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Амстердам- Париж- Прага- 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 – 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1153525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0622923"/>
                  </a:ext>
                </a:extLst>
              </a:tr>
              <a:tr h="199093">
                <a:tc gridSpan="4"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Туристы (список команды):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566501"/>
                  </a:ext>
                </a:extLst>
              </a:tr>
              <a:tr h="2145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7082427"/>
                  </a:ext>
                </a:extLst>
              </a:tr>
              <a:tr h="2145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31420"/>
                  </a:ext>
                </a:extLst>
              </a:tr>
              <a:tr h="21450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6133706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2885320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5454798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2156551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0951755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2950862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суток (без питания)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заселении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6140149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854718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9796514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Россия-Париж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314345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Брюссель-Россия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0989572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8969412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8682646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Аэропорт-Отель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5473519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Отель-Аэропорт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2240914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5058713"/>
                  </a:ext>
                </a:extLst>
              </a:tr>
              <a:tr h="199093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страховка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0101911"/>
                  </a:ext>
                </a:extLst>
              </a:tr>
              <a:tr h="199093">
                <a:tc gridSpan="2"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Стандартное страхование жизни в путешествии для каждого туриста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97" marR="46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523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37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5BDA6C-B19C-4652-9190-8667A1461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9401"/>
              </p:ext>
            </p:extLst>
          </p:nvPr>
        </p:nvGraphicFramePr>
        <p:xfrm>
          <a:off x="0" y="813064"/>
          <a:ext cx="12191999" cy="6197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6502">
                  <a:extLst>
                    <a:ext uri="{9D8B030D-6E8A-4147-A177-3AD203B41FA5}">
                      <a16:colId xmlns="" xmlns:a16="http://schemas.microsoft.com/office/drawing/2014/main" val="2735039286"/>
                    </a:ext>
                  </a:extLst>
                </a:gridCol>
                <a:gridCol w="1561481">
                  <a:extLst>
                    <a:ext uri="{9D8B030D-6E8A-4147-A177-3AD203B41FA5}">
                      <a16:colId xmlns="" xmlns:a16="http://schemas.microsoft.com/office/drawing/2014/main" val="3226540519"/>
                    </a:ext>
                  </a:extLst>
                </a:gridCol>
                <a:gridCol w="2929473">
                  <a:extLst>
                    <a:ext uri="{9D8B030D-6E8A-4147-A177-3AD203B41FA5}">
                      <a16:colId xmlns="" xmlns:a16="http://schemas.microsoft.com/office/drawing/2014/main" val="2168703598"/>
                    </a:ext>
                  </a:extLst>
                </a:gridCol>
                <a:gridCol w="2887609">
                  <a:extLst>
                    <a:ext uri="{9D8B030D-6E8A-4147-A177-3AD203B41FA5}">
                      <a16:colId xmlns="" xmlns:a16="http://schemas.microsoft.com/office/drawing/2014/main" val="2237616485"/>
                    </a:ext>
                  </a:extLst>
                </a:gridCol>
                <a:gridCol w="2726934">
                  <a:extLst>
                    <a:ext uri="{9D8B030D-6E8A-4147-A177-3AD203B41FA5}">
                      <a16:colId xmlns="" xmlns:a16="http://schemas.microsoft.com/office/drawing/2014/main" val="1389697984"/>
                    </a:ext>
                  </a:extLst>
                </a:gridCol>
              </a:tblGrid>
              <a:tr h="910098"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слайда,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средства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9144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144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ученика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эффект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86404479"/>
                  </a:ext>
                </a:extLst>
              </a:tr>
              <a:tr h="303366">
                <a:tc gridSpan="5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1. 5 мин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6186798"/>
                  </a:ext>
                </a:extLst>
              </a:tr>
              <a:tr h="2340252"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Представление цели и задач урока, проведение интеллектуальной разминки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717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Карточки для игры “Скажи про бюджет иначе</a:t>
                      </a:r>
                    </a:p>
                    <a:p>
                      <a:pPr marL="66675" marR="717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№1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Сообщает цели и задачи урока, проводит интеллектуальную разминку.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Интеллектуальна я разминка в форме коммуникационной игры “Скажи про бюджет иначе”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Слушают учителя, играют по парам в игру “Скажи про бюджет иначе”.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44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мотивации к изучению темы занятия, актуализация полученных ранее знаний по теме.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46064941"/>
                  </a:ext>
                </a:extLst>
              </a:tr>
              <a:tr h="303366">
                <a:tc gridSpan="5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2. 15 мин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685372"/>
                  </a:ext>
                </a:extLst>
              </a:tr>
              <a:tr h="2340252"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Постановка учебной задачи. Просмотр видеоролика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7112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Интерактивная доска</a:t>
                      </a:r>
                    </a:p>
                    <a:p>
                      <a:pPr marL="66675" marR="7112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Видеоролик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6675" marR="717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16192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Организует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6675" marR="16192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просмотр видеоролика “Планирование расходов семьи и семейный бюджет”</a:t>
                      </a:r>
                    </a:p>
                    <a:p>
                      <a:pPr marL="66675" marR="16192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6675" marR="16192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Корректирует знания обучающихся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6675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 просмотром видеоролика делают заготовку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ментальной карты, фиксирую понятия</a:t>
                      </a:r>
                    </a:p>
                    <a:p>
                      <a:pPr marL="68580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Просмотр видеоролика</a:t>
                      </a:r>
                    </a:p>
                    <a:p>
                      <a:pPr marL="68580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 заполняют ментальную карту на интерактивной доске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23114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Получение знаний об основных понятиях по теме. Установление связи теории и практики.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89535" marR="844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50453320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6227E120-8B87-46E4-9FB0-32B8C3041276}"/>
              </a:ext>
            </a:extLst>
          </p:cNvPr>
          <p:cNvSpPr txBox="1">
            <a:spLocks/>
          </p:cNvSpPr>
          <p:nvPr/>
        </p:nvSpPr>
        <p:spPr>
          <a:xfrm>
            <a:off x="642599" y="187272"/>
            <a:ext cx="8501401" cy="49244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EB3D9F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latin typeface="Bahnschrift" panose="020B0502040204020203" pitchFamily="34" charset="0"/>
              </a:rPr>
              <a:t>Сценарный ход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178069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F571AD-7141-444C-9B08-2FBB5B5F12D5}"/>
              </a:ext>
            </a:extLst>
          </p:cNvPr>
          <p:cNvSpPr txBox="1">
            <a:spLocks/>
          </p:cNvSpPr>
          <p:nvPr/>
        </p:nvSpPr>
        <p:spPr>
          <a:xfrm>
            <a:off x="642599" y="187272"/>
            <a:ext cx="8501401" cy="49244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EB3D9F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latin typeface="Bahnschrift" panose="020B0502040204020203" pitchFamily="34" charset="0"/>
              </a:rPr>
              <a:t>Сценарный ход занятия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F92ABA5-5639-4B3D-81AF-879EE7BE6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50697"/>
              </p:ext>
            </p:extLst>
          </p:nvPr>
        </p:nvGraphicFramePr>
        <p:xfrm>
          <a:off x="203200" y="683977"/>
          <a:ext cx="11188700" cy="5869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4800">
                  <a:extLst>
                    <a:ext uri="{9D8B030D-6E8A-4147-A177-3AD203B41FA5}">
                      <a16:colId xmlns="" xmlns:a16="http://schemas.microsoft.com/office/drawing/2014/main" val="2735039286"/>
                    </a:ext>
                  </a:extLst>
                </a:gridCol>
                <a:gridCol w="1432984">
                  <a:extLst>
                    <a:ext uri="{9D8B030D-6E8A-4147-A177-3AD203B41FA5}">
                      <a16:colId xmlns="" xmlns:a16="http://schemas.microsoft.com/office/drawing/2014/main" val="3226540519"/>
                    </a:ext>
                  </a:extLst>
                </a:gridCol>
                <a:gridCol w="2688401">
                  <a:extLst>
                    <a:ext uri="{9D8B030D-6E8A-4147-A177-3AD203B41FA5}">
                      <a16:colId xmlns="" xmlns:a16="http://schemas.microsoft.com/office/drawing/2014/main" val="2168703598"/>
                    </a:ext>
                  </a:extLst>
                </a:gridCol>
                <a:gridCol w="2649983">
                  <a:extLst>
                    <a:ext uri="{9D8B030D-6E8A-4147-A177-3AD203B41FA5}">
                      <a16:colId xmlns="" xmlns:a16="http://schemas.microsoft.com/office/drawing/2014/main" val="2237616485"/>
                    </a:ext>
                  </a:extLst>
                </a:gridCol>
                <a:gridCol w="121282">
                  <a:extLst>
                    <a:ext uri="{9D8B030D-6E8A-4147-A177-3AD203B41FA5}">
                      <a16:colId xmlns="" xmlns:a16="http://schemas.microsoft.com/office/drawing/2014/main" val="1389697984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3798907766"/>
                    </a:ext>
                  </a:extLst>
                </a:gridCol>
              </a:tblGrid>
              <a:tr h="1217519"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слайда,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средства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9144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144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ученика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953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эффект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953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86404479"/>
                  </a:ext>
                </a:extLst>
              </a:tr>
              <a:tr h="405840">
                <a:tc gridSpan="6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Шаг 3. 15 мин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576186798"/>
                  </a:ext>
                </a:extLst>
              </a:tr>
              <a:tr h="3652557"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3.Решение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ситуационной задачи по планированию бюджета поездки как подготовка к станционной игре “Евротур”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7175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Раздаточный материал (Приложение 2)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4381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Объясняет правила игры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6675" marR="4381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Делит класс на равные  4 группы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6675" marR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8580" marR="4000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Слушают правила и легенду игры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580" marR="4000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Рассаживаются по группам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8580" marR="4000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Получают ваучеры и туристические маршруты.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группах ребята обсуждают и составляют бюджет поездки совместно с модераторами (ребята из старших классов) и показывают его учителю.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9535" marR="84455" algn="just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Перенесение теоретических знаний на практическую ситуацию по теме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84455" algn="just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Перенесение теоретических знаний на практическую ситуацию по теме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4606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957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B751E4-2318-4151-B556-AF660F2191C3}"/>
              </a:ext>
            </a:extLst>
          </p:cNvPr>
          <p:cNvSpPr txBox="1">
            <a:spLocks/>
          </p:cNvSpPr>
          <p:nvPr/>
        </p:nvSpPr>
        <p:spPr>
          <a:xfrm>
            <a:off x="251449" y="0"/>
            <a:ext cx="9885702" cy="49244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EB3D9F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B3D9F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latin typeface="Bahnschrift" panose="020B0502040204020203" pitchFamily="34" charset="0"/>
              </a:rPr>
              <a:t>Сценарный ход занятия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E27C1D3F-C3C3-490B-9A62-33C8F0EE3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34369"/>
              </p:ext>
            </p:extLst>
          </p:nvPr>
        </p:nvGraphicFramePr>
        <p:xfrm>
          <a:off x="0" y="606274"/>
          <a:ext cx="12192000" cy="6251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9893">
                  <a:extLst>
                    <a:ext uri="{9D8B030D-6E8A-4147-A177-3AD203B41FA5}">
                      <a16:colId xmlns="" xmlns:a16="http://schemas.microsoft.com/office/drawing/2014/main" val="2735039286"/>
                    </a:ext>
                  </a:extLst>
                </a:gridCol>
                <a:gridCol w="1433484">
                  <a:extLst>
                    <a:ext uri="{9D8B030D-6E8A-4147-A177-3AD203B41FA5}">
                      <a16:colId xmlns="" xmlns:a16="http://schemas.microsoft.com/office/drawing/2014/main" val="3201069558"/>
                    </a:ext>
                  </a:extLst>
                </a:gridCol>
                <a:gridCol w="3311145">
                  <a:extLst>
                    <a:ext uri="{9D8B030D-6E8A-4147-A177-3AD203B41FA5}">
                      <a16:colId xmlns="" xmlns:a16="http://schemas.microsoft.com/office/drawing/2014/main" val="3817936109"/>
                    </a:ext>
                  </a:extLst>
                </a:gridCol>
                <a:gridCol w="2967917">
                  <a:extLst>
                    <a:ext uri="{9D8B030D-6E8A-4147-A177-3AD203B41FA5}">
                      <a16:colId xmlns="" xmlns:a16="http://schemas.microsoft.com/office/drawing/2014/main" val="3339602070"/>
                    </a:ext>
                  </a:extLst>
                </a:gridCol>
                <a:gridCol w="2079561">
                  <a:extLst>
                    <a:ext uri="{9D8B030D-6E8A-4147-A177-3AD203B41FA5}">
                      <a16:colId xmlns="" xmlns:a16="http://schemas.microsoft.com/office/drawing/2014/main" val="3777585625"/>
                    </a:ext>
                  </a:extLst>
                </a:gridCol>
              </a:tblGrid>
              <a:tr h="865355"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слайда,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средства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ученика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эффект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86404479"/>
                  </a:ext>
                </a:extLst>
              </a:tr>
              <a:tr h="288452">
                <a:tc gridSpan="5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Шаг 4. 5 мин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576186798"/>
                  </a:ext>
                </a:extLst>
              </a:tr>
              <a:tr h="2290307"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Рефлексия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Дает задание для составления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синквейна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3655">
                        <a:lnSpc>
                          <a:spcPct val="9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Совместно с учителем вспоминают правила составления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синквейна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68580" marR="33655">
                        <a:lnSpc>
                          <a:spcPct val="9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Составляют в группах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синквейн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теме “Расходы”, “Доходы”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Зачитывают от группы для всего класса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мысление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понятий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терминов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46064941"/>
                  </a:ext>
                </a:extLst>
              </a:tr>
              <a:tr h="288452">
                <a:tc gridSpan="5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Шаг 5. 5 мин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6675" marR="844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7685372"/>
                  </a:ext>
                </a:extLst>
              </a:tr>
              <a:tr h="2307614"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Обсуждение домашнего задания</a:t>
                      </a:r>
                      <a:endParaRPr lang="ru-RU" sz="20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Нацеливает на изучение информации о достопримечательностях, которые ребята будут посещать в импровизированном путешествии на след. уроке</a:t>
                      </a:r>
                      <a:endParaRPr lang="ru-RU" sz="20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Слушают, задают уточняющие вопросы, планируют вопросы для совместного обсуждения с родителями</a:t>
                      </a:r>
                      <a:endParaRPr lang="ru-RU" sz="20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Планирование действий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5045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61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87F699D8-9649-4438-A406-09E653AC8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Bahnschrift" panose="020B0502040204020203" pitchFamily="34" charset="0"/>
              </a:rPr>
              <a:t>СПАСИБО ЗА ВНИМАНИЕ!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="" xmlns:a16="http://schemas.microsoft.com/office/drawing/2014/main" id="{5629896D-7C36-42D2-BB56-31D0B3F8D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9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919518"/>
            <a:ext cx="7766936" cy="1646302"/>
          </a:xfrm>
        </p:spPr>
        <p:txBody>
          <a:bodyPr/>
          <a:lstStyle/>
          <a:p>
            <a:r>
              <a:rPr lang="ru-RU" b="1" dirty="0">
                <a:latin typeface="Bahnschrift" panose="020B0502040204020203" pitchFamily="34" charset="0"/>
              </a:rPr>
              <a:t>Как сформировать семейный бюджет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578053"/>
            <a:ext cx="7766936" cy="1096899"/>
          </a:xfrm>
        </p:spPr>
        <p:txBody>
          <a:bodyPr/>
          <a:lstStyle/>
          <a:p>
            <a:r>
              <a:rPr lang="ru-RU" dirty="0"/>
              <a:t>Урок-практикум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20503E42-9E3B-4909-86DB-96E1A6E6A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7" y="4171950"/>
            <a:ext cx="5624409" cy="235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10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42B5AC-0277-4438-9255-1574FF60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" panose="020B0502040204020203" pitchFamily="34" charset="0"/>
              </a:rPr>
              <a:t>Технологическая карта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1CFA57-FDFC-458D-9681-ECD24C514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Тема занятия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Как сформировать семейный бюджет?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Форма занятия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Урок-практикум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Место в образовательной программе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обучение финансовой грамотности в рамках отдельного предмета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Целевая группа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5 класс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Используемые педагогические технологии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Цифровые образовательные ресурсы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видеоролик, электронный учебник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55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Цель: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 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Актуализация понятия о доходах и расходах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научиться определять источники расходов и направления расходов в семье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научиться составлять бюджет события.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01663"/>
            <a:ext cx="10550525" cy="1671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Планируемые результаты: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Сформированность понятий:  бюджет, обязательные расходы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Сформированность предметных умений: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 уметь планировать бюджет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 уметь составлять план (смету) расходов (путем сложения сумм по разным статьям)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 уметь определять приоритеты расходов (ранжировать по “важности”) в заданной ситуации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 уметь принимать решения о расходах с учетом приоритетов и ограничения по ресурсам в заданной ситуации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Сформированность установок: осознавать необходимости учета и планирования своих доходов и расходов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	понимание необходимость вести учет доходов и расходов</a:t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-	овладение начальными навыками адаптации в мире финансовых отношений: сопоставление доходов и расходов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инансовая грамотность">
            <a:extLst>
              <a:ext uri="{FF2B5EF4-FFF2-40B4-BE49-F238E27FC236}">
                <a16:creationId xmlns="" xmlns:a16="http://schemas.microsoft.com/office/drawing/2014/main" id="{F91519C8-5B9F-48CA-9D5D-9D5558F13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1514475"/>
            <a:ext cx="5343525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Объект 7"/>
          <p:cNvSpPr>
            <a:spLocks noGrp="1"/>
          </p:cNvSpPr>
          <p:nvPr>
            <p:ph sz="half" idx="1"/>
          </p:nvPr>
        </p:nvSpPr>
        <p:spPr>
          <a:xfrm>
            <a:off x="331789" y="376238"/>
            <a:ext cx="5934258" cy="37655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ru-RU" sz="2400" b="1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49862F6-BA22-46E7-904D-BD9B0EF19C3B}"/>
              </a:ext>
            </a:extLst>
          </p:cNvPr>
          <p:cNvSpPr txBox="1">
            <a:spLocks/>
          </p:cNvSpPr>
          <p:nvPr/>
        </p:nvSpPr>
        <p:spPr>
          <a:xfrm>
            <a:off x="331788" y="228440"/>
            <a:ext cx="9801352" cy="55399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2AD8A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ahnschrift" panose="020B0502040204020203" pitchFamily="34" charset="0"/>
              </a:rPr>
              <a:t>Цифровые образовательные ресурсы 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="" xmlns:a16="http://schemas.microsoft.com/office/drawing/2014/main" id="{081AA6F9-E709-4EEC-9468-60E5F4ADF0E1}"/>
              </a:ext>
            </a:extLst>
          </p:cNvPr>
          <p:cNvSpPr txBox="1">
            <a:spLocks/>
          </p:cNvSpPr>
          <p:nvPr/>
        </p:nvSpPr>
        <p:spPr bwMode="auto">
          <a:xfrm>
            <a:off x="331788" y="1603929"/>
            <a:ext cx="596313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 по финансовой грамотности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УМК: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ШколаВашифинасы.рф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Глава «Как заставить деньги слушаться или что такое семейный бюджет»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http://xn--90ahkin7a2a.xn--80aaeza4ab6aw2b2b.xn--p1ai/active_textbooks/37#page1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="" xmlns:a16="http://schemas.microsoft.com/office/drawing/2014/main" id="{02304643-8ACF-4012-B810-D66B2D350C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12" y="1738759"/>
            <a:ext cx="6110688" cy="4589055"/>
          </a:xfrm>
        </p:spPr>
      </p:pic>
      <p:sp>
        <p:nvSpPr>
          <p:cNvPr id="7" name="Текст 2">
            <a:extLst>
              <a:ext uri="{FF2B5EF4-FFF2-40B4-BE49-F238E27FC236}">
                <a16:creationId xmlns="" xmlns:a16="http://schemas.microsoft.com/office/drawing/2014/main" id="{081AA6F9-E709-4EEC-9468-60E5F4ADF0E1}"/>
              </a:ext>
            </a:extLst>
          </p:cNvPr>
          <p:cNvSpPr txBox="1">
            <a:spLocks/>
          </p:cNvSpPr>
          <p:nvPr/>
        </p:nvSpPr>
        <p:spPr bwMode="auto">
          <a:xfrm>
            <a:off x="388938" y="530186"/>
            <a:ext cx="9753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86995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Видеоролик “Планирование расходов семьи и семейный бюджет”</a:t>
            </a:r>
            <a:endParaRPr lang="ru-RU" sz="2400" b="0" dirty="0">
              <a:effectLst/>
            </a:endParaRPr>
          </a:p>
          <a:p>
            <a:pPr marL="0" marR="86995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https://www.youtube.com/watch?v=0svfNiQZrFM</a:t>
            </a:r>
            <a:endParaRPr lang="ru-RU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0" marR="86995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(Образовательные проекты ПАКК)</a:t>
            </a:r>
            <a:endParaRPr lang="ru-RU" sz="2400" b="0" dirty="0">
              <a:effectLst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6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F02000D-FBBF-4C9E-ADE7-EF0F3C56836B}"/>
              </a:ext>
            </a:extLst>
          </p:cNvPr>
          <p:cNvSpPr txBox="1">
            <a:spLocks/>
          </p:cNvSpPr>
          <p:nvPr/>
        </p:nvSpPr>
        <p:spPr>
          <a:xfrm>
            <a:off x="287600" y="571340"/>
            <a:ext cx="8513500" cy="55399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2AD8A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ahnschrift" panose="020B0502040204020203" pitchFamily="34" charset="0"/>
              </a:rPr>
              <a:t>Дидактический материал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5FBE3135-C92F-48D3-AA71-C9F4A0118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20643"/>
              </p:ext>
            </p:extLst>
          </p:nvPr>
        </p:nvGraphicFramePr>
        <p:xfrm>
          <a:off x="744800" y="2545747"/>
          <a:ext cx="5351200" cy="2715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748">
                  <a:extLst>
                    <a:ext uri="{9D8B030D-6E8A-4147-A177-3AD203B41FA5}">
                      <a16:colId xmlns="" xmlns:a16="http://schemas.microsoft.com/office/drawing/2014/main" val="2583231655"/>
                    </a:ext>
                  </a:extLst>
                </a:gridCol>
                <a:gridCol w="3197452">
                  <a:extLst>
                    <a:ext uri="{9D8B030D-6E8A-4147-A177-3AD203B41FA5}">
                      <a16:colId xmlns="" xmlns:a16="http://schemas.microsoft.com/office/drawing/2014/main" val="23091313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Карточка 1.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1.Пенсия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2. Зарплата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3. Доход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4. Копилка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5. Наследство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6. Налог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7. Кредит</a:t>
                      </a:r>
                      <a:endParaRPr lang="ru-RU" sz="1100" b="1" dirty="0">
                        <a:effectLst/>
                      </a:endParaRPr>
                    </a:p>
                    <a:p>
                      <a:pPr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8. Продукты питания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</a:pPr>
                      <a:r>
                        <a:rPr lang="ru-RU" sz="1800" b="1" dirty="0">
                          <a:effectLst/>
                        </a:rPr>
                        <a:t>Карточка 2.</a:t>
                      </a:r>
                      <a:endParaRPr lang="ru-RU" sz="11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Расходы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Развлечения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Автомобиль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Страховка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Подарок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Отпуск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Декрет</a:t>
                      </a:r>
                      <a:endParaRPr lang="ru-RU" sz="11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9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685800" algn="l"/>
                          <a:tab pos="1619885" algn="l"/>
                        </a:tabLst>
                      </a:pPr>
                      <a:r>
                        <a:rPr lang="en-US" sz="1800" b="1" u="none" strike="noStrike" dirty="0" err="1">
                          <a:effectLst/>
                        </a:rPr>
                        <a:t>Дефицит</a:t>
                      </a:r>
                      <a:endParaRPr lang="ru-RU" sz="1100" b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06335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73756A9-CE45-4323-8D08-A31C0EB79CBD}"/>
              </a:ext>
            </a:extLst>
          </p:cNvPr>
          <p:cNvSpPr txBox="1"/>
          <p:nvPr/>
        </p:nvSpPr>
        <p:spPr>
          <a:xfrm>
            <a:off x="-360100" y="1425111"/>
            <a:ext cx="7694350" cy="640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9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Карточки для интеллектуальной разминки в форме игры 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9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“Скажи про бюджет иначе”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0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6A3602A-70E9-49B5-BA67-5BA3016F6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83353"/>
              </p:ext>
            </p:extLst>
          </p:nvPr>
        </p:nvGraphicFramePr>
        <p:xfrm>
          <a:off x="6690836" y="1402080"/>
          <a:ext cx="5240814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479425">
                  <a:extLst>
                    <a:ext uri="{9D8B030D-6E8A-4147-A177-3AD203B41FA5}">
                      <a16:colId xmlns="" xmlns:a16="http://schemas.microsoft.com/office/drawing/2014/main" val="746431631"/>
                    </a:ext>
                  </a:extLst>
                </a:gridCol>
                <a:gridCol w="3942239">
                  <a:extLst>
                    <a:ext uri="{9D8B030D-6E8A-4147-A177-3AD203B41FA5}">
                      <a16:colId xmlns="" xmlns:a16="http://schemas.microsoft.com/office/drawing/2014/main" val="4205684163"/>
                    </a:ext>
                  </a:extLst>
                </a:gridCol>
                <a:gridCol w="819150">
                  <a:extLst>
                    <a:ext uri="{9D8B030D-6E8A-4147-A177-3AD203B41FA5}">
                      <a16:colId xmlns="" xmlns:a16="http://schemas.microsoft.com/office/drawing/2014/main" val="1128449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П/Н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972440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 в отеле (1 сутки на всех членов семьи)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394804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 (переезд из одного города в другой на всех членов семьи)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7824058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 на всех членов семьи на 2 дня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2043295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 на всех членов семьи на 2 дня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259896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Ужин на всех членов семьи на 2 дня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5935803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музея на всех членов семьи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0625821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парка аттракционов на всех членов семьи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7519817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собора на всех членов семьи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0170004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достопримечательности на всех членов семьи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у.е.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792503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Билет на туристический экскурсионный автобус для всех членов семьи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24633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Магнитик на холодильник, открытки, фото на память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у.е.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2022278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Мороженое, напитки и снеки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у.е.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505795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93A4852-69C0-4EF0-8EA8-5D8547979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464577"/>
              </p:ext>
            </p:extLst>
          </p:nvPr>
        </p:nvGraphicFramePr>
        <p:xfrm>
          <a:off x="260350" y="1402080"/>
          <a:ext cx="6197124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292100">
                  <a:extLst>
                    <a:ext uri="{9D8B030D-6E8A-4147-A177-3AD203B41FA5}">
                      <a16:colId xmlns="" xmlns:a16="http://schemas.microsoft.com/office/drawing/2014/main" val="1197380672"/>
                    </a:ext>
                  </a:extLst>
                </a:gridCol>
                <a:gridCol w="1123950">
                  <a:extLst>
                    <a:ext uri="{9D8B030D-6E8A-4147-A177-3AD203B41FA5}">
                      <a16:colId xmlns="" xmlns:a16="http://schemas.microsoft.com/office/drawing/2014/main" val="2199108181"/>
                    </a:ext>
                  </a:extLst>
                </a:gridCol>
                <a:gridCol w="1828324">
                  <a:extLst>
                    <a:ext uri="{9D8B030D-6E8A-4147-A177-3AD203B41FA5}">
                      <a16:colId xmlns="" xmlns:a16="http://schemas.microsoft.com/office/drawing/2014/main" val="62572519"/>
                    </a:ext>
                  </a:extLst>
                </a:gridCol>
                <a:gridCol w="2952750">
                  <a:extLst>
                    <a:ext uri="{9D8B030D-6E8A-4147-A177-3AD203B41FA5}">
                      <a16:colId xmlns="" xmlns:a16="http://schemas.microsoft.com/office/drawing/2014/main" val="17893693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4999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Лувр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1164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Диснейленд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Парк аттракционов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6064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Эйфелева башня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Достопримечательность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2818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Пражский Град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Достопримечательность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3183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 игрушек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828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Староместская ратуша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1067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Музейный остров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7223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Рейхстаг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8098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Берлинский кафедральный собор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8987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Водная прогулка по каналам Амстердама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Достопримечательность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9627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парк Кекенхоф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Достопримечательность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0845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 Ван Гога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846184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5657B3B-C590-4066-AAC6-CBCF97E8F371}"/>
              </a:ext>
            </a:extLst>
          </p:cNvPr>
          <p:cNvSpPr txBox="1"/>
          <p:nvPr/>
        </p:nvSpPr>
        <p:spPr>
          <a:xfrm>
            <a:off x="-360100" y="739311"/>
            <a:ext cx="6817574" cy="36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9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МАРШРУТ ПОЕЗДКИ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BB1C171-2005-4CB7-867A-0F2145A125B3}"/>
              </a:ext>
            </a:extLst>
          </p:cNvPr>
          <p:cNvSpPr txBox="1"/>
          <p:nvPr/>
        </p:nvSpPr>
        <p:spPr>
          <a:xfrm>
            <a:off x="5735900" y="746117"/>
            <a:ext cx="6817574" cy="366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9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ПРАЙС-ЛИСТ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480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1272</Words>
  <Application>Microsoft Office PowerPoint</Application>
  <PresentationFormat>Произвольный</PresentationFormat>
  <Paragraphs>757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Программа повышения квалификации   «Формирование финансовой грамотности обучающихся с использованием интерактивных технологий и цифровых образовательных ресурсов» разработка урока</vt:lpstr>
      <vt:lpstr>Как сформировать семейный бюджет</vt:lpstr>
      <vt:lpstr>Технологическая карта</vt:lpstr>
      <vt:lpstr>Цель:   Актуализация понятия о доходах и расходах, научиться определять источники расходов и направления расходов в семье, научиться составлять бюджет события.</vt:lpstr>
      <vt:lpstr>Планируемые результаты:  Сформированность понятий:  бюджет, обязательные расходы Сформированность предметных умений: - уметь планировать бюджет - уметь составлять план (смету) расходов (путем сложения сумм по разным статьям) - уметь определять приоритеты расходов (ранжировать по “важности”) в заданной ситуации - уметь принимать решения о расходах с учетом приоритетов и ограничения по ресурсам в заданной ситуации Сформированность установок: осознавать необходимости учета и планирования своих доходов и расходов - понимание необходимость вести учет доходов и расходов - овладение начальными навыками адаптации в мире финансовых отношений: сопоставление доходов и расходов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Вован Голтвенко</dc:creator>
  <cp:lastModifiedBy>Смирнова Анна Олеговна</cp:lastModifiedBy>
  <cp:revision>30</cp:revision>
  <dcterms:created xsi:type="dcterms:W3CDTF">2021-02-03T14:50:25Z</dcterms:created>
  <dcterms:modified xsi:type="dcterms:W3CDTF">2021-11-08T07:26:24Z</dcterms:modified>
</cp:coreProperties>
</file>