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9"/>
  </p:notesMasterIdLst>
  <p:sldIdLst>
    <p:sldId id="30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18288000" cy="10287000"/>
  <p:notesSz cx="6858000" cy="9144000"/>
  <p:embeddedFontLst>
    <p:embeddedFont>
      <p:font typeface="Rasa" panose="020B060402020202020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gYiQjKdOryuoEVRE7KaZ4SMasK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90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575" y="685800"/>
            <a:ext cx="16402050" cy="89725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354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6136" y="1457475"/>
            <a:ext cx="14224261" cy="121552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/>
          <p:nvPr/>
        </p:nvSpPr>
        <p:spPr>
          <a:xfrm>
            <a:off x="2255708" y="2703515"/>
            <a:ext cx="3928597" cy="3516332"/>
          </a:xfrm>
          <a:custGeom>
            <a:avLst/>
            <a:gdLst/>
            <a:ahLst/>
            <a:cxnLst/>
            <a:rect l="l" t="t" r="r" b="b"/>
            <a:pathLst>
              <a:path w="13009880" h="11644630" extrusionOk="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solidFill>
            <a:srgbClr val="FFB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"/>
          <p:cNvSpPr/>
          <p:nvPr/>
        </p:nvSpPr>
        <p:spPr>
          <a:xfrm>
            <a:off x="11749276" y="2703515"/>
            <a:ext cx="3928597" cy="3516332"/>
          </a:xfrm>
          <a:custGeom>
            <a:avLst/>
            <a:gdLst/>
            <a:ahLst/>
            <a:cxnLst/>
            <a:rect l="l" t="t" r="r" b="b"/>
            <a:pathLst>
              <a:path w="13009880" h="11644630" extrusionOk="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solidFill>
            <a:srgbClr val="FFB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"/>
          <p:cNvSpPr/>
          <p:nvPr/>
        </p:nvSpPr>
        <p:spPr>
          <a:xfrm>
            <a:off x="2460916" y="2880701"/>
            <a:ext cx="3508923" cy="3140699"/>
          </a:xfrm>
          <a:custGeom>
            <a:avLst/>
            <a:gdLst/>
            <a:ahLst/>
            <a:cxnLst/>
            <a:rect l="l" t="t" r="r" b="b"/>
            <a:pathLst>
              <a:path w="13009880" h="11644630" extrusionOk="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065" t="6748" r="-16656" b="264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"/>
          <p:cNvSpPr/>
          <p:nvPr/>
        </p:nvSpPr>
        <p:spPr>
          <a:xfrm>
            <a:off x="11937666" y="2880701"/>
            <a:ext cx="3508923" cy="3140699"/>
          </a:xfrm>
          <a:custGeom>
            <a:avLst/>
            <a:gdLst/>
            <a:ahLst/>
            <a:cxnLst/>
            <a:rect l="l" t="t" r="r" b="b"/>
            <a:pathLst>
              <a:path w="13009880" h="11644630" extrusionOk="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8066" t="6748" r="-17657" b="264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"/>
          <p:cNvSpPr/>
          <p:nvPr/>
        </p:nvSpPr>
        <p:spPr>
          <a:xfrm>
            <a:off x="7154161" y="2649490"/>
            <a:ext cx="4013965" cy="3863477"/>
          </a:xfrm>
          <a:custGeom>
            <a:avLst/>
            <a:gdLst/>
            <a:ahLst/>
            <a:cxnLst/>
            <a:rect l="l" t="t" r="r" b="b"/>
            <a:pathLst>
              <a:path w="12736830" h="12259310" extrusionOk="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solidFill>
            <a:srgbClr val="FFB4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"/>
          <p:cNvSpPr/>
          <p:nvPr/>
        </p:nvSpPr>
        <p:spPr>
          <a:xfrm>
            <a:off x="7337145" y="2825613"/>
            <a:ext cx="3647998" cy="3511230"/>
          </a:xfrm>
          <a:custGeom>
            <a:avLst/>
            <a:gdLst/>
            <a:ahLst/>
            <a:cxnLst/>
            <a:rect l="l" t="t" r="r" b="b"/>
            <a:pathLst>
              <a:path w="12736830" h="12259310" extrusionOk="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8227" t="1962" r="-17518" b="400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2022907" y="6396032"/>
            <a:ext cx="4307527" cy="30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Первый способ - </a:t>
            </a:r>
            <a:r>
              <a:rPr lang="en-US" sz="24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увеличить свои доходы.</a:t>
            </a:r>
            <a:r>
              <a:rPr lang="en-US" sz="24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 Например, мы можем отразить в плане подарки, которые нам сделают родители на день рождения или Новый год и учесть их как наш дополнительный доход.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7113820" y="6396032"/>
            <a:ext cx="4638907" cy="306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Второй способ - </a:t>
            </a:r>
            <a:r>
              <a:rPr lang="en-US" sz="24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сократить наши расходы. </a:t>
            </a:r>
            <a:r>
              <a:rPr lang="en-US" sz="24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Мы можем внимательно проанализировать, на что мы тратим карманные деньги, найти среди этих трат вредные расходы и попробовать от них отказаться.</a:t>
            </a:r>
            <a:endParaRPr/>
          </a:p>
        </p:txBody>
      </p:sp>
      <p:sp>
        <p:nvSpPr>
          <p:cNvPr id="221" name="Google Shape;221;p10"/>
          <p:cNvSpPr txBox="1"/>
          <p:nvPr/>
        </p:nvSpPr>
        <p:spPr>
          <a:xfrm>
            <a:off x="12237486" y="6484392"/>
            <a:ext cx="3559663" cy="153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А еще мы можем </a:t>
            </a:r>
            <a:r>
              <a:rPr lang="en-US" sz="24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положить деньги в банк</a:t>
            </a:r>
            <a:r>
              <a:rPr lang="en-US" sz="24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, чтобы спасти их от инфляции.</a:t>
            </a:r>
            <a:endParaRPr/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7">
            <a:alphaModFix/>
          </a:blip>
          <a:srcRect l="435" r="13269" b="72539"/>
          <a:stretch/>
        </p:blipFill>
        <p:spPr>
          <a:xfrm>
            <a:off x="-983453" y="9457367"/>
            <a:ext cx="19271454" cy="124878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 txBox="1"/>
          <p:nvPr/>
        </p:nvSpPr>
        <p:spPr>
          <a:xfrm>
            <a:off x="2106136" y="1343175"/>
            <a:ext cx="14224261" cy="87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Какие есть способы накопить быстрее?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 l="435" r="13269" b="72539"/>
          <a:stretch/>
        </p:blipFill>
        <p:spPr>
          <a:xfrm>
            <a:off x="-983453" y="9457367"/>
            <a:ext cx="19271454" cy="124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1843" y="3329238"/>
            <a:ext cx="4730640" cy="315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2106136" y="7203769"/>
            <a:ext cx="14307489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Инфляция - это процесс обесценивания денег в экономике, потеря деньгами их покупательной способности.</a:t>
            </a:r>
            <a:endParaRPr/>
          </a:p>
        </p:txBody>
      </p:sp>
      <p:sp>
        <p:nvSpPr>
          <p:cNvPr id="231" name="Google Shape;231;p11"/>
          <p:cNvSpPr txBox="1"/>
          <p:nvPr/>
        </p:nvSpPr>
        <p:spPr>
          <a:xfrm>
            <a:off x="2106136" y="1343175"/>
            <a:ext cx="14224261" cy="87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Что такое инфляция?</a:t>
            </a:r>
            <a:endParaRPr/>
          </a:p>
        </p:txBody>
      </p:sp>
      <p:pic>
        <p:nvPicPr>
          <p:cNvPr id="232" name="Google Shape;23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6160" y="3084802"/>
            <a:ext cx="4730640" cy="315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 txBox="1"/>
          <p:nvPr/>
        </p:nvSpPr>
        <p:spPr>
          <a:xfrm>
            <a:off x="2681843" y="5558438"/>
            <a:ext cx="695501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25 рублей</a:t>
            </a:r>
            <a:endParaRPr/>
          </a:p>
        </p:txBody>
      </p:sp>
      <p:sp>
        <p:nvSpPr>
          <p:cNvPr id="234" name="Google Shape;234;p11"/>
          <p:cNvSpPr txBox="1"/>
          <p:nvPr/>
        </p:nvSpPr>
        <p:spPr>
          <a:xfrm>
            <a:off x="11094694" y="5558438"/>
            <a:ext cx="695501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40 рублей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2"/>
          <p:cNvPicPr preferRelativeResize="0"/>
          <p:nvPr/>
        </p:nvPicPr>
        <p:blipFill rotWithShape="1">
          <a:blip r:embed="rId3">
            <a:alphaModFix/>
          </a:blip>
          <a:srcRect l="435" r="13269" b="72539"/>
          <a:stretch/>
        </p:blipFill>
        <p:spPr>
          <a:xfrm>
            <a:off x="-983453" y="9457367"/>
            <a:ext cx="19271454" cy="124878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2"/>
          <p:cNvSpPr txBox="1"/>
          <p:nvPr/>
        </p:nvSpPr>
        <p:spPr>
          <a:xfrm>
            <a:off x="2106136" y="3984843"/>
            <a:ext cx="7410657" cy="366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Вклад  - это деньги, которые вы даете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в долг банку. </a:t>
            </a:r>
            <a:endParaRPr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rgbClr val="4A4A4B"/>
              </a:solidFill>
              <a:latin typeface="Rasa"/>
              <a:ea typeface="Rasa"/>
              <a:cs typeface="Rasa"/>
              <a:sym typeface="Rasa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За использование ваших денег, банк обещает сохранить ваш вклад и выплатить вам процент. Этот процент - ваш доход, он равен или больше инфляции.</a:t>
            </a:r>
            <a:endParaRPr/>
          </a:p>
        </p:txBody>
      </p:sp>
      <p:sp>
        <p:nvSpPr>
          <p:cNvPr id="241" name="Google Shape;241;p12"/>
          <p:cNvSpPr/>
          <p:nvPr/>
        </p:nvSpPr>
        <p:spPr>
          <a:xfrm>
            <a:off x="10970202" y="3299573"/>
            <a:ext cx="5798001" cy="5670037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3349" t="25" r="-23435" b="-1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"/>
          <p:cNvSpPr txBox="1"/>
          <p:nvPr/>
        </p:nvSpPr>
        <p:spPr>
          <a:xfrm>
            <a:off x="2106136" y="1343175"/>
            <a:ext cx="14224261" cy="17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Помочь спасти деньги от инфляции может вклад в банк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46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 t="19628"/>
          <a:stretch/>
        </p:blipFill>
        <p:spPr>
          <a:xfrm>
            <a:off x="3541302" y="1028700"/>
            <a:ext cx="12081812" cy="775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0604" y="1870137"/>
            <a:ext cx="4466793" cy="70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5">
            <a:alphaModFix/>
          </a:blip>
          <a:srcRect t="38555" b="37312"/>
          <a:stretch/>
        </p:blipFill>
        <p:spPr>
          <a:xfrm>
            <a:off x="5886885" y="6477237"/>
            <a:ext cx="7390646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28424" y="6629637"/>
            <a:ext cx="5153747" cy="309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3"/>
          <p:cNvSpPr txBox="1"/>
          <p:nvPr/>
        </p:nvSpPr>
        <p:spPr>
          <a:xfrm>
            <a:off x="5599144" y="3443374"/>
            <a:ext cx="7637017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Помоги Лене</a:t>
            </a:r>
            <a:endParaRPr/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накопить </a:t>
            </a:r>
            <a:endParaRPr/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на велосипед  </a:t>
            </a:r>
            <a:endParaRPr/>
          </a:p>
        </p:txBody>
      </p:sp>
      <p:pic>
        <p:nvPicPr>
          <p:cNvPr id="252" name="Google Shape;25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74923" y="2426187"/>
            <a:ext cx="2024398" cy="543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4"/>
          <p:cNvPicPr preferRelativeResize="0"/>
          <p:nvPr/>
        </p:nvPicPr>
        <p:blipFill rotWithShape="1">
          <a:blip r:embed="rId4">
            <a:alphaModFix/>
          </a:blip>
          <a:srcRect t="19628"/>
          <a:stretch/>
        </p:blipFill>
        <p:spPr>
          <a:xfrm>
            <a:off x="6064546" y="2024082"/>
            <a:ext cx="10329531" cy="6626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4"/>
          <p:cNvGrpSpPr/>
          <p:nvPr/>
        </p:nvGrpSpPr>
        <p:grpSpPr>
          <a:xfrm>
            <a:off x="6791152" y="2234910"/>
            <a:ext cx="8876320" cy="4460184"/>
            <a:chOff x="0" y="164812"/>
            <a:chExt cx="11835093" cy="5946912"/>
          </a:xfrm>
        </p:grpSpPr>
        <p:sp>
          <p:nvSpPr>
            <p:cNvPr id="259" name="Google Shape;259;p14"/>
            <p:cNvSpPr txBox="1"/>
            <p:nvPr/>
          </p:nvSpPr>
          <p:spPr>
            <a:xfrm>
              <a:off x="0" y="164812"/>
              <a:ext cx="11835093" cy="1021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0" i="0" u="none" strike="noStrike" cap="none">
                  <a:solidFill>
                    <a:srgbClr val="FFFFFF"/>
                  </a:solidFill>
                  <a:latin typeface="Rasa"/>
                  <a:ea typeface="Rasa"/>
                  <a:cs typeface="Rasa"/>
                  <a:sym typeface="Rasa"/>
                </a:rPr>
                <a:t>История Лены</a:t>
              </a:r>
              <a:endParaRPr/>
            </a:p>
          </p:txBody>
        </p:sp>
        <p:sp>
          <p:nvSpPr>
            <p:cNvPr id="260" name="Google Shape;260;p14"/>
            <p:cNvSpPr txBox="1"/>
            <p:nvPr/>
          </p:nvSpPr>
          <p:spPr>
            <a:xfrm>
              <a:off x="0" y="2450102"/>
              <a:ext cx="11835093" cy="3661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0" i="0" u="none" strike="noStrike" cap="none">
                  <a:solidFill>
                    <a:srgbClr val="FFFFFF"/>
                  </a:solidFill>
                  <a:latin typeface="Rasa"/>
                  <a:ea typeface="Rasa"/>
                  <a:cs typeface="Rasa"/>
                  <a:sym typeface="Rasa"/>
                </a:rPr>
                <a:t>Зима. Лена очень хочет накопить деньги на велосипед и купить его летом. 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0" i="0" u="none" strike="noStrike" cap="none">
                  <a:solidFill>
                    <a:srgbClr val="FFFFFF"/>
                  </a:solidFill>
                  <a:latin typeface="Rasa"/>
                  <a:ea typeface="Rasa"/>
                  <a:cs typeface="Rasa"/>
                  <a:sym typeface="Rasa"/>
                </a:rPr>
                <a:t>Помоги ей принимать правильные решения в течение недели. </a:t>
              </a:r>
              <a:endParaRPr/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0" i="0" u="none" strike="noStrike" cap="none">
                  <a:solidFill>
                    <a:srgbClr val="FFFFFF"/>
                  </a:solidFill>
                  <a:latin typeface="Rasa"/>
                  <a:ea typeface="Rasa"/>
                  <a:cs typeface="Rasa"/>
                  <a:sym typeface="Rasa"/>
                </a:rPr>
                <a:t>Запоминай, сколько денег она получает каждый день! Для этого у тебя есть бланк</a:t>
              </a:r>
              <a:endParaRPr/>
            </a:p>
          </p:txBody>
        </p:sp>
      </p:grpSp>
      <p:pic>
        <p:nvPicPr>
          <p:cNvPr id="261" name="Google Shape;26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6735" y="1636394"/>
            <a:ext cx="4916217" cy="77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94078" y="2981045"/>
            <a:ext cx="498646" cy="55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81655" y="1276852"/>
            <a:ext cx="747969" cy="83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74923" y="2426187"/>
            <a:ext cx="2024398" cy="543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474973" y="6172200"/>
            <a:ext cx="2813027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Цель</a:t>
            </a:r>
            <a:endParaRPr/>
          </a:p>
        </p:txBody>
      </p:sp>
      <p:sp>
        <p:nvSpPr>
          <p:cNvPr id="271" name="Google Shape;271;p15"/>
          <p:cNvSpPr txBox="1"/>
          <p:nvPr/>
        </p:nvSpPr>
        <p:spPr>
          <a:xfrm>
            <a:off x="1028700" y="2087733"/>
            <a:ext cx="6640228" cy="96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В начале помоги Лене поставить правильную цель.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9372399" y="2097258"/>
            <a:ext cx="7700500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“Через полгода я хочу купить …”</a:t>
            </a:r>
            <a:endParaRPr/>
          </a:p>
        </p:txBody>
      </p:sp>
      <p:sp>
        <p:nvSpPr>
          <p:cNvPr id="273" name="Google Shape;273;p15"/>
          <p:cNvSpPr txBox="1"/>
          <p:nvPr/>
        </p:nvSpPr>
        <p:spPr>
          <a:xfrm>
            <a:off x="9372399" y="6369044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Городской велосипед за 6000 рублей</a:t>
            </a:r>
            <a:endParaRPr/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5"/>
          <p:cNvSpPr txBox="1"/>
          <p:nvPr/>
        </p:nvSpPr>
        <p:spPr>
          <a:xfrm>
            <a:off x="9372399" y="4922373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Красный велосипед</a:t>
            </a:r>
            <a:endParaRPr/>
          </a:p>
        </p:txBody>
      </p:sp>
      <p:sp>
        <p:nvSpPr>
          <p:cNvPr id="276" name="Google Shape;276;p15"/>
          <p:cNvSpPr txBox="1"/>
          <p:nvPr/>
        </p:nvSpPr>
        <p:spPr>
          <a:xfrm>
            <a:off x="9372399" y="3387880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Какой-нибудь велосипед</a:t>
            </a:r>
            <a:endParaRPr/>
          </a:p>
        </p:txBody>
      </p:sp>
      <p:pic>
        <p:nvPicPr>
          <p:cNvPr id="277" name="Google Shape;2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098" y="7188310"/>
            <a:ext cx="5153747" cy="3098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6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 txBox="1"/>
          <p:nvPr/>
        </p:nvSpPr>
        <p:spPr>
          <a:xfrm>
            <a:off x="4558008" y="4881224"/>
            <a:ext cx="12288574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Ооо, нет, с таким подходом к постановке цели и копить получится как-нибудь! Постарайся определить цель более четко.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Цель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“Через полгода я хочу купить какой-нибудь велосипед”</a:t>
            </a:r>
            <a:endParaRPr/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7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3957077" y="9320023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" y="3505117"/>
            <a:ext cx="1881884" cy="188188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“Через полгода я хочу купить красный велосипед”</a:t>
            </a:r>
            <a:endParaRPr/>
          </a:p>
        </p:txBody>
      </p:sp>
      <p:sp>
        <p:nvSpPr>
          <p:cNvPr id="296" name="Google Shape;296;p17"/>
          <p:cNvSpPr txBox="1"/>
          <p:nvPr/>
        </p:nvSpPr>
        <p:spPr>
          <a:xfrm>
            <a:off x="3383190" y="3969491"/>
            <a:ext cx="14111356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Уже лучше, но красных велосипедов может быть много, 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будет сложно определиться.</a:t>
            </a:r>
            <a:endParaRPr/>
          </a:p>
        </p:txBody>
      </p:sp>
      <p:sp>
        <p:nvSpPr>
          <p:cNvPr id="297" name="Google Shape;297;p17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Цель</a:t>
            </a:r>
            <a:endParaRPr/>
          </a:p>
        </p:txBody>
      </p:sp>
      <p:pic>
        <p:nvPicPr>
          <p:cNvPr id="298" name="Google Shape;29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7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8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8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“Через полгода я хочу купить городской велосипед за 6000 рублей.</a:t>
            </a:r>
            <a:endParaRPr/>
          </a:p>
        </p:txBody>
      </p:sp>
      <p:pic>
        <p:nvPicPr>
          <p:cNvPr id="306" name="Google Shape;3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0385" y="4316405"/>
            <a:ext cx="2184968" cy="218496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8"/>
          <p:cNvSpPr txBox="1"/>
          <p:nvPr/>
        </p:nvSpPr>
        <p:spPr>
          <a:xfrm>
            <a:off x="4702028" y="4676140"/>
            <a:ext cx="16096055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Отличный выбор! Вперед!</a:t>
            </a:r>
            <a:endParaRPr/>
          </a:p>
        </p:txBody>
      </p:sp>
      <p:sp>
        <p:nvSpPr>
          <p:cNvPr id="308" name="Google Shape;308;p18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Цель</a:t>
            </a:r>
            <a:endParaRPr/>
          </a:p>
        </p:txBody>
      </p:sp>
      <p:pic>
        <p:nvPicPr>
          <p:cNvPr id="309" name="Google Shape;30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8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9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0197" y="4053093"/>
            <a:ext cx="230943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Понедельник</a:t>
            </a:r>
            <a:endParaRPr/>
          </a:p>
        </p:txBody>
      </p:sp>
      <p:sp>
        <p:nvSpPr>
          <p:cNvPr id="318" name="Google Shape;318;p19"/>
          <p:cNvSpPr txBox="1"/>
          <p:nvPr/>
        </p:nvSpPr>
        <p:spPr>
          <a:xfrm>
            <a:off x="1028700" y="2087733"/>
            <a:ext cx="6640228" cy="96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В гости пришла бабушка Лены. Она подарила ей 500 рублей.</a:t>
            </a:r>
            <a:endParaRPr/>
          </a:p>
        </p:txBody>
      </p:sp>
      <p:sp>
        <p:nvSpPr>
          <p:cNvPr id="319" name="Google Shape;319;p19"/>
          <p:cNvSpPr txBox="1"/>
          <p:nvPr/>
        </p:nvSpPr>
        <p:spPr>
          <a:xfrm>
            <a:off x="9372399" y="2097258"/>
            <a:ext cx="7700500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Что Лене делать с деньгами?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9372399" y="6389618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Положить в кошелек</a:t>
            </a:r>
            <a:endParaRPr/>
          </a:p>
        </p:txBody>
      </p:sp>
      <p:sp>
        <p:nvSpPr>
          <p:cNvPr id="321" name="Google Shape;321;p19"/>
          <p:cNvSpPr txBox="1"/>
          <p:nvPr/>
        </p:nvSpPr>
        <p:spPr>
          <a:xfrm>
            <a:off x="9372399" y="4895533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Оставить деньги на диване</a:t>
            </a:r>
            <a:endParaRPr/>
          </a:p>
        </p:txBody>
      </p:sp>
      <p:sp>
        <p:nvSpPr>
          <p:cNvPr id="322" name="Google Shape;322;p19"/>
          <p:cNvSpPr txBox="1"/>
          <p:nvPr/>
        </p:nvSpPr>
        <p:spPr>
          <a:xfrm>
            <a:off x="9372399" y="3387880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Положить деньги на стол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4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100000">
            <a:off x="14901691" y="-505186"/>
            <a:ext cx="3604204" cy="37261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447800" y="2665558"/>
            <a:ext cx="16230600" cy="349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5060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88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Как тратить </a:t>
            </a:r>
            <a:endParaRPr/>
          </a:p>
          <a:p>
            <a:pPr marL="0" marR="0" lvl="0" indent="0" algn="ctr" rtl="0">
              <a:lnSpc>
                <a:spcPct val="9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88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карманные деньги?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52883">
            <a:off x="15694143" y="447860"/>
            <a:ext cx="20193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93848" y="6453079"/>
            <a:ext cx="4984552" cy="314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892" y="2743200"/>
            <a:ext cx="2875216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0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0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Положить деньги на стол</a:t>
            </a:r>
            <a:endParaRPr/>
          </a:p>
        </p:txBody>
      </p:sp>
      <p:sp>
        <p:nvSpPr>
          <p:cNvPr id="331" name="Google Shape;331;p20"/>
          <p:cNvSpPr txBox="1"/>
          <p:nvPr/>
        </p:nvSpPr>
        <p:spPr>
          <a:xfrm>
            <a:off x="4425317" y="4287830"/>
            <a:ext cx="11219941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 нет! Ты оставил(а) их на столе, а мама Лены убиралась, не заметила деньги и смахнула их вместе с мусором.</a:t>
            </a:r>
            <a:endParaRPr/>
          </a:p>
        </p:txBody>
      </p:sp>
      <p:sp>
        <p:nvSpPr>
          <p:cNvPr id="332" name="Google Shape;332;p20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Понедельник</a:t>
            </a:r>
            <a:endParaRPr/>
          </a:p>
        </p:txBody>
      </p:sp>
      <p:sp>
        <p:nvSpPr>
          <p:cNvPr id="333" name="Google Shape;333;p20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0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1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1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Оставить деньги на диване</a:t>
            </a:r>
            <a:endParaRPr/>
          </a:p>
        </p:txBody>
      </p:sp>
      <p:sp>
        <p:nvSpPr>
          <p:cNvPr id="341" name="Google Shape;341;p21"/>
          <p:cNvSpPr txBox="1"/>
          <p:nvPr/>
        </p:nvSpPr>
        <p:spPr>
          <a:xfrm>
            <a:off x="4702028" y="4676140"/>
            <a:ext cx="12145785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О, нет! Ты оставил(а) их на диване, они провалились между подушками и Лена не смогла их найти.</a:t>
            </a:r>
            <a:endParaRPr/>
          </a:p>
        </p:txBody>
      </p:sp>
      <p:sp>
        <p:nvSpPr>
          <p:cNvPr id="342" name="Google Shape;342;p21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Понедельник</a:t>
            </a:r>
            <a:endParaRPr/>
          </a:p>
        </p:txBody>
      </p:sp>
      <p:pic>
        <p:nvPicPr>
          <p:cNvPr id="343" name="Google Shape;34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1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2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2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Положить в кошелек</a:t>
            </a:r>
            <a:endParaRPr/>
          </a:p>
        </p:txBody>
      </p:sp>
      <p:sp>
        <p:nvSpPr>
          <p:cNvPr id="352" name="Google Shape;352;p22"/>
          <p:cNvSpPr txBox="1"/>
          <p:nvPr/>
        </p:nvSpPr>
        <p:spPr>
          <a:xfrm>
            <a:off x="4702028" y="4676140"/>
            <a:ext cx="12145785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Отлично! Деньги Лены надежно сохранены в кошельке.</a:t>
            </a:r>
            <a:endParaRPr/>
          </a:p>
        </p:txBody>
      </p:sp>
      <p:sp>
        <p:nvSpPr>
          <p:cNvPr id="353" name="Google Shape;353;p22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Понедельник</a:t>
            </a:r>
            <a:endParaRPr/>
          </a:p>
        </p:txBody>
      </p:sp>
      <p:pic>
        <p:nvPicPr>
          <p:cNvPr id="354" name="Google Shape;35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0385" y="4316405"/>
            <a:ext cx="2184968" cy="218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2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3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3"/>
          <p:cNvSpPr/>
          <p:nvPr/>
        </p:nvSpPr>
        <p:spPr>
          <a:xfrm>
            <a:off x="1296166" y="4212552"/>
            <a:ext cx="4817572" cy="4711246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20" t="-18252" r="-65" b="-18297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Вторник</a:t>
            </a:r>
            <a:endParaRPr/>
          </a:p>
        </p:txBody>
      </p:sp>
      <p:sp>
        <p:nvSpPr>
          <p:cNvPr id="364" name="Google Shape;364;p23"/>
          <p:cNvSpPr txBox="1"/>
          <p:nvPr/>
        </p:nvSpPr>
        <p:spPr>
          <a:xfrm>
            <a:off x="1028700" y="2087733"/>
            <a:ext cx="6640228" cy="19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Лена приготовила слайм из шампуня и продала несколько штук своим друзьям на школьной ярмарке. Заработала 300 рублей.</a:t>
            </a:r>
            <a:endParaRPr/>
          </a:p>
        </p:txBody>
      </p:sp>
      <p:sp>
        <p:nvSpPr>
          <p:cNvPr id="365" name="Google Shape;365;p23"/>
          <p:cNvSpPr txBox="1"/>
          <p:nvPr/>
        </p:nvSpPr>
        <p:spPr>
          <a:xfrm>
            <a:off x="9372399" y="2097258"/>
            <a:ext cx="7700500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Что Лене делать с деньгами?</a:t>
            </a:r>
            <a:endParaRPr/>
          </a:p>
        </p:txBody>
      </p:sp>
      <p:sp>
        <p:nvSpPr>
          <p:cNvPr id="366" name="Google Shape;366;p23"/>
          <p:cNvSpPr txBox="1"/>
          <p:nvPr/>
        </p:nvSpPr>
        <p:spPr>
          <a:xfrm>
            <a:off x="9372399" y="6103347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Положить в карман джинсов</a:t>
            </a:r>
            <a:endParaRPr/>
          </a:p>
        </p:txBody>
      </p:sp>
      <p:sp>
        <p:nvSpPr>
          <p:cNvPr id="367" name="Google Shape;367;p23"/>
          <p:cNvSpPr txBox="1"/>
          <p:nvPr/>
        </p:nvSpPr>
        <p:spPr>
          <a:xfrm>
            <a:off x="9372399" y="4922373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Положить в школьную сумку</a:t>
            </a:r>
            <a:endParaRPr/>
          </a:p>
        </p:txBody>
      </p:sp>
      <p:sp>
        <p:nvSpPr>
          <p:cNvPr id="368" name="Google Shape;368;p23"/>
          <p:cNvSpPr txBox="1"/>
          <p:nvPr/>
        </p:nvSpPr>
        <p:spPr>
          <a:xfrm>
            <a:off x="9372399" y="3387880"/>
            <a:ext cx="7700500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Оставить деньги на столе со слаймами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4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4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Оставить деньги на столе со слаймами</a:t>
            </a:r>
            <a:endParaRPr/>
          </a:p>
        </p:txBody>
      </p:sp>
      <p:sp>
        <p:nvSpPr>
          <p:cNvPr id="377" name="Google Shape;377;p24"/>
          <p:cNvSpPr txBox="1"/>
          <p:nvPr/>
        </p:nvSpPr>
        <p:spPr>
          <a:xfrm>
            <a:off x="4425317" y="4287830"/>
            <a:ext cx="11219941" cy="183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 нет! Почти все деньги пропали! Стоит быть внимательным к своим деньгам, мало ли что… Сейчас, кажется, кто-то прошел мимо и своим плюшевой мишкой случайно смел их со стола. На столе осталось только 100 рублей.</a:t>
            </a:r>
            <a:endParaRPr/>
          </a:p>
        </p:txBody>
      </p:sp>
      <p:sp>
        <p:nvSpPr>
          <p:cNvPr id="378" name="Google Shape;378;p24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Вторник</a:t>
            </a:r>
            <a:endParaRPr/>
          </a:p>
        </p:txBody>
      </p:sp>
      <p:sp>
        <p:nvSpPr>
          <p:cNvPr id="379" name="Google Shape;379;p24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4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5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5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Положить в школьную сумку</a:t>
            </a:r>
            <a:endParaRPr/>
          </a:p>
        </p:txBody>
      </p:sp>
      <p:sp>
        <p:nvSpPr>
          <p:cNvPr id="388" name="Google Shape;388;p25"/>
          <p:cNvSpPr txBox="1"/>
          <p:nvPr/>
        </p:nvSpPr>
        <p:spPr>
          <a:xfrm>
            <a:off x="4425317" y="4287830"/>
            <a:ext cx="11219941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Хороший выбор! Теперь они точно не потеряются!</a:t>
            </a:r>
            <a:endParaRPr/>
          </a:p>
        </p:txBody>
      </p:sp>
      <p:sp>
        <p:nvSpPr>
          <p:cNvPr id="389" name="Google Shape;389;p25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Вторник</a:t>
            </a:r>
            <a:endParaRPr/>
          </a:p>
        </p:txBody>
      </p:sp>
      <p:sp>
        <p:nvSpPr>
          <p:cNvPr id="390" name="Google Shape;390;p25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5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392" name="Google Shape;39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385" y="4316405"/>
            <a:ext cx="2184968" cy="218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26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6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Положить в карман джинсов</a:t>
            </a:r>
            <a:endParaRPr/>
          </a:p>
        </p:txBody>
      </p:sp>
      <p:sp>
        <p:nvSpPr>
          <p:cNvPr id="401" name="Google Shape;401;p26"/>
          <p:cNvSpPr txBox="1"/>
          <p:nvPr/>
        </p:nvSpPr>
        <p:spPr>
          <a:xfrm>
            <a:off x="4425317" y="4287830"/>
            <a:ext cx="11219941" cy="183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Ура, ты донес деньги до дома. Но тут старшая сестра Лены решила постирать все вещи, в том числе и джинсы, а карманы не проверила… Вместо купюр остались только клочки бумаги.</a:t>
            </a:r>
            <a:endParaRPr/>
          </a:p>
        </p:txBody>
      </p:sp>
      <p:sp>
        <p:nvSpPr>
          <p:cNvPr id="402" name="Google Shape;402;p26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Вторник</a:t>
            </a:r>
            <a:endParaRPr/>
          </a:p>
        </p:txBody>
      </p:sp>
      <p:sp>
        <p:nvSpPr>
          <p:cNvPr id="403" name="Google Shape;403;p26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6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27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7"/>
          <p:cNvSpPr/>
          <p:nvPr/>
        </p:nvSpPr>
        <p:spPr>
          <a:xfrm>
            <a:off x="1296166" y="4212552"/>
            <a:ext cx="4817572" cy="4711246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3210" t="25" r="-23299" b="-1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7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Среда</a:t>
            </a:r>
            <a:endParaRPr/>
          </a:p>
        </p:txBody>
      </p:sp>
      <p:sp>
        <p:nvSpPr>
          <p:cNvPr id="412" name="Google Shape;412;p27"/>
          <p:cNvSpPr txBox="1"/>
          <p:nvPr/>
        </p:nvSpPr>
        <p:spPr>
          <a:xfrm>
            <a:off x="1028700" y="2087733"/>
            <a:ext cx="6640228" cy="194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Лена провела мастер-класс для родителей, как готовить слаймы из шампуня. Мама отдала Лене честно заработанные 400 рублей.</a:t>
            </a:r>
            <a:endParaRPr/>
          </a:p>
        </p:txBody>
      </p:sp>
      <p:sp>
        <p:nvSpPr>
          <p:cNvPr id="413" name="Google Shape;413;p27"/>
          <p:cNvSpPr txBox="1"/>
          <p:nvPr/>
        </p:nvSpPr>
        <p:spPr>
          <a:xfrm>
            <a:off x="9372399" y="2097258"/>
            <a:ext cx="7700500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Что Лене делать с деньгами?</a:t>
            </a:r>
            <a:endParaRPr/>
          </a:p>
        </p:txBody>
      </p:sp>
      <p:sp>
        <p:nvSpPr>
          <p:cNvPr id="414" name="Google Shape;414;p27"/>
          <p:cNvSpPr txBox="1"/>
          <p:nvPr/>
        </p:nvSpPr>
        <p:spPr>
          <a:xfrm>
            <a:off x="9372399" y="6103347"/>
            <a:ext cx="7700500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Оставить их на кухне, где проходил мастер-класс</a:t>
            </a:r>
            <a:endParaRPr/>
          </a:p>
        </p:txBody>
      </p:sp>
      <p:sp>
        <p:nvSpPr>
          <p:cNvPr id="415" name="Google Shape;415;p27"/>
          <p:cNvSpPr txBox="1"/>
          <p:nvPr/>
        </p:nvSpPr>
        <p:spPr>
          <a:xfrm>
            <a:off x="9372399" y="4922373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Оставить их на кровати</a:t>
            </a:r>
            <a:endParaRPr/>
          </a:p>
        </p:txBody>
      </p:sp>
      <p:sp>
        <p:nvSpPr>
          <p:cNvPr id="416" name="Google Shape;416;p27"/>
          <p:cNvSpPr txBox="1"/>
          <p:nvPr/>
        </p:nvSpPr>
        <p:spPr>
          <a:xfrm>
            <a:off x="9372399" y="3387880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Положить деньги в копилку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8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8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Положить деньги в копилку</a:t>
            </a:r>
            <a:endParaRPr/>
          </a:p>
        </p:txBody>
      </p:sp>
      <p:sp>
        <p:nvSpPr>
          <p:cNvPr id="424" name="Google Shape;424;p28"/>
          <p:cNvSpPr txBox="1"/>
          <p:nvPr/>
        </p:nvSpPr>
        <p:spPr>
          <a:xfrm>
            <a:off x="4425317" y="4287830"/>
            <a:ext cx="11219941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Ура, деньги в целости и сохранности!</a:t>
            </a:r>
            <a:endParaRPr/>
          </a:p>
        </p:txBody>
      </p:sp>
      <p:sp>
        <p:nvSpPr>
          <p:cNvPr id="425" name="Google Shape;425;p28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Среда</a:t>
            </a:r>
            <a:endParaRPr/>
          </a:p>
        </p:txBody>
      </p:sp>
      <p:sp>
        <p:nvSpPr>
          <p:cNvPr id="426" name="Google Shape;426;p28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8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428" name="Google Shape;42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385" y="4316405"/>
            <a:ext cx="2184968" cy="218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29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9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Оставить их на кровати</a:t>
            </a:r>
            <a:endParaRPr/>
          </a:p>
        </p:txBody>
      </p:sp>
      <p:sp>
        <p:nvSpPr>
          <p:cNvPr id="436" name="Google Shape;436;p29"/>
          <p:cNvSpPr txBox="1"/>
          <p:nvPr/>
        </p:nvSpPr>
        <p:spPr>
          <a:xfrm>
            <a:off x="4425317" y="4287830"/>
            <a:ext cx="11219941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Лена положила их на кровать, а потом просто забыла о них, и они потерялись в пододеяльнике.</a:t>
            </a:r>
            <a:endParaRPr/>
          </a:p>
        </p:txBody>
      </p:sp>
      <p:sp>
        <p:nvSpPr>
          <p:cNvPr id="437" name="Google Shape;437;p29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Среда</a:t>
            </a:r>
            <a:endParaRPr/>
          </a:p>
        </p:txBody>
      </p:sp>
      <p:sp>
        <p:nvSpPr>
          <p:cNvPr id="438" name="Google Shape;438;p29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9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440" name="Google Shape;44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4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3"/>
          <p:cNvGrpSpPr/>
          <p:nvPr/>
        </p:nvGrpSpPr>
        <p:grpSpPr>
          <a:xfrm>
            <a:off x="822957" y="1734607"/>
            <a:ext cx="16230599" cy="7523693"/>
            <a:chOff x="0" y="0"/>
            <a:chExt cx="21640799" cy="10031591"/>
          </a:xfrm>
        </p:grpSpPr>
        <p:pic>
          <p:nvPicPr>
            <p:cNvPr id="94" name="Google Shape;9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568052" cy="10031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2748" y="0"/>
              <a:ext cx="12568052" cy="10031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3"/>
          <p:cNvGrpSpPr/>
          <p:nvPr/>
        </p:nvGrpSpPr>
        <p:grpSpPr>
          <a:xfrm>
            <a:off x="3737031" y="4306564"/>
            <a:ext cx="11756281" cy="2062469"/>
            <a:chOff x="0" y="-19050"/>
            <a:chExt cx="15675043" cy="2749958"/>
          </a:xfrm>
        </p:grpSpPr>
        <p:sp>
          <p:nvSpPr>
            <p:cNvPr id="97" name="Google Shape;97;p3"/>
            <p:cNvSpPr txBox="1"/>
            <p:nvPr/>
          </p:nvSpPr>
          <p:spPr>
            <a:xfrm>
              <a:off x="0" y="-19050"/>
              <a:ext cx="15675043" cy="2029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8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97" b="0" i="0" u="none" strike="noStrike" cap="none">
                  <a:solidFill>
                    <a:srgbClr val="009146"/>
                  </a:solidFill>
                  <a:latin typeface="Rasa"/>
                  <a:ea typeface="Rasa"/>
                  <a:cs typeface="Rasa"/>
                  <a:sym typeface="Rasa"/>
                </a:rPr>
                <a:t>Что такое карманные деньги?</a:t>
              </a:r>
              <a:endParaRPr/>
            </a:p>
            <a:p>
              <a:pPr marL="0" marR="0" lvl="0" indent="0" algn="l" rtl="0">
                <a:lnSpc>
                  <a:spcPct val="118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97" b="0" i="0" u="none" strike="noStrike" cap="none">
                  <a:solidFill>
                    <a:srgbClr val="009146"/>
                  </a:solidFill>
                  <a:latin typeface="Rasa"/>
                  <a:ea typeface="Rasa"/>
                  <a:cs typeface="Rasa"/>
                  <a:sym typeface="Rasa"/>
                </a:rPr>
                <a:t>Какие у вас есть идеи?</a:t>
              </a:r>
              <a:endParaRPr/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0" y="2278031"/>
              <a:ext cx="14456823" cy="452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2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9" name="Google Shape;9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3374" y="644391"/>
            <a:ext cx="2181186" cy="2433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30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0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Оставить их на кухне, где проходил мастер-класс</a:t>
            </a:r>
            <a:endParaRPr/>
          </a:p>
        </p:txBody>
      </p:sp>
      <p:sp>
        <p:nvSpPr>
          <p:cNvPr id="449" name="Google Shape;449;p30"/>
          <p:cNvSpPr txBox="1"/>
          <p:nvPr/>
        </p:nvSpPr>
        <p:spPr>
          <a:xfrm>
            <a:off x="4425317" y="4287830"/>
            <a:ext cx="11219941" cy="183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Лена оставила их на кухне, но потом кот так носился по квартире, что смел их со стола и они куда-то потерялись. На самом деле, они под холодильником, но Лена деньги так и не нашла.</a:t>
            </a:r>
            <a:endParaRPr/>
          </a:p>
        </p:txBody>
      </p:sp>
      <p:sp>
        <p:nvSpPr>
          <p:cNvPr id="450" name="Google Shape;450;p30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Среда</a:t>
            </a:r>
            <a:endParaRPr/>
          </a:p>
        </p:txBody>
      </p:sp>
      <p:sp>
        <p:nvSpPr>
          <p:cNvPr id="451" name="Google Shape;451;p30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0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1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1"/>
          <p:cNvSpPr txBox="1"/>
          <p:nvPr/>
        </p:nvSpPr>
        <p:spPr>
          <a:xfrm>
            <a:off x="1028700" y="2087733"/>
            <a:ext cx="6640228" cy="339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Лена откладывала со школьных завтраков всю неделю по 40 рублей каждый день. К четвергу у нее уже накопилось 160 рублей. Но Лене ужасно захотелось потратить на лотерейный билет. Ведь в лотерею можно выиграть деньги! </a:t>
            </a:r>
            <a:endParaRPr/>
          </a:p>
        </p:txBody>
      </p:sp>
      <p:pic>
        <p:nvPicPr>
          <p:cNvPr id="459" name="Google Shape;45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2197" y="6579914"/>
            <a:ext cx="3301014" cy="304931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1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Четверг</a:t>
            </a:r>
            <a:endParaRPr/>
          </a:p>
        </p:txBody>
      </p:sp>
      <p:sp>
        <p:nvSpPr>
          <p:cNvPr id="461" name="Google Shape;461;p31"/>
          <p:cNvSpPr txBox="1"/>
          <p:nvPr/>
        </p:nvSpPr>
        <p:spPr>
          <a:xfrm>
            <a:off x="9372399" y="2097258"/>
            <a:ext cx="7700500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Что Лене делать с деньгами?</a:t>
            </a:r>
            <a:endParaRPr/>
          </a:p>
        </p:txBody>
      </p:sp>
      <p:sp>
        <p:nvSpPr>
          <p:cNvPr id="462" name="Google Shape;462;p31"/>
          <p:cNvSpPr txBox="1"/>
          <p:nvPr/>
        </p:nvSpPr>
        <p:spPr>
          <a:xfrm>
            <a:off x="9372399" y="6741151"/>
            <a:ext cx="7700500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Лена, ну какая лотерея! Положи деньги в копилку.</a:t>
            </a:r>
            <a:endParaRPr/>
          </a:p>
        </p:txBody>
      </p:sp>
      <p:sp>
        <p:nvSpPr>
          <p:cNvPr id="463" name="Google Shape;463;p31"/>
          <p:cNvSpPr txBox="1"/>
          <p:nvPr/>
        </p:nvSpPr>
        <p:spPr>
          <a:xfrm>
            <a:off x="9372399" y="5114925"/>
            <a:ext cx="7700500" cy="138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Лена, ты что, не стоит покупать лотерею! Лучше спрячь деньги в книжку!</a:t>
            </a:r>
            <a:endParaRPr/>
          </a:p>
        </p:txBody>
      </p:sp>
      <p:sp>
        <p:nvSpPr>
          <p:cNvPr id="464" name="Google Shape;464;p31"/>
          <p:cNvSpPr txBox="1"/>
          <p:nvPr/>
        </p:nvSpPr>
        <p:spPr>
          <a:xfrm>
            <a:off x="9372399" y="3387880"/>
            <a:ext cx="7700500" cy="138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Купить тот самый лотерейный билет на накопленные 160 рублей. А вдруг выиграю!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32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2"/>
          <p:cNvSpPr txBox="1"/>
          <p:nvPr/>
        </p:nvSpPr>
        <p:spPr>
          <a:xfrm>
            <a:off x="1028700" y="2366503"/>
            <a:ext cx="16485735" cy="101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Купить тот самый лотерейный билет на накопленные 160 рублей. А вдруг выиграю!</a:t>
            </a:r>
            <a:endParaRPr/>
          </a:p>
        </p:txBody>
      </p:sp>
      <p:sp>
        <p:nvSpPr>
          <p:cNvPr id="472" name="Google Shape;472;p32"/>
          <p:cNvSpPr txBox="1"/>
          <p:nvPr/>
        </p:nvSpPr>
        <p:spPr>
          <a:xfrm>
            <a:off x="4425317" y="4287830"/>
            <a:ext cx="11219941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Лена купила билет в лотерею, а он не выиграл. Вот незадача! Или неудача....</a:t>
            </a:r>
            <a:endParaRPr/>
          </a:p>
        </p:txBody>
      </p:sp>
      <p:sp>
        <p:nvSpPr>
          <p:cNvPr id="473" name="Google Shape;473;p32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Четверг</a:t>
            </a:r>
            <a:endParaRPr/>
          </a:p>
        </p:txBody>
      </p:sp>
      <p:sp>
        <p:nvSpPr>
          <p:cNvPr id="474" name="Google Shape;474;p32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2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476" name="Google Shape;47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33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3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Лена, ты что, не стоит покупать лотерею! Лучше спрячь деньги в книжку!</a:t>
            </a:r>
            <a:endParaRPr/>
          </a:p>
        </p:txBody>
      </p:sp>
      <p:sp>
        <p:nvSpPr>
          <p:cNvPr id="484" name="Google Shape;484;p33"/>
          <p:cNvSpPr txBox="1"/>
          <p:nvPr/>
        </p:nvSpPr>
        <p:spPr>
          <a:xfrm>
            <a:off x="4425317" y="4287830"/>
            <a:ext cx="11219941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Лена так и сделала, спрятала деньги в «Гарри Поттера», а потом забыла про них и сдала книжку в библиотеку.</a:t>
            </a:r>
            <a:endParaRPr/>
          </a:p>
        </p:txBody>
      </p:sp>
      <p:sp>
        <p:nvSpPr>
          <p:cNvPr id="485" name="Google Shape;485;p33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Четверг</a:t>
            </a:r>
            <a:endParaRPr/>
          </a:p>
        </p:txBody>
      </p:sp>
      <p:sp>
        <p:nvSpPr>
          <p:cNvPr id="486" name="Google Shape;486;p33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3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488" name="Google Shape;48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34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4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Лена, ну какая лотерея! Положи деньги в копилку.</a:t>
            </a:r>
            <a:endParaRPr/>
          </a:p>
        </p:txBody>
      </p:sp>
      <p:sp>
        <p:nvSpPr>
          <p:cNvPr id="496" name="Google Shape;496;p34"/>
          <p:cNvSpPr txBox="1"/>
          <p:nvPr/>
        </p:nvSpPr>
        <p:spPr>
          <a:xfrm>
            <a:off x="4425317" y="4287830"/>
            <a:ext cx="11219941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Отличный выбор! Лена удачно сохранила 160 рублей.</a:t>
            </a:r>
            <a:endParaRPr/>
          </a:p>
        </p:txBody>
      </p:sp>
      <p:sp>
        <p:nvSpPr>
          <p:cNvPr id="497" name="Google Shape;497;p34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Четверг</a:t>
            </a:r>
            <a:endParaRPr/>
          </a:p>
        </p:txBody>
      </p:sp>
      <p:sp>
        <p:nvSpPr>
          <p:cNvPr id="498" name="Google Shape;498;p34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4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500" name="Google Shape;50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385" y="4316405"/>
            <a:ext cx="2184968" cy="218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35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5"/>
          <p:cNvSpPr txBox="1"/>
          <p:nvPr/>
        </p:nvSpPr>
        <p:spPr>
          <a:xfrm>
            <a:off x="9372399" y="5114925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Положить деньги в карман.</a:t>
            </a:r>
            <a:endParaRPr/>
          </a:p>
        </p:txBody>
      </p:sp>
      <p:sp>
        <p:nvSpPr>
          <p:cNvPr id="507" name="Google Shape;507;p35"/>
          <p:cNvSpPr txBox="1"/>
          <p:nvPr/>
        </p:nvSpPr>
        <p:spPr>
          <a:xfrm>
            <a:off x="9372399" y="3861089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Оставить деньги среди подарков.</a:t>
            </a:r>
            <a:endParaRPr/>
          </a:p>
        </p:txBody>
      </p:sp>
      <p:sp>
        <p:nvSpPr>
          <p:cNvPr id="508" name="Google Shape;508;p35"/>
          <p:cNvSpPr txBox="1"/>
          <p:nvPr/>
        </p:nvSpPr>
        <p:spPr>
          <a:xfrm>
            <a:off x="1028700" y="2087733"/>
            <a:ext cx="6640228" cy="14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У Лены день рождения! Друзья и родственники Лены подарили ей 5000 рублей.</a:t>
            </a:r>
            <a:endParaRPr/>
          </a:p>
        </p:txBody>
      </p:sp>
      <p:pic>
        <p:nvPicPr>
          <p:cNvPr id="509" name="Google Shape;50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2800" y="0"/>
            <a:ext cx="7315200" cy="98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962" y="6459966"/>
            <a:ext cx="284435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5"/>
          <p:cNvSpPr txBox="1"/>
          <p:nvPr/>
        </p:nvSpPr>
        <p:spPr>
          <a:xfrm>
            <a:off x="9372399" y="6247367"/>
            <a:ext cx="7700500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Попросить папу открыть банковскую карту и перевести деньги на карту.</a:t>
            </a:r>
            <a:endParaRPr/>
          </a:p>
        </p:txBody>
      </p:sp>
      <p:sp>
        <p:nvSpPr>
          <p:cNvPr id="512" name="Google Shape;512;p35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Пятница</a:t>
            </a:r>
            <a:endParaRPr/>
          </a:p>
        </p:txBody>
      </p:sp>
      <p:sp>
        <p:nvSpPr>
          <p:cNvPr id="513" name="Google Shape;513;p35"/>
          <p:cNvSpPr txBox="1"/>
          <p:nvPr/>
        </p:nvSpPr>
        <p:spPr>
          <a:xfrm>
            <a:off x="9372399" y="2097258"/>
            <a:ext cx="7700500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Что Лене делать с деньгами?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36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6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Оставить деньги среди подарков</a:t>
            </a:r>
            <a:endParaRPr/>
          </a:p>
        </p:txBody>
      </p:sp>
      <p:sp>
        <p:nvSpPr>
          <p:cNvPr id="521" name="Google Shape;521;p36"/>
          <p:cNvSpPr txBox="1"/>
          <p:nvPr/>
        </p:nvSpPr>
        <p:spPr>
          <a:xfrm>
            <a:off x="4425317" y="4287830"/>
            <a:ext cx="11219941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Ой, после празднования деньги потерялись! Наверно, их выбросили вместе с подарочной упаковкой.</a:t>
            </a:r>
            <a:endParaRPr/>
          </a:p>
        </p:txBody>
      </p:sp>
      <p:sp>
        <p:nvSpPr>
          <p:cNvPr id="522" name="Google Shape;522;p36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Пятница</a:t>
            </a:r>
            <a:endParaRPr/>
          </a:p>
        </p:txBody>
      </p:sp>
      <p:sp>
        <p:nvSpPr>
          <p:cNvPr id="523" name="Google Shape;523;p36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525" name="Google Shape;525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37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7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Положить деньги в карман</a:t>
            </a:r>
            <a:endParaRPr/>
          </a:p>
        </p:txBody>
      </p:sp>
      <p:sp>
        <p:nvSpPr>
          <p:cNvPr id="533" name="Google Shape;533;p37"/>
          <p:cNvSpPr txBox="1"/>
          <p:nvPr/>
        </p:nvSpPr>
        <p:spPr>
          <a:xfrm>
            <a:off x="4425317" y="4287830"/>
            <a:ext cx="11219941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В кармане дырка! 5000 рублей как сквозь землю провалились.</a:t>
            </a:r>
            <a:endParaRPr/>
          </a:p>
        </p:txBody>
      </p:sp>
      <p:sp>
        <p:nvSpPr>
          <p:cNvPr id="534" name="Google Shape;534;p37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Пятница</a:t>
            </a:r>
            <a:endParaRPr/>
          </a:p>
        </p:txBody>
      </p:sp>
      <p:sp>
        <p:nvSpPr>
          <p:cNvPr id="535" name="Google Shape;535;p37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7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537" name="Google Shape;537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38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38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Попросить папу открыть банковскую карту и перевести деньги на карту</a:t>
            </a:r>
            <a:endParaRPr/>
          </a:p>
        </p:txBody>
      </p:sp>
      <p:sp>
        <p:nvSpPr>
          <p:cNvPr id="545" name="Google Shape;545;p38"/>
          <p:cNvSpPr txBox="1"/>
          <p:nvPr/>
        </p:nvSpPr>
        <p:spPr>
          <a:xfrm>
            <a:off x="4425317" y="4287830"/>
            <a:ext cx="11219941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Хороший выбор, в банке еще и специальную карту открыли, с выгодными условиями для подростков.</a:t>
            </a:r>
            <a:endParaRPr/>
          </a:p>
        </p:txBody>
      </p:sp>
      <p:sp>
        <p:nvSpPr>
          <p:cNvPr id="546" name="Google Shape;546;p38"/>
          <p:cNvSpPr txBox="1"/>
          <p:nvPr/>
        </p:nvSpPr>
        <p:spPr>
          <a:xfrm>
            <a:off x="1028700" y="916107"/>
            <a:ext cx="679323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Пятница</a:t>
            </a:r>
            <a:endParaRPr/>
          </a:p>
        </p:txBody>
      </p:sp>
      <p:sp>
        <p:nvSpPr>
          <p:cNvPr id="547" name="Google Shape;547;p38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8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549" name="Google Shape;54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385" y="4316405"/>
            <a:ext cx="2184968" cy="218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46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39"/>
          <p:cNvPicPr preferRelativeResize="0"/>
          <p:nvPr/>
        </p:nvPicPr>
        <p:blipFill rotWithShape="1">
          <a:blip r:embed="rId3">
            <a:alphaModFix/>
          </a:blip>
          <a:srcRect t="19628"/>
          <a:stretch/>
        </p:blipFill>
        <p:spPr>
          <a:xfrm>
            <a:off x="3541302" y="1028700"/>
            <a:ext cx="12081812" cy="775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0604" y="1870137"/>
            <a:ext cx="4466793" cy="70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9"/>
          <p:cNvPicPr preferRelativeResize="0"/>
          <p:nvPr/>
        </p:nvPicPr>
        <p:blipFill rotWithShape="1">
          <a:blip r:embed="rId5">
            <a:alphaModFix/>
          </a:blip>
          <a:srcRect t="38555" b="37312"/>
          <a:stretch/>
        </p:blipFill>
        <p:spPr>
          <a:xfrm>
            <a:off x="5886885" y="6477237"/>
            <a:ext cx="7390646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9"/>
          <p:cNvSpPr txBox="1"/>
          <p:nvPr/>
        </p:nvSpPr>
        <p:spPr>
          <a:xfrm>
            <a:off x="5599144" y="3443374"/>
            <a:ext cx="7637017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Сколько денег накопила Лена в конце недели?</a:t>
            </a:r>
            <a:endParaRPr/>
          </a:p>
        </p:txBody>
      </p:sp>
      <p:pic>
        <p:nvPicPr>
          <p:cNvPr id="558" name="Google Shape;558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29103" y="2574631"/>
            <a:ext cx="2024398" cy="543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16809" y="555331"/>
            <a:ext cx="20193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1869" y="1484356"/>
            <a:ext cx="14224261" cy="121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8815" y="3274270"/>
            <a:ext cx="1392832" cy="143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506" y="3238106"/>
            <a:ext cx="1392832" cy="143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5">
            <a:alphaModFix/>
          </a:blip>
          <a:srcRect l="270" b="74471"/>
          <a:stretch/>
        </p:blipFill>
        <p:spPr>
          <a:xfrm>
            <a:off x="667268" y="9688637"/>
            <a:ext cx="16999590" cy="886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3186139" y="4804203"/>
            <a:ext cx="4360682" cy="4264440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3464" t="25" r="-23553" b="-1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10778353" y="4804203"/>
            <a:ext cx="4360682" cy="4264440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20" t="-26834" r="-65" b="-2687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4497133" y="1614385"/>
            <a:ext cx="9339858" cy="2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Что такое карманные деньги?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9912469" y="3379324"/>
            <a:ext cx="830066" cy="11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2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2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2508505" y="3343160"/>
            <a:ext cx="672535" cy="11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2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1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3790331" y="3502790"/>
            <a:ext cx="6373174" cy="102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Деньги, которые                                                 </a:t>
            </a:r>
            <a:endParaRPr/>
          </a:p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лежат в кармане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11293682" y="3503851"/>
            <a:ext cx="6373174" cy="102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Деньги, необходимые </a:t>
            </a:r>
            <a:endParaRPr/>
          </a:p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для ежедневных расходов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40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-263459" y="9463769"/>
            <a:ext cx="14330924" cy="966977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0"/>
          <p:cNvSpPr txBox="1"/>
          <p:nvPr/>
        </p:nvSpPr>
        <p:spPr>
          <a:xfrm>
            <a:off x="1028700" y="2087733"/>
            <a:ext cx="6640228" cy="242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Когда Лена ходила с мамой в магазин, то обратила внимание, ее любимая шоколадка теперь стоит не 24, а 25 рублей. А вдруг инфляция? </a:t>
            </a:r>
            <a:endParaRPr/>
          </a:p>
        </p:txBody>
      </p:sp>
      <p:pic>
        <p:nvPicPr>
          <p:cNvPr id="566" name="Google Shape;56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6948" y="5832457"/>
            <a:ext cx="4188092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0"/>
          <p:cNvSpPr txBox="1"/>
          <p:nvPr/>
        </p:nvSpPr>
        <p:spPr>
          <a:xfrm>
            <a:off x="9372399" y="5114925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Нет, положу только половину денег.</a:t>
            </a:r>
            <a:endParaRPr/>
          </a:p>
        </p:txBody>
      </p:sp>
      <p:sp>
        <p:nvSpPr>
          <p:cNvPr id="568" name="Google Shape;568;p40"/>
          <p:cNvSpPr txBox="1"/>
          <p:nvPr/>
        </p:nvSpPr>
        <p:spPr>
          <a:xfrm>
            <a:off x="9372399" y="3861089"/>
            <a:ext cx="7700500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Да, положу все накопленные деньги на вклад.</a:t>
            </a:r>
            <a:endParaRPr/>
          </a:p>
        </p:txBody>
      </p:sp>
      <p:sp>
        <p:nvSpPr>
          <p:cNvPr id="569" name="Google Shape;569;p40"/>
          <p:cNvSpPr txBox="1"/>
          <p:nvPr/>
        </p:nvSpPr>
        <p:spPr>
          <a:xfrm>
            <a:off x="9372399" y="6247367"/>
            <a:ext cx="7700500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Какой вклад? Что это такое?</a:t>
            </a:r>
            <a:endParaRPr/>
          </a:p>
        </p:txBody>
      </p:sp>
      <p:sp>
        <p:nvSpPr>
          <p:cNvPr id="570" name="Google Shape;570;p40"/>
          <p:cNvSpPr txBox="1"/>
          <p:nvPr/>
        </p:nvSpPr>
        <p:spPr>
          <a:xfrm>
            <a:off x="1028700" y="916107"/>
            <a:ext cx="7369316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После дня рождения</a:t>
            </a:r>
            <a:endParaRPr/>
          </a:p>
        </p:txBody>
      </p:sp>
      <p:sp>
        <p:nvSpPr>
          <p:cNvPr id="571" name="Google Shape;571;p40"/>
          <p:cNvSpPr txBox="1"/>
          <p:nvPr/>
        </p:nvSpPr>
        <p:spPr>
          <a:xfrm>
            <a:off x="9372399" y="2097258"/>
            <a:ext cx="7700500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Положить деньги на вклад?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41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1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Да, положу все накопленные деньги на вклад</a:t>
            </a:r>
            <a:endParaRPr/>
          </a:p>
        </p:txBody>
      </p:sp>
      <p:sp>
        <p:nvSpPr>
          <p:cNvPr id="579" name="Google Shape;579;p41"/>
          <p:cNvSpPr txBox="1"/>
          <p:nvPr/>
        </p:nvSpPr>
        <p:spPr>
          <a:xfrm>
            <a:off x="4425317" y="4287830"/>
            <a:ext cx="12386089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Ура, в банке еще и вклад открыли с ежемесячными процентами, через полгода у Лены денег станет больше на 10%!</a:t>
            </a:r>
            <a:endParaRPr/>
          </a:p>
        </p:txBody>
      </p:sp>
      <p:sp>
        <p:nvSpPr>
          <p:cNvPr id="580" name="Google Shape;580;p41"/>
          <p:cNvSpPr txBox="1"/>
          <p:nvPr/>
        </p:nvSpPr>
        <p:spPr>
          <a:xfrm>
            <a:off x="1028700" y="916107"/>
            <a:ext cx="870664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После дня рождения </a:t>
            </a:r>
            <a:endParaRPr/>
          </a:p>
        </p:txBody>
      </p:sp>
      <p:sp>
        <p:nvSpPr>
          <p:cNvPr id="581" name="Google Shape;581;p41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41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583" name="Google Shape;583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385" y="4316405"/>
            <a:ext cx="2184968" cy="218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42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42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Нет, положу только половину денег</a:t>
            </a:r>
            <a:endParaRPr/>
          </a:p>
        </p:txBody>
      </p:sp>
      <p:sp>
        <p:nvSpPr>
          <p:cNvPr id="591" name="Google Shape;591;p42"/>
          <p:cNvSpPr txBox="1"/>
          <p:nvPr/>
        </p:nvSpPr>
        <p:spPr>
          <a:xfrm>
            <a:off x="4425317" y="4287830"/>
            <a:ext cx="12386089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Хорошее решение, половина накоплений Лены станет больше на 10% через полгода.</a:t>
            </a:r>
            <a:endParaRPr/>
          </a:p>
        </p:txBody>
      </p:sp>
      <p:sp>
        <p:nvSpPr>
          <p:cNvPr id="592" name="Google Shape;592;p42"/>
          <p:cNvSpPr txBox="1"/>
          <p:nvPr/>
        </p:nvSpPr>
        <p:spPr>
          <a:xfrm>
            <a:off x="1028700" y="916107"/>
            <a:ext cx="8706647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После дня рождения </a:t>
            </a:r>
            <a:endParaRPr/>
          </a:p>
        </p:txBody>
      </p:sp>
      <p:sp>
        <p:nvSpPr>
          <p:cNvPr id="593" name="Google Shape;593;p42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42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595" name="Google Shape;59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385" y="4316405"/>
            <a:ext cx="2184968" cy="218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43"/>
          <p:cNvPicPr preferRelativeResize="0"/>
          <p:nvPr/>
        </p:nvPicPr>
        <p:blipFill rotWithShape="1">
          <a:blip r:embed="rId3">
            <a:alphaModFix/>
          </a:blip>
          <a:srcRect l="68" r="20090" b="73545"/>
          <a:stretch/>
        </p:blipFill>
        <p:spPr>
          <a:xfrm>
            <a:off x="4118871" y="9607789"/>
            <a:ext cx="14330922" cy="96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6569" y="7640076"/>
            <a:ext cx="2004840" cy="605097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43"/>
          <p:cNvSpPr txBox="1"/>
          <p:nvPr/>
        </p:nvSpPr>
        <p:spPr>
          <a:xfrm>
            <a:off x="1028700" y="2366503"/>
            <a:ext cx="16485735" cy="51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Какой вклад? Что это такое?</a:t>
            </a:r>
            <a:endParaRPr/>
          </a:p>
        </p:txBody>
      </p:sp>
      <p:sp>
        <p:nvSpPr>
          <p:cNvPr id="603" name="Google Shape;603;p43"/>
          <p:cNvSpPr txBox="1"/>
          <p:nvPr/>
        </p:nvSpPr>
        <p:spPr>
          <a:xfrm>
            <a:off x="4425317" y="4287830"/>
            <a:ext cx="11219941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 нет, это действительно была инфляция. Велосипед стоит дороже на 300 рублей. А вклад мог бы помочь накопить еще.</a:t>
            </a:r>
            <a:endParaRPr/>
          </a:p>
        </p:txBody>
      </p:sp>
      <p:sp>
        <p:nvSpPr>
          <p:cNvPr id="604" name="Google Shape;604;p43"/>
          <p:cNvSpPr txBox="1"/>
          <p:nvPr/>
        </p:nvSpPr>
        <p:spPr>
          <a:xfrm>
            <a:off x="1028700" y="916107"/>
            <a:ext cx="8459755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После дня рождения</a:t>
            </a:r>
            <a:endParaRPr/>
          </a:p>
        </p:txBody>
      </p:sp>
      <p:sp>
        <p:nvSpPr>
          <p:cNvPr id="605" name="Google Shape;605;p43"/>
          <p:cNvSpPr txBox="1"/>
          <p:nvPr/>
        </p:nvSpPr>
        <p:spPr>
          <a:xfrm>
            <a:off x="9139238" y="4961572"/>
            <a:ext cx="9525" cy="31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43"/>
          <p:cNvSpPr txBox="1"/>
          <p:nvPr/>
        </p:nvSpPr>
        <p:spPr>
          <a:xfrm>
            <a:off x="13766006" y="8411012"/>
            <a:ext cx="3758505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00000"/>
                </a:solidFill>
                <a:latin typeface="Rasa"/>
                <a:ea typeface="Rasa"/>
                <a:cs typeface="Rasa"/>
                <a:sym typeface="Rasa"/>
              </a:rPr>
              <a:t>следующий вопрос</a:t>
            </a:r>
            <a:endParaRPr/>
          </a:p>
        </p:txBody>
      </p:sp>
      <p:pic>
        <p:nvPicPr>
          <p:cNvPr id="607" name="Google Shape;607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7513" y="4445942"/>
            <a:ext cx="1823699" cy="18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46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44"/>
          <p:cNvPicPr preferRelativeResize="0"/>
          <p:nvPr/>
        </p:nvPicPr>
        <p:blipFill rotWithShape="1">
          <a:blip r:embed="rId3">
            <a:alphaModFix/>
          </a:blip>
          <a:srcRect t="19628"/>
          <a:stretch/>
        </p:blipFill>
        <p:spPr>
          <a:xfrm>
            <a:off x="3541302" y="1028700"/>
            <a:ext cx="12081812" cy="775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0604" y="1870137"/>
            <a:ext cx="4466793" cy="70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4"/>
          <p:cNvPicPr preferRelativeResize="0"/>
          <p:nvPr/>
        </p:nvPicPr>
        <p:blipFill rotWithShape="1">
          <a:blip r:embed="rId5">
            <a:alphaModFix/>
          </a:blip>
          <a:srcRect t="38555" b="37312"/>
          <a:stretch/>
        </p:blipFill>
        <p:spPr>
          <a:xfrm>
            <a:off x="5886885" y="6477237"/>
            <a:ext cx="7390646" cy="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44"/>
          <p:cNvSpPr txBox="1"/>
          <p:nvPr/>
        </p:nvSpPr>
        <p:spPr>
          <a:xfrm>
            <a:off x="5599144" y="3786274"/>
            <a:ext cx="7637017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Подсчитайте, хватило ли Лене на велосипед?</a:t>
            </a:r>
            <a:endParaRPr/>
          </a:p>
        </p:txBody>
      </p:sp>
      <p:pic>
        <p:nvPicPr>
          <p:cNvPr id="616" name="Google Shape;61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29103" y="2574631"/>
            <a:ext cx="2024398" cy="543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16809" y="555331"/>
            <a:ext cx="201930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46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48"/>
          <p:cNvGrpSpPr/>
          <p:nvPr/>
        </p:nvGrpSpPr>
        <p:grpSpPr>
          <a:xfrm>
            <a:off x="822957" y="1734607"/>
            <a:ext cx="16230599" cy="7523693"/>
            <a:chOff x="0" y="0"/>
            <a:chExt cx="21640799" cy="10031591"/>
          </a:xfrm>
        </p:grpSpPr>
        <p:pic>
          <p:nvPicPr>
            <p:cNvPr id="623" name="Google Shape;623;p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568052" cy="10031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2748" y="0"/>
              <a:ext cx="12568052" cy="10031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5" name="Google Shape;625;p48"/>
          <p:cNvGrpSpPr/>
          <p:nvPr/>
        </p:nvGrpSpPr>
        <p:grpSpPr>
          <a:xfrm>
            <a:off x="1761896" y="3483591"/>
            <a:ext cx="11756281" cy="2199220"/>
            <a:chOff x="0" y="-19050"/>
            <a:chExt cx="15675043" cy="2932293"/>
          </a:xfrm>
        </p:grpSpPr>
        <p:sp>
          <p:nvSpPr>
            <p:cNvPr id="626" name="Google Shape;626;p48"/>
            <p:cNvSpPr txBox="1"/>
            <p:nvPr/>
          </p:nvSpPr>
          <p:spPr>
            <a:xfrm>
              <a:off x="0" y="-19050"/>
              <a:ext cx="15675043" cy="2029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8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97" b="0" i="0" u="none" strike="noStrike" cap="none">
                  <a:solidFill>
                    <a:srgbClr val="009146"/>
                  </a:solidFill>
                  <a:latin typeface="Rasa"/>
                  <a:ea typeface="Rasa"/>
                  <a:cs typeface="Rasa"/>
                  <a:sym typeface="Rasa"/>
                </a:rPr>
                <a:t>Итак, зачем все-таки нужны карманные деньги?</a:t>
              </a:r>
              <a:endParaRPr/>
            </a:p>
          </p:txBody>
        </p:sp>
        <p:sp>
          <p:nvSpPr>
            <p:cNvPr id="627" name="Google Shape;627;p48"/>
            <p:cNvSpPr txBox="1"/>
            <p:nvPr/>
          </p:nvSpPr>
          <p:spPr>
            <a:xfrm>
              <a:off x="0" y="2258981"/>
              <a:ext cx="14456823" cy="654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8" name="Google Shape;628;p48"/>
          <p:cNvSpPr txBox="1"/>
          <p:nvPr/>
        </p:nvSpPr>
        <p:spPr>
          <a:xfrm>
            <a:off x="1761896" y="5681560"/>
            <a:ext cx="11756281" cy="153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Карманные деньги - это хороший ресурс, с помощью которого можно исполнять свои желания. Главное - грамотно его использовать.</a:t>
            </a:r>
            <a:endParaRPr/>
          </a:p>
        </p:txBody>
      </p:sp>
      <p:pic>
        <p:nvPicPr>
          <p:cNvPr id="629" name="Google Shape;62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72527" y="2565657"/>
            <a:ext cx="276206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46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49"/>
          <p:cNvGrpSpPr/>
          <p:nvPr/>
        </p:nvGrpSpPr>
        <p:grpSpPr>
          <a:xfrm>
            <a:off x="822957" y="1734607"/>
            <a:ext cx="16230599" cy="7523693"/>
            <a:chOff x="0" y="0"/>
            <a:chExt cx="21640799" cy="10031591"/>
          </a:xfrm>
        </p:grpSpPr>
        <p:pic>
          <p:nvPicPr>
            <p:cNvPr id="635" name="Google Shape;635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568052" cy="10031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2748" y="0"/>
              <a:ext cx="12568052" cy="10031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7" name="Google Shape;637;p49"/>
          <p:cNvGrpSpPr/>
          <p:nvPr/>
        </p:nvGrpSpPr>
        <p:grpSpPr>
          <a:xfrm>
            <a:off x="1542089" y="2406535"/>
            <a:ext cx="11756281" cy="1448459"/>
            <a:chOff x="0" y="-19050"/>
            <a:chExt cx="15675043" cy="1931279"/>
          </a:xfrm>
        </p:grpSpPr>
        <p:sp>
          <p:nvSpPr>
            <p:cNvPr id="638" name="Google Shape;638;p49"/>
            <p:cNvSpPr txBox="1"/>
            <p:nvPr/>
          </p:nvSpPr>
          <p:spPr>
            <a:xfrm>
              <a:off x="0" y="-19050"/>
              <a:ext cx="15675043" cy="1028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8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97" b="0" i="0" u="none" strike="noStrike" cap="none">
                  <a:solidFill>
                    <a:srgbClr val="009146"/>
                  </a:solidFill>
                  <a:latin typeface="Rasa"/>
                  <a:ea typeface="Rasa"/>
                  <a:cs typeface="Rasa"/>
                  <a:sym typeface="Rasa"/>
                </a:rPr>
                <a:t>Блиц-опрос</a:t>
              </a:r>
              <a:endParaRPr/>
            </a:p>
          </p:txBody>
        </p:sp>
        <p:sp>
          <p:nvSpPr>
            <p:cNvPr id="639" name="Google Shape;639;p49"/>
            <p:cNvSpPr txBox="1"/>
            <p:nvPr/>
          </p:nvSpPr>
          <p:spPr>
            <a:xfrm>
              <a:off x="0" y="1257967"/>
              <a:ext cx="14456823" cy="654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2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0" name="Google Shape;640;p49"/>
          <p:cNvSpPr txBox="1"/>
          <p:nvPr/>
        </p:nvSpPr>
        <p:spPr>
          <a:xfrm>
            <a:off x="1542089" y="3611209"/>
            <a:ext cx="11756281" cy="410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6110" marR="0" lvl="1" indent="-313054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Что такое карманные деньги?</a:t>
            </a:r>
            <a:endParaRPr/>
          </a:p>
          <a:p>
            <a:pPr marL="626110" marR="0" lvl="1" indent="-313054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Что такое сбережения и зачем они нужны? </a:t>
            </a:r>
            <a:endParaRPr/>
          </a:p>
          <a:p>
            <a:pPr marL="626110" marR="0" lvl="1" indent="-313054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Что такое личный финансовый план? </a:t>
            </a:r>
            <a:endParaRPr/>
          </a:p>
          <a:p>
            <a:pPr marL="626110" marR="0" lvl="1" indent="-313054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Как составить личный финансовый план? </a:t>
            </a:r>
            <a:endParaRPr/>
          </a:p>
          <a:p>
            <a:pPr marL="626110" marR="0" lvl="1" indent="-313054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Как накопить на желаемую покупку быстрее?</a:t>
            </a:r>
            <a:endParaRPr/>
          </a:p>
          <a:p>
            <a:pPr marL="626110" marR="0" lvl="1" indent="-313054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Что такое инфляция? </a:t>
            </a:r>
            <a:endParaRPr/>
          </a:p>
          <a:p>
            <a:pPr marL="626110" marR="0" lvl="1" indent="-313054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Clr>
                <a:srgbClr val="4A4A4B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Как мы можем бороться с негативным влиянием инфляции на наши сбережения?</a:t>
            </a:r>
            <a:endParaRPr/>
          </a:p>
        </p:txBody>
      </p:sp>
      <p:pic>
        <p:nvPicPr>
          <p:cNvPr id="641" name="Google Shape;641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7727" y="6848856"/>
            <a:ext cx="7315200" cy="343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46"/>
        </a:soli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50"/>
          <p:cNvPicPr preferRelativeResize="0"/>
          <p:nvPr/>
        </p:nvPicPr>
        <p:blipFill rotWithShape="1">
          <a:blip r:embed="rId3">
            <a:alphaModFix/>
          </a:blip>
          <a:srcRect l="32314" r="26867"/>
          <a:stretch/>
        </p:blipFill>
        <p:spPr>
          <a:xfrm>
            <a:off x="5604307" y="4495475"/>
            <a:ext cx="7326528" cy="1533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50"/>
          <p:cNvPicPr preferRelativeResize="0"/>
          <p:nvPr/>
        </p:nvPicPr>
        <p:blipFill rotWithShape="1">
          <a:blip r:embed="rId4">
            <a:alphaModFix/>
          </a:blip>
          <a:srcRect l="2806" r="2631" b="58484"/>
          <a:stretch/>
        </p:blipFill>
        <p:spPr>
          <a:xfrm>
            <a:off x="-26437" y="8881271"/>
            <a:ext cx="18374713" cy="164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" name="Google Shape;648;p50"/>
          <p:cNvGrpSpPr/>
          <p:nvPr/>
        </p:nvGrpSpPr>
        <p:grpSpPr>
          <a:xfrm>
            <a:off x="5823154" y="4828201"/>
            <a:ext cx="8875615" cy="1650272"/>
            <a:chOff x="0" y="85725"/>
            <a:chExt cx="11834154" cy="2200363"/>
          </a:xfrm>
        </p:grpSpPr>
        <p:sp>
          <p:nvSpPr>
            <p:cNvPr id="649" name="Google Shape;649;p50"/>
            <p:cNvSpPr txBox="1"/>
            <p:nvPr/>
          </p:nvSpPr>
          <p:spPr>
            <a:xfrm>
              <a:off x="0" y="85725"/>
              <a:ext cx="11834154" cy="926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0" i="0" u="none" strike="noStrike" cap="none">
                  <a:solidFill>
                    <a:srgbClr val="FFFFFF"/>
                  </a:solidFill>
                  <a:latin typeface="Rasa"/>
                  <a:ea typeface="Rasa"/>
                  <a:cs typeface="Rasa"/>
                  <a:sym typeface="Rasa"/>
                </a:rPr>
                <a:t>До новых встреч!</a:t>
              </a:r>
              <a:endParaRPr/>
            </a:p>
          </p:txBody>
        </p:sp>
        <p:sp>
          <p:nvSpPr>
            <p:cNvPr id="650" name="Google Shape;650;p50"/>
            <p:cNvSpPr txBox="1"/>
            <p:nvPr/>
          </p:nvSpPr>
          <p:spPr>
            <a:xfrm>
              <a:off x="0" y="1823584"/>
              <a:ext cx="9929763" cy="462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60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1869" y="1484356"/>
            <a:ext cx="14224261" cy="121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8815" y="3274270"/>
            <a:ext cx="1392832" cy="143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5">
            <a:alphaModFix/>
          </a:blip>
          <a:srcRect l="270" b="74471"/>
          <a:stretch/>
        </p:blipFill>
        <p:spPr>
          <a:xfrm>
            <a:off x="667268" y="9688637"/>
            <a:ext cx="16999590" cy="88612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/>
          <p:nvPr/>
        </p:nvSpPr>
        <p:spPr>
          <a:xfrm>
            <a:off x="3186139" y="4804203"/>
            <a:ext cx="4360682" cy="4264440"/>
          </a:xfrm>
          <a:custGeom>
            <a:avLst/>
            <a:gdLst/>
            <a:ahLst/>
            <a:cxnLst/>
            <a:rect l="l" t="t" r="r" b="b"/>
            <a:pathLst>
              <a:path w="4833620" h="4726940" extrusionOk="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3464" t="25" r="-23553" b="-16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9842" y="4714228"/>
            <a:ext cx="430869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4497133" y="1614385"/>
            <a:ext cx="9339858" cy="2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003C0F"/>
                </a:solidFill>
                <a:latin typeface="Rasa"/>
                <a:ea typeface="Rasa"/>
                <a:cs typeface="Rasa"/>
                <a:sym typeface="Rasa"/>
              </a:rPr>
              <a:t>Что такое карманные деньги?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9912469" y="3379324"/>
            <a:ext cx="830066" cy="11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2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2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9912469" y="5584125"/>
            <a:ext cx="6989415" cy="205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Они тоже могут лежать в кармане. </a:t>
            </a:r>
            <a:endParaRPr/>
          </a:p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Но в кармане, как мы знаем, может всякое заваляться - фантики, ключи… Они же не все карманные, верно?</a:t>
            </a:r>
            <a:endParaRPr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5506" y="3238106"/>
            <a:ext cx="1392832" cy="143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2508505" y="3343160"/>
            <a:ext cx="672535" cy="11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2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1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3790331" y="3502790"/>
            <a:ext cx="6373174" cy="102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Деньги, которые                                                 </a:t>
            </a:r>
            <a:endParaRPr/>
          </a:p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лежат в кармане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11293682" y="3503851"/>
            <a:ext cx="6373174" cy="102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Деньги, необходимые </a:t>
            </a:r>
            <a:endParaRPr/>
          </a:p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для ежедневных расходов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46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822957" y="1734607"/>
            <a:ext cx="16230599" cy="7523693"/>
            <a:chOff x="0" y="0"/>
            <a:chExt cx="21640799" cy="10031591"/>
          </a:xfrm>
        </p:grpSpPr>
        <p:pic>
          <p:nvPicPr>
            <p:cNvPr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568052" cy="10031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2748" y="0"/>
              <a:ext cx="12568052" cy="10031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6"/>
          <p:cNvGrpSpPr/>
          <p:nvPr/>
        </p:nvGrpSpPr>
        <p:grpSpPr>
          <a:xfrm>
            <a:off x="3737031" y="4306564"/>
            <a:ext cx="11756281" cy="2062469"/>
            <a:chOff x="0" y="-19050"/>
            <a:chExt cx="15675043" cy="2749958"/>
          </a:xfrm>
        </p:grpSpPr>
        <p:sp>
          <p:nvSpPr>
            <p:cNvPr id="139" name="Google Shape;139;p6"/>
            <p:cNvSpPr txBox="1"/>
            <p:nvPr/>
          </p:nvSpPr>
          <p:spPr>
            <a:xfrm>
              <a:off x="0" y="-19050"/>
              <a:ext cx="15675043" cy="2029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8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97" b="0" i="0" u="none" strike="noStrike" cap="none">
                  <a:solidFill>
                    <a:srgbClr val="009146"/>
                  </a:solidFill>
                  <a:latin typeface="Rasa"/>
                  <a:ea typeface="Rasa"/>
                  <a:cs typeface="Rasa"/>
                  <a:sym typeface="Rasa"/>
                </a:rPr>
                <a:t>Откуда берутся карманные деньги?</a:t>
              </a:r>
              <a:endParaRPr/>
            </a:p>
            <a:p>
              <a:pPr marL="0" marR="0" lvl="0" indent="0" algn="l" rtl="0">
                <a:lnSpc>
                  <a:spcPct val="118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97" b="0" i="0" u="none" strike="noStrike" cap="none">
                  <a:solidFill>
                    <a:srgbClr val="009146"/>
                  </a:solidFill>
                  <a:latin typeface="Rasa"/>
                  <a:ea typeface="Rasa"/>
                  <a:cs typeface="Rasa"/>
                  <a:sym typeface="Rasa"/>
                </a:rPr>
                <a:t>Какие у вас есть идеи?</a:t>
              </a:r>
              <a:endParaRPr/>
            </a:p>
          </p:txBody>
        </p:sp>
        <p:sp>
          <p:nvSpPr>
            <p:cNvPr id="140" name="Google Shape;140;p6"/>
            <p:cNvSpPr txBox="1"/>
            <p:nvPr/>
          </p:nvSpPr>
          <p:spPr>
            <a:xfrm>
              <a:off x="0" y="2278031"/>
              <a:ext cx="14456823" cy="452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2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1" name="Google Shape;14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3374" y="644391"/>
            <a:ext cx="2181186" cy="2433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1869" y="1484356"/>
            <a:ext cx="14224261" cy="121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68" y="6601256"/>
            <a:ext cx="1392832" cy="143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68" y="3236944"/>
            <a:ext cx="1392832" cy="143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5">
            <a:alphaModFix/>
          </a:blip>
          <a:srcRect l="270" b="74471"/>
          <a:stretch/>
        </p:blipFill>
        <p:spPr>
          <a:xfrm>
            <a:off x="667268" y="9688637"/>
            <a:ext cx="16999590" cy="88612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5145836" y="702860"/>
            <a:ext cx="8100429" cy="17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Откуда берутся карманные деньги?</a:t>
            </a:r>
            <a:endParaRPr/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68" y="4925024"/>
            <a:ext cx="1392832" cy="143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7062" y="5645003"/>
            <a:ext cx="1392832" cy="143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268" y="8460444"/>
            <a:ext cx="1392832" cy="143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 l="270" b="74471"/>
          <a:stretch/>
        </p:blipFill>
        <p:spPr>
          <a:xfrm>
            <a:off x="8202800" y="9688637"/>
            <a:ext cx="16999590" cy="886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4212" y="3496077"/>
            <a:ext cx="1216486" cy="125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4212" y="7829448"/>
            <a:ext cx="1392832" cy="143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119005">
            <a:off x="208270" y="-105597"/>
            <a:ext cx="2869062" cy="241001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/>
        </p:nvSpPr>
        <p:spPr>
          <a:xfrm>
            <a:off x="970266" y="3341998"/>
            <a:ext cx="672535" cy="11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2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1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2285564" y="3369141"/>
            <a:ext cx="5225054" cy="102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На проезд и другие расходы дают родители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2285564" y="8702918"/>
            <a:ext cx="6373174" cy="5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Помощь друзьям и знакомым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2285564" y="5167498"/>
            <a:ext cx="5225054" cy="5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Официальная подработка</a:t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2285564" y="6807566"/>
            <a:ext cx="5225054" cy="5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Подарки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10815921" y="3495019"/>
            <a:ext cx="6373174" cy="102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Продажа ненужных вещей </a:t>
            </a:r>
            <a:endParaRPr/>
          </a:p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в интернете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10815921" y="5691762"/>
            <a:ext cx="6373174" cy="102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Продажа товаров собственного производства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10815921" y="8035758"/>
            <a:ext cx="6373174" cy="5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Банковский процент со вклада</a:t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930922" y="5030078"/>
            <a:ext cx="830066" cy="11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2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2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970266" y="6670146"/>
            <a:ext cx="830066" cy="11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2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3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970266" y="8565499"/>
            <a:ext cx="672535" cy="11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2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4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9454485" y="3579266"/>
            <a:ext cx="724972" cy="102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89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5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9470061" y="5713893"/>
            <a:ext cx="830066" cy="11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2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6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9505595" y="7898339"/>
            <a:ext cx="830066" cy="115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42" b="0" i="0" u="none" strike="noStrike" cap="none">
                <a:solidFill>
                  <a:srgbClr val="FFFFFF"/>
                </a:solidFill>
                <a:latin typeface="Rasa"/>
                <a:ea typeface="Rasa"/>
                <a:cs typeface="Rasa"/>
                <a:sym typeface="Rasa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4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8"/>
          <p:cNvGrpSpPr/>
          <p:nvPr/>
        </p:nvGrpSpPr>
        <p:grpSpPr>
          <a:xfrm>
            <a:off x="822957" y="1734607"/>
            <a:ext cx="16230599" cy="7523693"/>
            <a:chOff x="0" y="0"/>
            <a:chExt cx="21640799" cy="10031591"/>
          </a:xfrm>
        </p:grpSpPr>
        <p:pic>
          <p:nvPicPr>
            <p:cNvPr id="177" name="Google Shape;177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568052" cy="10031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72748" y="0"/>
              <a:ext cx="12568052" cy="10031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" name="Google Shape;179;p8"/>
          <p:cNvGrpSpPr/>
          <p:nvPr/>
        </p:nvGrpSpPr>
        <p:grpSpPr>
          <a:xfrm>
            <a:off x="1761896" y="3483591"/>
            <a:ext cx="11756281" cy="2199220"/>
            <a:chOff x="0" y="-19050"/>
            <a:chExt cx="15675043" cy="2932293"/>
          </a:xfrm>
        </p:grpSpPr>
        <p:sp>
          <p:nvSpPr>
            <p:cNvPr id="180" name="Google Shape;180;p8"/>
            <p:cNvSpPr txBox="1"/>
            <p:nvPr/>
          </p:nvSpPr>
          <p:spPr>
            <a:xfrm>
              <a:off x="0" y="-19050"/>
              <a:ext cx="15675043" cy="2029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8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97" b="0" i="0" u="none" strike="noStrike" cap="none">
                  <a:solidFill>
                    <a:srgbClr val="009146"/>
                  </a:solidFill>
                  <a:latin typeface="Rasa"/>
                  <a:ea typeface="Rasa"/>
                  <a:cs typeface="Rasa"/>
                  <a:sym typeface="Rasa"/>
                </a:rPr>
                <a:t>Как карманные деньги могут помочь накопить? </a:t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0" y="2258981"/>
              <a:ext cx="14456823" cy="654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 b="0" i="0" u="none" strike="noStrike" cap="none">
                  <a:solidFill>
                    <a:srgbClr val="4A4A4B"/>
                  </a:solidFill>
                  <a:latin typeface="Rasa"/>
                  <a:ea typeface="Rasa"/>
                  <a:cs typeface="Rasa"/>
                  <a:sym typeface="Rasa"/>
                </a:rPr>
                <a:t>Для этого нужно составить личный финансовый план!</a:t>
              </a:r>
              <a:endParaRPr/>
            </a:p>
          </p:txBody>
        </p:sp>
      </p:grpSp>
      <p:pic>
        <p:nvPicPr>
          <p:cNvPr id="182" name="Google Shape;18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3374" y="644391"/>
            <a:ext cx="2181186" cy="243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43625" y="5496454"/>
            <a:ext cx="501041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 txBox="1"/>
          <p:nvPr/>
        </p:nvSpPr>
        <p:spPr>
          <a:xfrm>
            <a:off x="1761896" y="6182613"/>
            <a:ext cx="11756281" cy="102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Личный финансовый план </a:t>
            </a:r>
            <a:r>
              <a:rPr lang="en-US" sz="2900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- подробный план достижения нашей финансовой цели.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 l="4298" r="12814" b="67703"/>
          <a:stretch/>
        </p:blipFill>
        <p:spPr>
          <a:xfrm>
            <a:off x="0" y="9511501"/>
            <a:ext cx="18510070" cy="146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915" y="3297168"/>
            <a:ext cx="1149967" cy="106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915" y="7070864"/>
            <a:ext cx="1149967" cy="106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5014" y="3297168"/>
            <a:ext cx="1149967" cy="106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068" y="5336888"/>
            <a:ext cx="1149967" cy="106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068" y="7070864"/>
            <a:ext cx="1149967" cy="106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40420" y="-419501"/>
            <a:ext cx="3457479" cy="300656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1028700" y="721690"/>
            <a:ext cx="11011846" cy="162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0" u="none" strike="noStrike" cap="none">
                <a:solidFill>
                  <a:srgbClr val="28A04D"/>
                </a:solidFill>
                <a:latin typeface="Rasa"/>
                <a:ea typeface="Rasa"/>
                <a:cs typeface="Rasa"/>
                <a:sym typeface="Rasa"/>
              </a:rPr>
              <a:t>Как составить личный финансовый план?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2137051" y="3580608"/>
            <a:ext cx="5314765" cy="305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Определиться, что же все таки мы хотим купить и сколько это стоит. </a:t>
            </a:r>
            <a:endParaRPr/>
          </a:p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На этом этапе очень важно подробно описать нашу покупку. </a:t>
            </a:r>
            <a:endParaRPr/>
          </a:p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9" b="0" i="0" u="none" strike="noStrike" cap="none">
              <a:solidFill>
                <a:srgbClr val="4A4A4B"/>
              </a:solidFill>
              <a:latin typeface="Rasa"/>
              <a:ea typeface="Rasa"/>
              <a:cs typeface="Rasa"/>
              <a:sym typeface="Rasa"/>
            </a:endParaRPr>
          </a:p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Например - игровая приставка PlayStation 4, с возможностью играть в виртуальной реальности.</a:t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>
            <a:off x="2040832" y="7354304"/>
            <a:ext cx="5410985" cy="76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Проанализировать наши расходы </a:t>
            </a:r>
            <a:endParaRPr/>
          </a:p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и доходы.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9475424" y="3503207"/>
            <a:ext cx="6955114" cy="114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Понять  - сколько денег мы можем откладывать в сбережения каждый месяц для накопления на приставку.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103576" y="3588932"/>
            <a:ext cx="546646" cy="5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4" b="0" i="0" u="none" strike="noStrike" cap="none">
                <a:solidFill>
                  <a:srgbClr val="003C0F"/>
                </a:solidFill>
                <a:latin typeface="Rasa"/>
                <a:ea typeface="Rasa"/>
                <a:cs typeface="Rasa"/>
                <a:sym typeface="Rasa"/>
              </a:rPr>
              <a:t>1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1121800" y="7362628"/>
            <a:ext cx="510197" cy="5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4" b="0" i="0" u="none" strike="noStrike" cap="none">
                <a:solidFill>
                  <a:srgbClr val="003C0F"/>
                </a:solidFill>
                <a:latin typeface="Rasa"/>
                <a:ea typeface="Rasa"/>
                <a:cs typeface="Rasa"/>
                <a:sym typeface="Rasa"/>
              </a:rPr>
              <a:t>2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8359383" y="3588932"/>
            <a:ext cx="561231" cy="5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4" b="0" i="0" u="none" strike="noStrike" cap="none">
                <a:solidFill>
                  <a:srgbClr val="003C0F"/>
                </a:solidFill>
                <a:latin typeface="Rasa"/>
                <a:ea typeface="Rasa"/>
                <a:cs typeface="Rasa"/>
                <a:sym typeface="Rasa"/>
              </a:rPr>
              <a:t>3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987084" y="2558491"/>
            <a:ext cx="8267951" cy="4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>
                <a:solidFill>
                  <a:srgbClr val="FFB43C"/>
                </a:solidFill>
                <a:latin typeface="Rasa"/>
                <a:ea typeface="Rasa"/>
                <a:cs typeface="Rasa"/>
                <a:sym typeface="Rasa"/>
              </a:rPr>
              <a:t>Все довольно просто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9475424" y="5485608"/>
            <a:ext cx="5130245" cy="114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Рассчитать срок, через который сможем приобрести себе приставку.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9475424" y="7276903"/>
            <a:ext cx="6447002" cy="76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0" i="0" u="none" strike="noStrike" cap="none">
                <a:solidFill>
                  <a:srgbClr val="4A4A4B"/>
                </a:solidFill>
                <a:latin typeface="Rasa"/>
                <a:ea typeface="Rasa"/>
                <a:cs typeface="Rasa"/>
                <a:sym typeface="Rasa"/>
              </a:rPr>
              <a:t>Не расстраиваться, если долго: ведь можно накопить быстрее.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8406728" y="5678836"/>
            <a:ext cx="546646" cy="5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4" b="0" i="0" u="none" strike="noStrike" cap="none">
                <a:solidFill>
                  <a:srgbClr val="003C0F"/>
                </a:solidFill>
                <a:latin typeface="Rasa"/>
                <a:ea typeface="Rasa"/>
                <a:cs typeface="Rasa"/>
                <a:sym typeface="Rasa"/>
              </a:rPr>
              <a:t>4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8458422" y="7374712"/>
            <a:ext cx="510197" cy="5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4" b="0" i="0" u="none" strike="noStrike" cap="none">
                <a:solidFill>
                  <a:srgbClr val="003C0F"/>
                </a:solidFill>
                <a:latin typeface="Rasa"/>
                <a:ea typeface="Rasa"/>
                <a:cs typeface="Rasa"/>
                <a:sym typeface="Rasa"/>
              </a:rPr>
              <a:t>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Microsoft Office PowerPoint</Application>
  <PresentationFormat>Произвольный</PresentationFormat>
  <Paragraphs>218</Paragraphs>
  <Slides>47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Rasa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created xsi:type="dcterms:W3CDTF">2006-08-16T00:00:00Z</dcterms:created>
  <dcterms:modified xsi:type="dcterms:W3CDTF">2021-11-02T06:51:17Z</dcterms:modified>
</cp:coreProperties>
</file>