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7" r:id="rId2"/>
    <p:sldId id="324" r:id="rId3"/>
    <p:sldId id="325" r:id="rId4"/>
    <p:sldId id="305" r:id="rId5"/>
    <p:sldId id="306" r:id="rId6"/>
    <p:sldId id="310" r:id="rId7"/>
    <p:sldId id="320" r:id="rId8"/>
    <p:sldId id="279" r:id="rId9"/>
    <p:sldId id="284" r:id="rId10"/>
    <p:sldId id="312" r:id="rId11"/>
    <p:sldId id="287" r:id="rId12"/>
    <p:sldId id="313" r:id="rId13"/>
    <p:sldId id="297" r:id="rId14"/>
    <p:sldId id="299" r:id="rId15"/>
    <p:sldId id="314" r:id="rId16"/>
    <p:sldId id="315" r:id="rId17"/>
    <p:sldId id="326" r:id="rId18"/>
    <p:sldId id="321" r:id="rId19"/>
    <p:sldId id="301" r:id="rId20"/>
    <p:sldId id="318" r:id="rId21"/>
    <p:sldId id="327" r:id="rId22"/>
    <p:sldId id="317" r:id="rId23"/>
    <p:sldId id="319" r:id="rId24"/>
    <p:sldId id="261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notesViewPr>
    <p:cSldViewPr snapToGrid="0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A5C5DE-B067-4F76-9A60-4A82443AAAE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7CC689-9833-4C48-8C53-2B737602D388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D0CB1F97-7913-40B6-A464-68D0FC27984B}" type="parTrans" cxnId="{FE1CD7F0-62B4-4BCA-8D9C-C11F39F201E6}">
      <dgm:prSet/>
      <dgm:spPr/>
      <dgm:t>
        <a:bodyPr/>
        <a:lstStyle/>
        <a:p>
          <a:endParaRPr lang="ru-RU"/>
        </a:p>
      </dgm:t>
    </dgm:pt>
    <dgm:pt modelId="{AE922A0E-1C14-499E-96F0-E32E46146477}" type="sibTrans" cxnId="{FE1CD7F0-62B4-4BCA-8D9C-C11F39F201E6}">
      <dgm:prSet/>
      <dgm:spPr/>
      <dgm:t>
        <a:bodyPr/>
        <a:lstStyle/>
        <a:p>
          <a:endParaRPr lang="ru-RU"/>
        </a:p>
      </dgm:t>
    </dgm:pt>
    <dgm:pt modelId="{AD355335-5768-43FE-BA31-6D076C07945C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Эмиссия денег </a:t>
          </a:r>
          <a:endParaRPr lang="ru-RU" dirty="0">
            <a:solidFill>
              <a:srgbClr val="002060"/>
            </a:solidFill>
          </a:endParaRPr>
        </a:p>
      </dgm:t>
    </dgm:pt>
    <dgm:pt modelId="{9174FC88-6DC6-4CC6-9D6A-836F0EA97A17}" type="parTrans" cxnId="{86B79D6D-2C6C-4C8B-9B4D-B2D112A952E9}">
      <dgm:prSet/>
      <dgm:spPr/>
      <dgm:t>
        <a:bodyPr/>
        <a:lstStyle/>
        <a:p>
          <a:endParaRPr lang="ru-RU"/>
        </a:p>
      </dgm:t>
    </dgm:pt>
    <dgm:pt modelId="{12A4CD7D-423C-456A-8FBB-3B469BB181A7}" type="sibTrans" cxnId="{86B79D6D-2C6C-4C8B-9B4D-B2D112A952E9}">
      <dgm:prSet/>
      <dgm:spPr/>
      <dgm:t>
        <a:bodyPr/>
        <a:lstStyle/>
        <a:p>
          <a:endParaRPr lang="ru-RU"/>
        </a:p>
      </dgm:t>
    </dgm:pt>
    <dgm:pt modelId="{1BAD7A05-869E-4766-A71E-63A825E8B34E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BC477E81-5D16-4CE0-A38B-B991617C9C99}" type="parTrans" cxnId="{4BBCB373-0E21-4317-9B82-FD4BF8641DFB}">
      <dgm:prSet/>
      <dgm:spPr/>
      <dgm:t>
        <a:bodyPr/>
        <a:lstStyle/>
        <a:p>
          <a:endParaRPr lang="ru-RU"/>
        </a:p>
      </dgm:t>
    </dgm:pt>
    <dgm:pt modelId="{4A9B278E-8FAA-49D6-A7E2-7A2E0EC57C69}" type="sibTrans" cxnId="{4BBCB373-0E21-4317-9B82-FD4BF8641DFB}">
      <dgm:prSet/>
      <dgm:spPr/>
      <dgm:t>
        <a:bodyPr/>
        <a:lstStyle/>
        <a:p>
          <a:endParaRPr lang="ru-RU"/>
        </a:p>
      </dgm:t>
    </dgm:pt>
    <dgm:pt modelId="{AB2A9675-5DAA-49B7-98B9-EA08D1CC3F1D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Лицензирование</a:t>
          </a:r>
          <a:endParaRPr lang="ru-RU" dirty="0">
            <a:solidFill>
              <a:srgbClr val="002060"/>
            </a:solidFill>
          </a:endParaRPr>
        </a:p>
      </dgm:t>
    </dgm:pt>
    <dgm:pt modelId="{3343A98C-D5DD-43ED-8599-A6AA0419904B}" type="parTrans" cxnId="{9E65418C-347E-46CF-888F-DF4E2345E897}">
      <dgm:prSet/>
      <dgm:spPr/>
      <dgm:t>
        <a:bodyPr/>
        <a:lstStyle/>
        <a:p>
          <a:endParaRPr lang="ru-RU"/>
        </a:p>
      </dgm:t>
    </dgm:pt>
    <dgm:pt modelId="{9A826838-7C5D-4C82-A839-B2244E380865}" type="sibTrans" cxnId="{9E65418C-347E-46CF-888F-DF4E2345E897}">
      <dgm:prSet/>
      <dgm:spPr/>
      <dgm:t>
        <a:bodyPr/>
        <a:lstStyle/>
        <a:p>
          <a:endParaRPr lang="ru-RU"/>
        </a:p>
      </dgm:t>
    </dgm:pt>
    <dgm:pt modelId="{9DEE2BB8-422F-402B-ACA6-FB166F4E7417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107727E9-1984-4BD9-8B0C-E29C6DAB194A}" type="parTrans" cxnId="{7E53B650-7103-4EC5-B2F3-0C2473274CC1}">
      <dgm:prSet/>
      <dgm:spPr/>
      <dgm:t>
        <a:bodyPr/>
        <a:lstStyle/>
        <a:p>
          <a:endParaRPr lang="ru-RU"/>
        </a:p>
      </dgm:t>
    </dgm:pt>
    <dgm:pt modelId="{C510BF35-04AA-436A-9A40-A08677A92D37}" type="sibTrans" cxnId="{7E53B650-7103-4EC5-B2F3-0C2473274CC1}">
      <dgm:prSet/>
      <dgm:spPr/>
      <dgm:t>
        <a:bodyPr/>
        <a:lstStyle/>
        <a:p>
          <a:endParaRPr lang="ru-RU"/>
        </a:p>
      </dgm:t>
    </dgm:pt>
    <dgm:pt modelId="{0E4DE397-4ABA-4C32-95CB-92547A260A49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Контроль и надзор </a:t>
          </a:r>
          <a:endParaRPr lang="ru-RU" dirty="0">
            <a:solidFill>
              <a:srgbClr val="002060"/>
            </a:solidFill>
          </a:endParaRPr>
        </a:p>
      </dgm:t>
    </dgm:pt>
    <dgm:pt modelId="{28EA51EF-FC0E-4F1D-9566-E219BCEF512D}" type="parTrans" cxnId="{59B65715-F720-4B56-821F-57589C09F227}">
      <dgm:prSet/>
      <dgm:spPr/>
      <dgm:t>
        <a:bodyPr/>
        <a:lstStyle/>
        <a:p>
          <a:endParaRPr lang="ru-RU"/>
        </a:p>
      </dgm:t>
    </dgm:pt>
    <dgm:pt modelId="{8AE72477-82EC-4948-BC9A-FD61AFD68133}" type="sibTrans" cxnId="{59B65715-F720-4B56-821F-57589C09F227}">
      <dgm:prSet/>
      <dgm:spPr/>
      <dgm:t>
        <a:bodyPr/>
        <a:lstStyle/>
        <a:p>
          <a:endParaRPr lang="ru-RU"/>
        </a:p>
      </dgm:t>
    </dgm:pt>
    <dgm:pt modelId="{25756BA4-A4B8-4622-9E43-2445622879B9}" type="pres">
      <dgm:prSet presAssocID="{93A5C5DE-B067-4F76-9A60-4A82443AAAE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626F2E-F767-4EE3-ADD8-06EB7B99AFFC}" type="pres">
      <dgm:prSet presAssocID="{0E7CC689-9833-4C48-8C53-2B737602D388}" presName="composite" presStyleCnt="0"/>
      <dgm:spPr/>
    </dgm:pt>
    <dgm:pt modelId="{D0AE5F4C-F2F7-438D-859E-746AF1B0633A}" type="pres">
      <dgm:prSet presAssocID="{0E7CC689-9833-4C48-8C53-2B737602D38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29E14-72C3-493E-8892-54964B34646A}" type="pres">
      <dgm:prSet presAssocID="{0E7CC689-9833-4C48-8C53-2B737602D38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A10895-AF4E-402A-8D9B-93BE8405D6C1}" type="pres">
      <dgm:prSet presAssocID="{AE922A0E-1C14-499E-96F0-E32E46146477}" presName="sp" presStyleCnt="0"/>
      <dgm:spPr/>
    </dgm:pt>
    <dgm:pt modelId="{863C68A6-71D8-4D03-90DF-A7488A15D6B5}" type="pres">
      <dgm:prSet presAssocID="{1BAD7A05-869E-4766-A71E-63A825E8B34E}" presName="composite" presStyleCnt="0"/>
      <dgm:spPr/>
    </dgm:pt>
    <dgm:pt modelId="{63776F39-C633-4E97-BA07-FE91F290EB74}" type="pres">
      <dgm:prSet presAssocID="{1BAD7A05-869E-4766-A71E-63A825E8B34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7ED8A4-5C26-4CD5-904A-E1E598185885}" type="pres">
      <dgm:prSet presAssocID="{1BAD7A05-869E-4766-A71E-63A825E8B34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008824-6D53-464C-A1E5-44D07E0B0702}" type="pres">
      <dgm:prSet presAssocID="{4A9B278E-8FAA-49D6-A7E2-7A2E0EC57C69}" presName="sp" presStyleCnt="0"/>
      <dgm:spPr/>
    </dgm:pt>
    <dgm:pt modelId="{E2D6AB15-C809-4E78-B8BB-24D9E868BD9B}" type="pres">
      <dgm:prSet presAssocID="{9DEE2BB8-422F-402B-ACA6-FB166F4E7417}" presName="composite" presStyleCnt="0"/>
      <dgm:spPr/>
    </dgm:pt>
    <dgm:pt modelId="{82323272-836E-41D2-8953-1182B584EBAE}" type="pres">
      <dgm:prSet presAssocID="{9DEE2BB8-422F-402B-ACA6-FB166F4E741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2283DA-BE9C-4F26-A665-B24BD4A2825E}" type="pres">
      <dgm:prSet presAssocID="{9DEE2BB8-422F-402B-ACA6-FB166F4E741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72EBC4-BCED-48B2-89B1-D6C051245B8B}" type="presOf" srcId="{AB2A9675-5DAA-49B7-98B9-EA08D1CC3F1D}" destId="{117ED8A4-5C26-4CD5-904A-E1E598185885}" srcOrd="0" destOrd="0" presId="urn:microsoft.com/office/officeart/2005/8/layout/chevron2"/>
    <dgm:cxn modelId="{86B79D6D-2C6C-4C8B-9B4D-B2D112A952E9}" srcId="{0E7CC689-9833-4C48-8C53-2B737602D388}" destId="{AD355335-5768-43FE-BA31-6D076C07945C}" srcOrd="0" destOrd="0" parTransId="{9174FC88-6DC6-4CC6-9D6A-836F0EA97A17}" sibTransId="{12A4CD7D-423C-456A-8FBB-3B469BB181A7}"/>
    <dgm:cxn modelId="{BDFEF8B4-766A-46DE-AD13-88F33D081156}" type="presOf" srcId="{0E4DE397-4ABA-4C32-95CB-92547A260A49}" destId="{EA2283DA-BE9C-4F26-A665-B24BD4A2825E}" srcOrd="0" destOrd="0" presId="urn:microsoft.com/office/officeart/2005/8/layout/chevron2"/>
    <dgm:cxn modelId="{9E821FE7-20C3-41F8-9663-433738ACAA87}" type="presOf" srcId="{9DEE2BB8-422F-402B-ACA6-FB166F4E7417}" destId="{82323272-836E-41D2-8953-1182B584EBAE}" srcOrd="0" destOrd="0" presId="urn:microsoft.com/office/officeart/2005/8/layout/chevron2"/>
    <dgm:cxn modelId="{9E65418C-347E-46CF-888F-DF4E2345E897}" srcId="{1BAD7A05-869E-4766-A71E-63A825E8B34E}" destId="{AB2A9675-5DAA-49B7-98B9-EA08D1CC3F1D}" srcOrd="0" destOrd="0" parTransId="{3343A98C-D5DD-43ED-8599-A6AA0419904B}" sibTransId="{9A826838-7C5D-4C82-A839-B2244E380865}"/>
    <dgm:cxn modelId="{7E53B650-7103-4EC5-B2F3-0C2473274CC1}" srcId="{93A5C5DE-B067-4F76-9A60-4A82443AAAE7}" destId="{9DEE2BB8-422F-402B-ACA6-FB166F4E7417}" srcOrd="2" destOrd="0" parTransId="{107727E9-1984-4BD9-8B0C-E29C6DAB194A}" sibTransId="{C510BF35-04AA-436A-9A40-A08677A92D37}"/>
    <dgm:cxn modelId="{FE1CD7F0-62B4-4BCA-8D9C-C11F39F201E6}" srcId="{93A5C5DE-B067-4F76-9A60-4A82443AAAE7}" destId="{0E7CC689-9833-4C48-8C53-2B737602D388}" srcOrd="0" destOrd="0" parTransId="{D0CB1F97-7913-40B6-A464-68D0FC27984B}" sibTransId="{AE922A0E-1C14-499E-96F0-E32E46146477}"/>
    <dgm:cxn modelId="{A63655B0-6513-49CD-9576-F1CB19FEA785}" type="presOf" srcId="{1BAD7A05-869E-4766-A71E-63A825E8B34E}" destId="{63776F39-C633-4E97-BA07-FE91F290EB74}" srcOrd="0" destOrd="0" presId="urn:microsoft.com/office/officeart/2005/8/layout/chevron2"/>
    <dgm:cxn modelId="{324A769C-E816-40CB-990E-58639A356FD1}" type="presOf" srcId="{93A5C5DE-B067-4F76-9A60-4A82443AAAE7}" destId="{25756BA4-A4B8-4622-9E43-2445622879B9}" srcOrd="0" destOrd="0" presId="urn:microsoft.com/office/officeart/2005/8/layout/chevron2"/>
    <dgm:cxn modelId="{9D830BCB-512E-4709-8782-8E0303C0EF4E}" type="presOf" srcId="{AD355335-5768-43FE-BA31-6D076C07945C}" destId="{90E29E14-72C3-493E-8892-54964B34646A}" srcOrd="0" destOrd="0" presId="urn:microsoft.com/office/officeart/2005/8/layout/chevron2"/>
    <dgm:cxn modelId="{7C6F56F4-E8E0-4814-8C5F-121C1AB5A48F}" type="presOf" srcId="{0E7CC689-9833-4C48-8C53-2B737602D388}" destId="{D0AE5F4C-F2F7-438D-859E-746AF1B0633A}" srcOrd="0" destOrd="0" presId="urn:microsoft.com/office/officeart/2005/8/layout/chevron2"/>
    <dgm:cxn modelId="{4BBCB373-0E21-4317-9B82-FD4BF8641DFB}" srcId="{93A5C5DE-B067-4F76-9A60-4A82443AAAE7}" destId="{1BAD7A05-869E-4766-A71E-63A825E8B34E}" srcOrd="1" destOrd="0" parTransId="{BC477E81-5D16-4CE0-A38B-B991617C9C99}" sibTransId="{4A9B278E-8FAA-49D6-A7E2-7A2E0EC57C69}"/>
    <dgm:cxn modelId="{59B65715-F720-4B56-821F-57589C09F227}" srcId="{9DEE2BB8-422F-402B-ACA6-FB166F4E7417}" destId="{0E4DE397-4ABA-4C32-95CB-92547A260A49}" srcOrd="0" destOrd="0" parTransId="{28EA51EF-FC0E-4F1D-9566-E219BCEF512D}" sibTransId="{8AE72477-82EC-4948-BC9A-FD61AFD68133}"/>
    <dgm:cxn modelId="{9BD95E01-2484-4E9F-BDC4-71B5B9085162}" type="presParOf" srcId="{25756BA4-A4B8-4622-9E43-2445622879B9}" destId="{7C626F2E-F767-4EE3-ADD8-06EB7B99AFFC}" srcOrd="0" destOrd="0" presId="urn:microsoft.com/office/officeart/2005/8/layout/chevron2"/>
    <dgm:cxn modelId="{AEF45CFF-1465-4BF1-BC97-36D4AC1FE894}" type="presParOf" srcId="{7C626F2E-F767-4EE3-ADD8-06EB7B99AFFC}" destId="{D0AE5F4C-F2F7-438D-859E-746AF1B0633A}" srcOrd="0" destOrd="0" presId="urn:microsoft.com/office/officeart/2005/8/layout/chevron2"/>
    <dgm:cxn modelId="{A32852E6-E76B-4859-AD67-A5B7B6D16A00}" type="presParOf" srcId="{7C626F2E-F767-4EE3-ADD8-06EB7B99AFFC}" destId="{90E29E14-72C3-493E-8892-54964B34646A}" srcOrd="1" destOrd="0" presId="urn:microsoft.com/office/officeart/2005/8/layout/chevron2"/>
    <dgm:cxn modelId="{F503D969-4261-49BD-B992-41521BBDA290}" type="presParOf" srcId="{25756BA4-A4B8-4622-9E43-2445622879B9}" destId="{23A10895-AF4E-402A-8D9B-93BE8405D6C1}" srcOrd="1" destOrd="0" presId="urn:microsoft.com/office/officeart/2005/8/layout/chevron2"/>
    <dgm:cxn modelId="{CF718492-CDFD-4157-BCF7-E0CEF9008CEA}" type="presParOf" srcId="{25756BA4-A4B8-4622-9E43-2445622879B9}" destId="{863C68A6-71D8-4D03-90DF-A7488A15D6B5}" srcOrd="2" destOrd="0" presId="urn:microsoft.com/office/officeart/2005/8/layout/chevron2"/>
    <dgm:cxn modelId="{45A8DF29-97C5-4B08-9C2C-D11D150C5260}" type="presParOf" srcId="{863C68A6-71D8-4D03-90DF-A7488A15D6B5}" destId="{63776F39-C633-4E97-BA07-FE91F290EB74}" srcOrd="0" destOrd="0" presId="urn:microsoft.com/office/officeart/2005/8/layout/chevron2"/>
    <dgm:cxn modelId="{62C84162-1B8D-4327-86CA-DB7BED6819AE}" type="presParOf" srcId="{863C68A6-71D8-4D03-90DF-A7488A15D6B5}" destId="{117ED8A4-5C26-4CD5-904A-E1E598185885}" srcOrd="1" destOrd="0" presId="urn:microsoft.com/office/officeart/2005/8/layout/chevron2"/>
    <dgm:cxn modelId="{99100E53-58FC-4A58-842A-F18938AB622D}" type="presParOf" srcId="{25756BA4-A4B8-4622-9E43-2445622879B9}" destId="{85008824-6D53-464C-A1E5-44D07E0B0702}" srcOrd="3" destOrd="0" presId="urn:microsoft.com/office/officeart/2005/8/layout/chevron2"/>
    <dgm:cxn modelId="{69BFE655-2ED7-479D-9D88-2CB560A535B1}" type="presParOf" srcId="{25756BA4-A4B8-4622-9E43-2445622879B9}" destId="{E2D6AB15-C809-4E78-B8BB-24D9E868BD9B}" srcOrd="4" destOrd="0" presId="urn:microsoft.com/office/officeart/2005/8/layout/chevron2"/>
    <dgm:cxn modelId="{9AC5C6C9-C487-4085-944E-43D4EFEADB3E}" type="presParOf" srcId="{E2D6AB15-C809-4E78-B8BB-24D9E868BD9B}" destId="{82323272-836E-41D2-8953-1182B584EBAE}" srcOrd="0" destOrd="0" presId="urn:microsoft.com/office/officeart/2005/8/layout/chevron2"/>
    <dgm:cxn modelId="{4D0F995C-0DF2-4ABC-BE2F-56F5F6913194}" type="presParOf" srcId="{E2D6AB15-C809-4E78-B8BB-24D9E868BD9B}" destId="{EA2283DA-BE9C-4F26-A665-B24BD4A2825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AAC17E-F69C-4E37-A53D-B247CFAE382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5989AE-FA9B-433D-B97C-94FAB0DEC51A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3100" dirty="0" smtClean="0"/>
            <a:t>Дебетовые карты</a:t>
          </a:r>
        </a:p>
        <a:p>
          <a:r>
            <a:rPr lang="ru-RU" sz="1800" dirty="0" smtClean="0"/>
            <a:t>(в т.ч.  виртуальные)</a:t>
          </a:r>
          <a:endParaRPr lang="ru-RU" sz="1800" dirty="0"/>
        </a:p>
      </dgm:t>
    </dgm:pt>
    <dgm:pt modelId="{5BC02C40-0E27-4815-9BA7-29F8E2E714D3}" type="parTrans" cxnId="{B5ED0AA2-0602-4A34-A21D-717421A56C93}">
      <dgm:prSet/>
      <dgm:spPr/>
      <dgm:t>
        <a:bodyPr/>
        <a:lstStyle/>
        <a:p>
          <a:endParaRPr lang="ru-RU"/>
        </a:p>
      </dgm:t>
    </dgm:pt>
    <dgm:pt modelId="{9D6AA2FC-51A6-446B-9AB8-5A864AA79BBD}" type="sibTrans" cxnId="{B5ED0AA2-0602-4A34-A21D-717421A56C93}">
      <dgm:prSet/>
      <dgm:spPr/>
      <dgm:t>
        <a:bodyPr/>
        <a:lstStyle/>
        <a:p>
          <a:endParaRPr lang="ru-RU"/>
        </a:p>
      </dgm:t>
    </dgm:pt>
    <dgm:pt modelId="{FA74C6A4-B56C-46AD-8570-0285BF0E55E0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/>
            <a:t>Вклады</a:t>
          </a:r>
          <a:endParaRPr lang="ru-RU" dirty="0"/>
        </a:p>
      </dgm:t>
    </dgm:pt>
    <dgm:pt modelId="{65A0B291-B748-4A98-B3DB-4328BFB35873}" type="parTrans" cxnId="{09341098-B5F6-43CB-97A7-92648DBEEE0E}">
      <dgm:prSet/>
      <dgm:spPr/>
      <dgm:t>
        <a:bodyPr/>
        <a:lstStyle/>
        <a:p>
          <a:endParaRPr lang="ru-RU"/>
        </a:p>
      </dgm:t>
    </dgm:pt>
    <dgm:pt modelId="{37A5F7E2-C0F5-4DD3-9C4A-A3663E795F34}" type="sibTrans" cxnId="{09341098-B5F6-43CB-97A7-92648DBEEE0E}">
      <dgm:prSet/>
      <dgm:spPr/>
      <dgm:t>
        <a:bodyPr/>
        <a:lstStyle/>
        <a:p>
          <a:endParaRPr lang="ru-RU"/>
        </a:p>
      </dgm:t>
    </dgm:pt>
    <dgm:pt modelId="{7C6EE8FE-2F09-40A0-891E-D72EA219CE30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/>
            <a:t>Переводы</a:t>
          </a:r>
          <a:endParaRPr lang="ru-RU" dirty="0"/>
        </a:p>
      </dgm:t>
    </dgm:pt>
    <dgm:pt modelId="{720E30D4-7493-44E4-9E95-E717F48D1902}" type="parTrans" cxnId="{EDF052F9-3599-4A11-B843-EF0E2C13F602}">
      <dgm:prSet/>
      <dgm:spPr/>
      <dgm:t>
        <a:bodyPr/>
        <a:lstStyle/>
        <a:p>
          <a:endParaRPr lang="ru-RU"/>
        </a:p>
      </dgm:t>
    </dgm:pt>
    <dgm:pt modelId="{C54C750B-EDAC-4A93-B644-2875BD261D30}" type="sibTrans" cxnId="{EDF052F9-3599-4A11-B843-EF0E2C13F602}">
      <dgm:prSet/>
      <dgm:spPr/>
      <dgm:t>
        <a:bodyPr/>
        <a:lstStyle/>
        <a:p>
          <a:endParaRPr lang="ru-RU"/>
        </a:p>
      </dgm:t>
    </dgm:pt>
    <dgm:pt modelId="{FA3AAD7E-C5E7-49F5-AA94-14A0838999B4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/>
            <a:t>Образовательный</a:t>
          </a:r>
          <a:r>
            <a:rPr lang="ru-RU" baseline="0" dirty="0" smtClean="0"/>
            <a:t> кредит</a:t>
          </a:r>
          <a:endParaRPr lang="ru-RU" dirty="0"/>
        </a:p>
      </dgm:t>
    </dgm:pt>
    <dgm:pt modelId="{FDA74EDD-FDB5-48B5-A382-55287D3AB41A}" type="parTrans" cxnId="{3E5A1FEA-D25B-4422-A2DA-093C7F04EAF8}">
      <dgm:prSet/>
      <dgm:spPr/>
      <dgm:t>
        <a:bodyPr/>
        <a:lstStyle/>
        <a:p>
          <a:endParaRPr lang="ru-RU"/>
        </a:p>
      </dgm:t>
    </dgm:pt>
    <dgm:pt modelId="{44DCA35B-B9AB-44D7-A42D-DAA18A7A1FD4}" type="sibTrans" cxnId="{3E5A1FEA-D25B-4422-A2DA-093C7F04EAF8}">
      <dgm:prSet/>
      <dgm:spPr/>
      <dgm:t>
        <a:bodyPr/>
        <a:lstStyle/>
        <a:p>
          <a:endParaRPr lang="ru-RU"/>
        </a:p>
      </dgm:t>
    </dgm:pt>
    <dgm:pt modelId="{710871E4-6666-4526-8607-D70EE08D677C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/>
            <a:t>Интернет –о</a:t>
          </a:r>
          <a:r>
            <a:rPr lang="en-US" dirty="0" err="1" smtClean="0"/>
            <a:t>nline</a:t>
          </a:r>
          <a:r>
            <a:rPr lang="ru-RU" dirty="0" smtClean="0"/>
            <a:t> и мобильный банк</a:t>
          </a:r>
          <a:endParaRPr lang="ru-RU" dirty="0"/>
        </a:p>
      </dgm:t>
    </dgm:pt>
    <dgm:pt modelId="{A6E274BE-9F49-455D-8574-F5F97D3A4602}" type="parTrans" cxnId="{B91D999F-A077-4B16-A6C3-BE4273937E46}">
      <dgm:prSet/>
      <dgm:spPr/>
      <dgm:t>
        <a:bodyPr/>
        <a:lstStyle/>
        <a:p>
          <a:endParaRPr lang="ru-RU"/>
        </a:p>
      </dgm:t>
    </dgm:pt>
    <dgm:pt modelId="{51C11A90-3B25-45C9-9293-B0EF553A3388}" type="sibTrans" cxnId="{B91D999F-A077-4B16-A6C3-BE4273937E46}">
      <dgm:prSet/>
      <dgm:spPr/>
      <dgm:t>
        <a:bodyPr/>
        <a:lstStyle/>
        <a:p>
          <a:endParaRPr lang="ru-RU"/>
        </a:p>
      </dgm:t>
    </dgm:pt>
    <dgm:pt modelId="{ECC21B85-BB0B-4C6D-8C5B-53873F5AE4F7}" type="pres">
      <dgm:prSet presAssocID="{31AAC17E-F69C-4E37-A53D-B247CFAE382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DC9AE6-C375-4EE7-8F83-11514704DDF5}" type="pres">
      <dgm:prSet presAssocID="{7E5989AE-FA9B-433D-B97C-94FAB0DEC51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B64736-A5F7-45C0-9AC4-569A046AE5E3}" type="pres">
      <dgm:prSet presAssocID="{9D6AA2FC-51A6-446B-9AB8-5A864AA79BBD}" presName="sibTrans" presStyleCnt="0"/>
      <dgm:spPr/>
    </dgm:pt>
    <dgm:pt modelId="{331ECB06-3DDC-475F-AD0B-9CA464A1E550}" type="pres">
      <dgm:prSet presAssocID="{FA74C6A4-B56C-46AD-8570-0285BF0E55E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CC80F7-553D-4A6C-A69A-0EBF63D8C91A}" type="pres">
      <dgm:prSet presAssocID="{37A5F7E2-C0F5-4DD3-9C4A-A3663E795F34}" presName="sibTrans" presStyleCnt="0"/>
      <dgm:spPr/>
    </dgm:pt>
    <dgm:pt modelId="{69D3683D-E904-4121-B7B4-BD9D2D3F1619}" type="pres">
      <dgm:prSet presAssocID="{7C6EE8FE-2F09-40A0-891E-D72EA219CE3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EC767-0C07-45E7-A14A-89F360DF9B34}" type="pres">
      <dgm:prSet presAssocID="{C54C750B-EDAC-4A93-B644-2875BD261D30}" presName="sibTrans" presStyleCnt="0"/>
      <dgm:spPr/>
    </dgm:pt>
    <dgm:pt modelId="{E6C3C906-0B83-4D2C-8C68-4549539113DB}" type="pres">
      <dgm:prSet presAssocID="{FA3AAD7E-C5E7-49F5-AA94-14A0838999B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2E3A9-1141-44C9-A62C-29ED73DA8373}" type="pres">
      <dgm:prSet presAssocID="{44DCA35B-B9AB-44D7-A42D-DAA18A7A1FD4}" presName="sibTrans" presStyleCnt="0"/>
      <dgm:spPr/>
    </dgm:pt>
    <dgm:pt modelId="{67D23711-856C-4E70-A7A5-2659614C66BC}" type="pres">
      <dgm:prSet presAssocID="{710871E4-6666-4526-8607-D70EE08D677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C8EA4D-D2F8-4086-B62C-400812CAA78E}" type="presOf" srcId="{31AAC17E-F69C-4E37-A53D-B247CFAE3820}" destId="{ECC21B85-BB0B-4C6D-8C5B-53873F5AE4F7}" srcOrd="0" destOrd="0" presId="urn:microsoft.com/office/officeart/2005/8/layout/default"/>
    <dgm:cxn modelId="{D74CB285-21D9-4FCC-AC8C-673C5EDC8448}" type="presOf" srcId="{710871E4-6666-4526-8607-D70EE08D677C}" destId="{67D23711-856C-4E70-A7A5-2659614C66BC}" srcOrd="0" destOrd="0" presId="urn:microsoft.com/office/officeart/2005/8/layout/default"/>
    <dgm:cxn modelId="{BEF3ADAC-6660-4F6C-9ECA-763A4DAD13C0}" type="presOf" srcId="{7E5989AE-FA9B-433D-B97C-94FAB0DEC51A}" destId="{19DC9AE6-C375-4EE7-8F83-11514704DDF5}" srcOrd="0" destOrd="0" presId="urn:microsoft.com/office/officeart/2005/8/layout/default"/>
    <dgm:cxn modelId="{3E5A1FEA-D25B-4422-A2DA-093C7F04EAF8}" srcId="{31AAC17E-F69C-4E37-A53D-B247CFAE3820}" destId="{FA3AAD7E-C5E7-49F5-AA94-14A0838999B4}" srcOrd="3" destOrd="0" parTransId="{FDA74EDD-FDB5-48B5-A382-55287D3AB41A}" sibTransId="{44DCA35B-B9AB-44D7-A42D-DAA18A7A1FD4}"/>
    <dgm:cxn modelId="{B91D999F-A077-4B16-A6C3-BE4273937E46}" srcId="{31AAC17E-F69C-4E37-A53D-B247CFAE3820}" destId="{710871E4-6666-4526-8607-D70EE08D677C}" srcOrd="4" destOrd="0" parTransId="{A6E274BE-9F49-455D-8574-F5F97D3A4602}" sibTransId="{51C11A90-3B25-45C9-9293-B0EF553A3388}"/>
    <dgm:cxn modelId="{EB418416-3FF3-41E3-82F2-91E56E924EE8}" type="presOf" srcId="{FA3AAD7E-C5E7-49F5-AA94-14A0838999B4}" destId="{E6C3C906-0B83-4D2C-8C68-4549539113DB}" srcOrd="0" destOrd="0" presId="urn:microsoft.com/office/officeart/2005/8/layout/default"/>
    <dgm:cxn modelId="{B5ED0AA2-0602-4A34-A21D-717421A56C93}" srcId="{31AAC17E-F69C-4E37-A53D-B247CFAE3820}" destId="{7E5989AE-FA9B-433D-B97C-94FAB0DEC51A}" srcOrd="0" destOrd="0" parTransId="{5BC02C40-0E27-4815-9BA7-29F8E2E714D3}" sibTransId="{9D6AA2FC-51A6-446B-9AB8-5A864AA79BBD}"/>
    <dgm:cxn modelId="{09341098-B5F6-43CB-97A7-92648DBEEE0E}" srcId="{31AAC17E-F69C-4E37-A53D-B247CFAE3820}" destId="{FA74C6A4-B56C-46AD-8570-0285BF0E55E0}" srcOrd="1" destOrd="0" parTransId="{65A0B291-B748-4A98-B3DB-4328BFB35873}" sibTransId="{37A5F7E2-C0F5-4DD3-9C4A-A3663E795F34}"/>
    <dgm:cxn modelId="{EDF052F9-3599-4A11-B843-EF0E2C13F602}" srcId="{31AAC17E-F69C-4E37-A53D-B247CFAE3820}" destId="{7C6EE8FE-2F09-40A0-891E-D72EA219CE30}" srcOrd="2" destOrd="0" parTransId="{720E30D4-7493-44E4-9E95-E717F48D1902}" sibTransId="{C54C750B-EDAC-4A93-B644-2875BD261D30}"/>
    <dgm:cxn modelId="{1A3003A2-C4F5-407E-ACDC-77A1C8115F46}" type="presOf" srcId="{FA74C6A4-B56C-46AD-8570-0285BF0E55E0}" destId="{331ECB06-3DDC-475F-AD0B-9CA464A1E550}" srcOrd="0" destOrd="0" presId="urn:microsoft.com/office/officeart/2005/8/layout/default"/>
    <dgm:cxn modelId="{DB5F23A4-89FB-405C-8808-0B6857AE3A03}" type="presOf" srcId="{7C6EE8FE-2F09-40A0-891E-D72EA219CE30}" destId="{69D3683D-E904-4121-B7B4-BD9D2D3F1619}" srcOrd="0" destOrd="0" presId="urn:microsoft.com/office/officeart/2005/8/layout/default"/>
    <dgm:cxn modelId="{E25FD9D5-F257-4BF4-A5E1-B2E557042C6A}" type="presParOf" srcId="{ECC21B85-BB0B-4C6D-8C5B-53873F5AE4F7}" destId="{19DC9AE6-C375-4EE7-8F83-11514704DDF5}" srcOrd="0" destOrd="0" presId="urn:microsoft.com/office/officeart/2005/8/layout/default"/>
    <dgm:cxn modelId="{F61E3095-5134-40A8-9336-F5F4A410FE32}" type="presParOf" srcId="{ECC21B85-BB0B-4C6D-8C5B-53873F5AE4F7}" destId="{95B64736-A5F7-45C0-9AC4-569A046AE5E3}" srcOrd="1" destOrd="0" presId="urn:microsoft.com/office/officeart/2005/8/layout/default"/>
    <dgm:cxn modelId="{C27D3F36-8E3C-4037-9623-3C4F653099FD}" type="presParOf" srcId="{ECC21B85-BB0B-4C6D-8C5B-53873F5AE4F7}" destId="{331ECB06-3DDC-475F-AD0B-9CA464A1E550}" srcOrd="2" destOrd="0" presId="urn:microsoft.com/office/officeart/2005/8/layout/default"/>
    <dgm:cxn modelId="{00380063-B6CD-48E0-A178-F2568E524063}" type="presParOf" srcId="{ECC21B85-BB0B-4C6D-8C5B-53873F5AE4F7}" destId="{DDCC80F7-553D-4A6C-A69A-0EBF63D8C91A}" srcOrd="3" destOrd="0" presId="urn:microsoft.com/office/officeart/2005/8/layout/default"/>
    <dgm:cxn modelId="{52AF91E4-48AD-478B-9B9B-CFD1656FE958}" type="presParOf" srcId="{ECC21B85-BB0B-4C6D-8C5B-53873F5AE4F7}" destId="{69D3683D-E904-4121-B7B4-BD9D2D3F1619}" srcOrd="4" destOrd="0" presId="urn:microsoft.com/office/officeart/2005/8/layout/default"/>
    <dgm:cxn modelId="{A6A5D2EF-65FD-4A21-8932-4343737959CD}" type="presParOf" srcId="{ECC21B85-BB0B-4C6D-8C5B-53873F5AE4F7}" destId="{F51EC767-0C07-45E7-A14A-89F360DF9B34}" srcOrd="5" destOrd="0" presId="urn:microsoft.com/office/officeart/2005/8/layout/default"/>
    <dgm:cxn modelId="{BB4AC1F4-0E77-4AB8-85E3-023E30059F37}" type="presParOf" srcId="{ECC21B85-BB0B-4C6D-8C5B-53873F5AE4F7}" destId="{E6C3C906-0B83-4D2C-8C68-4549539113DB}" srcOrd="6" destOrd="0" presId="urn:microsoft.com/office/officeart/2005/8/layout/default"/>
    <dgm:cxn modelId="{105F498C-8B2C-4D08-B9B7-422F7A9799D2}" type="presParOf" srcId="{ECC21B85-BB0B-4C6D-8C5B-53873F5AE4F7}" destId="{6692E3A9-1141-44C9-A62C-29ED73DA8373}" srcOrd="7" destOrd="0" presId="urn:microsoft.com/office/officeart/2005/8/layout/default"/>
    <dgm:cxn modelId="{F4011436-C2FE-4929-8088-5CA78CD0A1A4}" type="presParOf" srcId="{ECC21B85-BB0B-4C6D-8C5B-53873F5AE4F7}" destId="{67D23711-856C-4E70-A7A5-2659614C66B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AE5F4C-F2F7-438D-859E-746AF1B0633A}">
      <dsp:nvSpPr>
        <dsp:cNvPr id="0" name=""/>
        <dsp:cNvSpPr/>
      </dsp:nvSpPr>
      <dsp:spPr>
        <a:xfrm rot="5400000">
          <a:off x="-236795" y="238852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1</a:t>
          </a:r>
          <a:endParaRPr lang="ru-RU" sz="3100" kern="1200" dirty="0"/>
        </a:p>
      </dsp:txBody>
      <dsp:txXfrm rot="5400000">
        <a:off x="-236795" y="238852"/>
        <a:ext cx="1578634" cy="1105044"/>
      </dsp:txXfrm>
    </dsp:sp>
    <dsp:sp modelId="{90E29E14-72C3-493E-8892-54964B34646A}">
      <dsp:nvSpPr>
        <dsp:cNvPr id="0" name=""/>
        <dsp:cNvSpPr/>
      </dsp:nvSpPr>
      <dsp:spPr>
        <a:xfrm rot="5400000">
          <a:off x="2232597" y="-1125495"/>
          <a:ext cx="1026112" cy="32812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solidFill>
                <a:srgbClr val="002060"/>
              </a:solidFill>
            </a:rPr>
            <a:t>Эмиссия денег </a:t>
          </a:r>
          <a:endParaRPr lang="ru-RU" sz="2200" kern="1200" dirty="0">
            <a:solidFill>
              <a:srgbClr val="002060"/>
            </a:solidFill>
          </a:endParaRPr>
        </a:p>
      </dsp:txBody>
      <dsp:txXfrm rot="5400000">
        <a:off x="2232597" y="-1125495"/>
        <a:ext cx="1026112" cy="3281218"/>
      </dsp:txXfrm>
    </dsp:sp>
    <dsp:sp modelId="{63776F39-C633-4E97-BA07-FE91F290EB74}">
      <dsp:nvSpPr>
        <dsp:cNvPr id="0" name=""/>
        <dsp:cNvSpPr/>
      </dsp:nvSpPr>
      <dsp:spPr>
        <a:xfrm rot="5400000">
          <a:off x="-236795" y="1623146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2</a:t>
          </a:r>
          <a:endParaRPr lang="ru-RU" sz="3100" kern="1200" dirty="0"/>
        </a:p>
      </dsp:txBody>
      <dsp:txXfrm rot="5400000">
        <a:off x="-236795" y="1623146"/>
        <a:ext cx="1578634" cy="1105044"/>
      </dsp:txXfrm>
    </dsp:sp>
    <dsp:sp modelId="{117ED8A4-5C26-4CD5-904A-E1E598185885}">
      <dsp:nvSpPr>
        <dsp:cNvPr id="0" name=""/>
        <dsp:cNvSpPr/>
      </dsp:nvSpPr>
      <dsp:spPr>
        <a:xfrm rot="5400000">
          <a:off x="2232597" y="258798"/>
          <a:ext cx="1026112" cy="32812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solidFill>
                <a:srgbClr val="002060"/>
              </a:solidFill>
            </a:rPr>
            <a:t>Лицензирование</a:t>
          </a:r>
          <a:endParaRPr lang="ru-RU" sz="2200" kern="1200" dirty="0">
            <a:solidFill>
              <a:srgbClr val="002060"/>
            </a:solidFill>
          </a:endParaRPr>
        </a:p>
      </dsp:txBody>
      <dsp:txXfrm rot="5400000">
        <a:off x="2232597" y="258798"/>
        <a:ext cx="1026112" cy="3281218"/>
      </dsp:txXfrm>
    </dsp:sp>
    <dsp:sp modelId="{82323272-836E-41D2-8953-1182B584EBAE}">
      <dsp:nvSpPr>
        <dsp:cNvPr id="0" name=""/>
        <dsp:cNvSpPr/>
      </dsp:nvSpPr>
      <dsp:spPr>
        <a:xfrm rot="5400000">
          <a:off x="-236795" y="3007440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3</a:t>
          </a:r>
          <a:endParaRPr lang="ru-RU" sz="3100" kern="1200" dirty="0"/>
        </a:p>
      </dsp:txBody>
      <dsp:txXfrm rot="5400000">
        <a:off x="-236795" y="3007440"/>
        <a:ext cx="1578634" cy="1105044"/>
      </dsp:txXfrm>
    </dsp:sp>
    <dsp:sp modelId="{EA2283DA-BE9C-4F26-A665-B24BD4A2825E}">
      <dsp:nvSpPr>
        <dsp:cNvPr id="0" name=""/>
        <dsp:cNvSpPr/>
      </dsp:nvSpPr>
      <dsp:spPr>
        <a:xfrm rot="5400000">
          <a:off x="2232597" y="1643092"/>
          <a:ext cx="1026112" cy="32812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solidFill>
                <a:srgbClr val="002060"/>
              </a:solidFill>
            </a:rPr>
            <a:t>Контроль и надзор </a:t>
          </a:r>
          <a:endParaRPr lang="ru-RU" sz="2200" kern="1200" dirty="0">
            <a:solidFill>
              <a:srgbClr val="002060"/>
            </a:solidFill>
          </a:endParaRPr>
        </a:p>
      </dsp:txBody>
      <dsp:txXfrm rot="5400000">
        <a:off x="2232597" y="1643092"/>
        <a:ext cx="1026112" cy="328121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DC9AE6-C375-4EE7-8F83-11514704DDF5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Дебетовые карты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(в т.ч.  виртуальные)</a:t>
          </a:r>
          <a:endParaRPr lang="ru-RU" sz="1800" kern="1200" dirty="0"/>
        </a:p>
      </dsp:txBody>
      <dsp:txXfrm>
        <a:off x="0" y="39687"/>
        <a:ext cx="3286125" cy="1971675"/>
      </dsp:txXfrm>
    </dsp:sp>
    <dsp:sp modelId="{331ECB06-3DDC-475F-AD0B-9CA464A1E550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Вклады</a:t>
          </a:r>
          <a:endParaRPr lang="ru-RU" sz="3100" kern="1200" dirty="0"/>
        </a:p>
      </dsp:txBody>
      <dsp:txXfrm>
        <a:off x="3614737" y="39687"/>
        <a:ext cx="3286125" cy="1971675"/>
      </dsp:txXfrm>
    </dsp:sp>
    <dsp:sp modelId="{69D3683D-E904-4121-B7B4-BD9D2D3F1619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Переводы</a:t>
          </a:r>
          <a:endParaRPr lang="ru-RU" sz="3100" kern="1200" dirty="0"/>
        </a:p>
      </dsp:txBody>
      <dsp:txXfrm>
        <a:off x="7229475" y="39687"/>
        <a:ext cx="3286125" cy="1971675"/>
      </dsp:txXfrm>
    </dsp:sp>
    <dsp:sp modelId="{E6C3C906-0B83-4D2C-8C68-4549539113DB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Образовательный</a:t>
          </a:r>
          <a:r>
            <a:rPr lang="ru-RU" sz="3100" kern="1200" baseline="0" dirty="0" smtClean="0"/>
            <a:t> кредит</a:t>
          </a:r>
          <a:endParaRPr lang="ru-RU" sz="3100" kern="1200" dirty="0"/>
        </a:p>
      </dsp:txBody>
      <dsp:txXfrm>
        <a:off x="1807368" y="2339975"/>
        <a:ext cx="3286125" cy="1971675"/>
      </dsp:txXfrm>
    </dsp:sp>
    <dsp:sp modelId="{67D23711-856C-4E70-A7A5-2659614C66BC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Интернет –о</a:t>
          </a:r>
          <a:r>
            <a:rPr lang="en-US" sz="3100" kern="1200" dirty="0" err="1" smtClean="0"/>
            <a:t>nline</a:t>
          </a:r>
          <a:r>
            <a:rPr lang="ru-RU" sz="3100" kern="1200" dirty="0" smtClean="0"/>
            <a:t> и мобильный банк</a:t>
          </a:r>
          <a:endParaRPr lang="ru-RU" sz="3100" kern="1200" dirty="0"/>
        </a:p>
      </dsp:txBody>
      <dsp:txXfrm>
        <a:off x="5422106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F1627-1EBB-440A-A714-8147736A4A81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708F8-132A-414B-B0AC-BBEE77D72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</a:t>
            </a:r>
            <a:r>
              <a:rPr lang="ru-RU" dirty="0" err="1" smtClean="0"/>
              <a:t>ютуб</a:t>
            </a:r>
            <a:r>
              <a:rPr lang="ru-RU" dirty="0" smtClean="0"/>
              <a:t> канале размещено несколько серий короткометражных художественных фильмов на тему «Моя семья и другие проблемы». Герои сериала — двойняшки Маша и Миша (15 лет), их папа, мама и мамин брат дядя Вадим — успешный бизнесмен, являющийся для героев авторитетом в экономических и финансовых вопросах. Маша упряма, энергична, остра на язык, ей важно «быть лучшей». Миша — добрый, немного несобранный, серьезно занимается хоккеем, ему многое легко удается. Пытаясь самостоятельно разобраться в различных вопросах, связанных с финансовым поведением, ребята оказываются в непростых ситуациях. Разрешение этих ситуаций методом проб и ошибок приводит их к пониманию важных житейских и поведенческих моментов, связанных с финансовой грамотностью. Дядя Вадим помогает героям советами. Вашему вниманию предлагается  серия «Банки».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708F8-132A-414B-B0AC-BBEE77D7297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 smtClean="0"/>
              <a:t>Ответ:</a:t>
            </a:r>
          </a:p>
          <a:p>
            <a:r>
              <a:rPr lang="ru-RU" sz="1200" dirty="0" smtClean="0">
                <a:effectLst/>
              </a:rPr>
              <a:t>1. 1691,25</a:t>
            </a:r>
            <a:r>
              <a:rPr lang="ru-RU" sz="1200" baseline="0" dirty="0" smtClean="0">
                <a:effectLst/>
              </a:rPr>
              <a:t> рублей будет у Анны Петровны через 2,5 года</a:t>
            </a:r>
            <a:endParaRPr lang="ru-RU" sz="1200" dirty="0" smtClean="0">
              <a:effectLst/>
            </a:endParaRPr>
          </a:p>
          <a:p>
            <a:r>
              <a:rPr lang="ru-RU" sz="1200" dirty="0" smtClean="0">
                <a:effectLst/>
              </a:rPr>
              <a:t>2. </a:t>
            </a:r>
            <a:r>
              <a:rPr lang="en-US" sz="1200" dirty="0" smtClean="0">
                <a:effectLst/>
              </a:rPr>
              <a:t>p = 4000 </a:t>
            </a:r>
            <a:r>
              <a:rPr lang="ru-RU" sz="1200" dirty="0" smtClean="0">
                <a:effectLst/>
              </a:rPr>
              <a:t>руб. </a:t>
            </a:r>
            <a:r>
              <a:rPr lang="en-US" sz="1200" dirty="0" smtClean="0">
                <a:effectLst/>
              </a:rPr>
              <a:t>n = 8 </a:t>
            </a:r>
            <a:r>
              <a:rPr lang="ru-RU" sz="1200" dirty="0" smtClean="0">
                <a:effectLst/>
              </a:rPr>
              <a:t>лет 	</a:t>
            </a:r>
            <a:r>
              <a:rPr lang="en-US" sz="1200" dirty="0" smtClean="0">
                <a:effectLst/>
              </a:rPr>
              <a:t>S = 7000 </a:t>
            </a:r>
            <a:r>
              <a:rPr lang="ru-RU" sz="1200" dirty="0" smtClean="0">
                <a:effectLst/>
              </a:rPr>
              <a:t>руб. </a:t>
            </a:r>
            <a:r>
              <a:rPr lang="en-US" sz="1200" dirty="0" smtClean="0">
                <a:effectLst/>
              </a:rPr>
              <a:t>I = S – p = 7000 – 4000 = 3000 </a:t>
            </a:r>
            <a:r>
              <a:rPr lang="ru-RU" sz="1200" dirty="0" smtClean="0">
                <a:effectLst/>
              </a:rPr>
              <a:t>руб. </a:t>
            </a:r>
            <a:r>
              <a:rPr lang="en-US" sz="1200" dirty="0" smtClean="0">
                <a:effectLst/>
              </a:rPr>
              <a:t>I=P*i*n/100</a:t>
            </a:r>
            <a:r>
              <a:rPr lang="ru-RU" sz="1200" dirty="0" smtClean="0">
                <a:effectLst/>
              </a:rPr>
              <a:t>  </a:t>
            </a:r>
            <a:r>
              <a:rPr lang="en-US" sz="1200" dirty="0" smtClean="0">
                <a:effectLst/>
              </a:rPr>
              <a:t>i = 100*I/(P*n) = 100*3000/(4000*8) = 9,4%</a:t>
            </a:r>
            <a:endParaRPr lang="en-US" dirty="0" smtClean="0">
              <a:effectLst/>
            </a:endParaRPr>
          </a:p>
          <a:p>
            <a:r>
              <a:rPr lang="ru-RU" sz="1200" dirty="0" smtClean="0">
                <a:effectLst/>
              </a:rPr>
              <a:t>Сумма была положена под </a:t>
            </a:r>
            <a:r>
              <a:rPr lang="en-US" sz="1200" dirty="0" smtClean="0">
                <a:effectLst/>
              </a:rPr>
              <a:t>i = 9,4%</a:t>
            </a:r>
            <a:endParaRPr lang="en-US" dirty="0" smtClean="0">
              <a:effectLst/>
            </a:endParaRPr>
          </a:p>
          <a:p>
            <a:r>
              <a:rPr lang="ru-RU" dirty="0" smtClean="0"/>
              <a:t>3. 1 356 000 рублей.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C4F77-1D70-4FC2-AA34-50D2A3AC7B98}" type="slidenum">
              <a:rPr lang="en-US" altLang="ru-RU" smtClean="0"/>
              <a:pPr>
                <a:defRPr/>
              </a:pPr>
              <a:t>19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576203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89EBBF-D206-4B36-A39E-BF6DB6FA9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465" y="159836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0" name="Рисунок 9" descr="Изображение выглядит как текст, LEGO, игрушка, векторная графи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49494F75-C0BB-4B38-B9FA-5725AB030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724" y="2666198"/>
            <a:ext cx="7276553" cy="4191802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48A8A65B-5230-4C23-81F5-FF0385CADC85}"/>
              </a:ext>
            </a:extLst>
          </p:cNvPr>
          <p:cNvSpPr/>
          <p:nvPr userDrawn="1"/>
        </p:nvSpPr>
        <p:spPr>
          <a:xfrm>
            <a:off x="823775" y="4243674"/>
            <a:ext cx="2848028" cy="1813389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  <a:gd name="connsiteX0" fmla="*/ 1835134 w 4027593"/>
              <a:gd name="connsiteY0" fmla="*/ 2668373 h 2670829"/>
              <a:gd name="connsiteX1" fmla="*/ 64391 w 4027593"/>
              <a:gd name="connsiteY1" fmla="*/ 2218433 h 2670829"/>
              <a:gd name="connsiteX2" fmla="*/ 673991 w 4027593"/>
              <a:gd name="connsiteY2" fmla="*/ 752487 h 2670829"/>
              <a:gd name="connsiteX3" fmla="*/ 3358837 w 4027593"/>
              <a:gd name="connsiteY3" fmla="*/ 9708 h 2670829"/>
              <a:gd name="connsiteX4" fmla="*/ 3765535 w 4027593"/>
              <a:gd name="connsiteY4" fmla="*/ 1245974 h 2670829"/>
              <a:gd name="connsiteX5" fmla="*/ 3867134 w 4027593"/>
              <a:gd name="connsiteY5" fmla="*/ 2073287 h 2670829"/>
              <a:gd name="connsiteX6" fmla="*/ 1835134 w 4027593"/>
              <a:gd name="connsiteY6" fmla="*/ 2668373 h 2670829"/>
              <a:gd name="connsiteX0" fmla="*/ 1835134 w 4909037"/>
              <a:gd name="connsiteY0" fmla="*/ 2668375 h 2877367"/>
              <a:gd name="connsiteX1" fmla="*/ 64391 w 4909037"/>
              <a:gd name="connsiteY1" fmla="*/ 2218435 h 2877367"/>
              <a:gd name="connsiteX2" fmla="*/ 673991 w 4909037"/>
              <a:gd name="connsiteY2" fmla="*/ 752489 h 2877367"/>
              <a:gd name="connsiteX3" fmla="*/ 3358837 w 4909037"/>
              <a:gd name="connsiteY3" fmla="*/ 9710 h 2877367"/>
              <a:gd name="connsiteX4" fmla="*/ 3765535 w 4909037"/>
              <a:gd name="connsiteY4" fmla="*/ 1245976 h 2877367"/>
              <a:gd name="connsiteX5" fmla="*/ 4855224 w 4909037"/>
              <a:gd name="connsiteY5" fmla="*/ 2779069 h 2877367"/>
              <a:gd name="connsiteX6" fmla="*/ 1835134 w 4909037"/>
              <a:gd name="connsiteY6" fmla="*/ 2668375 h 2877367"/>
              <a:gd name="connsiteX0" fmla="*/ 1835134 w 4957386"/>
              <a:gd name="connsiteY0" fmla="*/ 2668375 h 3060296"/>
              <a:gd name="connsiteX1" fmla="*/ 64391 w 4957386"/>
              <a:gd name="connsiteY1" fmla="*/ 2218435 h 3060296"/>
              <a:gd name="connsiteX2" fmla="*/ 673991 w 4957386"/>
              <a:gd name="connsiteY2" fmla="*/ 752489 h 3060296"/>
              <a:gd name="connsiteX3" fmla="*/ 3358837 w 4957386"/>
              <a:gd name="connsiteY3" fmla="*/ 9710 h 3060296"/>
              <a:gd name="connsiteX4" fmla="*/ 3765535 w 4957386"/>
              <a:gd name="connsiteY4" fmla="*/ 1245976 h 3060296"/>
              <a:gd name="connsiteX5" fmla="*/ 4855224 w 4957386"/>
              <a:gd name="connsiteY5" fmla="*/ 2779069 h 3060296"/>
              <a:gd name="connsiteX6" fmla="*/ 863866 w 4957386"/>
              <a:gd name="connsiteY6" fmla="*/ 3052687 h 3060296"/>
              <a:gd name="connsiteX7" fmla="*/ 1835134 w 4957386"/>
              <a:gd name="connsiteY7" fmla="*/ 2668375 h 3060296"/>
              <a:gd name="connsiteX0" fmla="*/ 90983 w 4977684"/>
              <a:gd name="connsiteY0" fmla="*/ 2756598 h 3060296"/>
              <a:gd name="connsiteX1" fmla="*/ 84688 w 4977684"/>
              <a:gd name="connsiteY1" fmla="*/ 2218435 h 3060296"/>
              <a:gd name="connsiteX2" fmla="*/ 694288 w 4977684"/>
              <a:gd name="connsiteY2" fmla="*/ 752489 h 3060296"/>
              <a:gd name="connsiteX3" fmla="*/ 3379134 w 4977684"/>
              <a:gd name="connsiteY3" fmla="*/ 9710 h 3060296"/>
              <a:gd name="connsiteX4" fmla="*/ 3785832 w 4977684"/>
              <a:gd name="connsiteY4" fmla="*/ 1245976 h 3060296"/>
              <a:gd name="connsiteX5" fmla="*/ 4875521 w 4977684"/>
              <a:gd name="connsiteY5" fmla="*/ 2779069 h 3060296"/>
              <a:gd name="connsiteX6" fmla="*/ 884163 w 4977684"/>
              <a:gd name="connsiteY6" fmla="*/ 3052687 h 3060296"/>
              <a:gd name="connsiteX7" fmla="*/ 90983 w 4977684"/>
              <a:gd name="connsiteY7" fmla="*/ 2756598 h 3060296"/>
              <a:gd name="connsiteX0" fmla="*/ 90983 w 5250734"/>
              <a:gd name="connsiteY0" fmla="*/ 2746890 h 3065706"/>
              <a:gd name="connsiteX1" fmla="*/ 84688 w 5250734"/>
              <a:gd name="connsiteY1" fmla="*/ 2208727 h 3065706"/>
              <a:gd name="connsiteX2" fmla="*/ 694288 w 5250734"/>
              <a:gd name="connsiteY2" fmla="*/ 742781 h 3065706"/>
              <a:gd name="connsiteX3" fmla="*/ 3379134 w 5250734"/>
              <a:gd name="connsiteY3" fmla="*/ 2 h 3065706"/>
              <a:gd name="connsiteX4" fmla="*/ 4950368 w 5250734"/>
              <a:gd name="connsiteY4" fmla="*/ 742223 h 3065706"/>
              <a:gd name="connsiteX5" fmla="*/ 4875521 w 5250734"/>
              <a:gd name="connsiteY5" fmla="*/ 2769361 h 3065706"/>
              <a:gd name="connsiteX6" fmla="*/ 884163 w 5250734"/>
              <a:gd name="connsiteY6" fmla="*/ 3042979 h 3065706"/>
              <a:gd name="connsiteX7" fmla="*/ 90983 w 5250734"/>
              <a:gd name="connsiteY7" fmla="*/ 2746890 h 3065706"/>
              <a:gd name="connsiteX0" fmla="*/ 114524 w 5274277"/>
              <a:gd name="connsiteY0" fmla="*/ 3005381 h 3324197"/>
              <a:gd name="connsiteX1" fmla="*/ 108229 w 5274277"/>
              <a:gd name="connsiteY1" fmla="*/ 2467218 h 3324197"/>
              <a:gd name="connsiteX2" fmla="*/ 1088362 w 5274277"/>
              <a:gd name="connsiteY2" fmla="*/ 171983 h 3324197"/>
              <a:gd name="connsiteX3" fmla="*/ 3402675 w 5274277"/>
              <a:gd name="connsiteY3" fmla="*/ 258493 h 3324197"/>
              <a:gd name="connsiteX4" fmla="*/ 4973909 w 5274277"/>
              <a:gd name="connsiteY4" fmla="*/ 1000714 h 3324197"/>
              <a:gd name="connsiteX5" fmla="*/ 4899062 w 5274277"/>
              <a:gd name="connsiteY5" fmla="*/ 3027852 h 3324197"/>
              <a:gd name="connsiteX6" fmla="*/ 907704 w 5274277"/>
              <a:gd name="connsiteY6" fmla="*/ 3301470 h 3324197"/>
              <a:gd name="connsiteX7" fmla="*/ 114524 w 5274277"/>
              <a:gd name="connsiteY7" fmla="*/ 3005381 h 3324197"/>
              <a:gd name="connsiteX0" fmla="*/ 106288 w 5283683"/>
              <a:gd name="connsiteY0" fmla="*/ 3164182 h 3324199"/>
              <a:gd name="connsiteX1" fmla="*/ 117637 w 5283683"/>
              <a:gd name="connsiteY1" fmla="*/ 2467220 h 3324199"/>
              <a:gd name="connsiteX2" fmla="*/ 1097770 w 5283683"/>
              <a:gd name="connsiteY2" fmla="*/ 171985 h 3324199"/>
              <a:gd name="connsiteX3" fmla="*/ 3412083 w 5283683"/>
              <a:gd name="connsiteY3" fmla="*/ 258495 h 3324199"/>
              <a:gd name="connsiteX4" fmla="*/ 4983317 w 5283683"/>
              <a:gd name="connsiteY4" fmla="*/ 1000716 h 3324199"/>
              <a:gd name="connsiteX5" fmla="*/ 4908470 w 5283683"/>
              <a:gd name="connsiteY5" fmla="*/ 3027854 h 3324199"/>
              <a:gd name="connsiteX6" fmla="*/ 917112 w 5283683"/>
              <a:gd name="connsiteY6" fmla="*/ 3301472 h 3324199"/>
              <a:gd name="connsiteX7" fmla="*/ 106288 w 5283683"/>
              <a:gd name="connsiteY7" fmla="*/ 3164182 h 3324199"/>
              <a:gd name="connsiteX0" fmla="*/ 202241 w 5220839"/>
              <a:gd name="connsiteY0" fmla="*/ 3111248 h 3324199"/>
              <a:gd name="connsiteX1" fmla="*/ 54791 w 5220839"/>
              <a:gd name="connsiteY1" fmla="*/ 2467220 h 3324199"/>
              <a:gd name="connsiteX2" fmla="*/ 1034924 w 5220839"/>
              <a:gd name="connsiteY2" fmla="*/ 171985 h 3324199"/>
              <a:gd name="connsiteX3" fmla="*/ 3349237 w 5220839"/>
              <a:gd name="connsiteY3" fmla="*/ 258495 h 3324199"/>
              <a:gd name="connsiteX4" fmla="*/ 4920471 w 5220839"/>
              <a:gd name="connsiteY4" fmla="*/ 1000716 h 3324199"/>
              <a:gd name="connsiteX5" fmla="*/ 4845624 w 5220839"/>
              <a:gd name="connsiteY5" fmla="*/ 3027854 h 3324199"/>
              <a:gd name="connsiteX6" fmla="*/ 854266 w 5220839"/>
              <a:gd name="connsiteY6" fmla="*/ 3301472 h 3324199"/>
              <a:gd name="connsiteX7" fmla="*/ 202241 w 5220839"/>
              <a:gd name="connsiteY7" fmla="*/ 3111248 h 332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20839" h="3324199">
                <a:moveTo>
                  <a:pt x="202241" y="3111248"/>
                </a:moveTo>
                <a:cubicBezTo>
                  <a:pt x="68995" y="2972206"/>
                  <a:pt x="-83989" y="2957097"/>
                  <a:pt x="54791" y="2467220"/>
                </a:cubicBezTo>
                <a:cubicBezTo>
                  <a:pt x="193571" y="1977343"/>
                  <a:pt x="485850" y="540106"/>
                  <a:pt x="1034924" y="171985"/>
                </a:cubicBezTo>
                <a:cubicBezTo>
                  <a:pt x="1583998" y="-196136"/>
                  <a:pt x="2701646" y="120373"/>
                  <a:pt x="3349237" y="258495"/>
                </a:cubicBezTo>
                <a:cubicBezTo>
                  <a:pt x="3996828" y="396617"/>
                  <a:pt x="4726947" y="727364"/>
                  <a:pt x="4920471" y="1000716"/>
                </a:cubicBezTo>
                <a:cubicBezTo>
                  <a:pt x="5113995" y="1274068"/>
                  <a:pt x="5523325" y="2644395"/>
                  <a:pt x="4845624" y="3027854"/>
                </a:cubicBezTo>
                <a:cubicBezTo>
                  <a:pt x="4167923" y="3411313"/>
                  <a:pt x="1357614" y="3319921"/>
                  <a:pt x="854266" y="3301472"/>
                </a:cubicBezTo>
                <a:cubicBezTo>
                  <a:pt x="350918" y="3283023"/>
                  <a:pt x="335487" y="3250290"/>
                  <a:pt x="202241" y="31112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0">
            <a:extLst>
              <a:ext uri="{FF2B5EF4-FFF2-40B4-BE49-F238E27FC236}">
                <a16:creationId xmlns="" xmlns:a16="http://schemas.microsoft.com/office/drawing/2014/main" id="{79781773-A6AF-445B-98A7-19BA50546A92}"/>
              </a:ext>
            </a:extLst>
          </p:cNvPr>
          <p:cNvSpPr/>
          <p:nvPr userDrawn="1"/>
        </p:nvSpPr>
        <p:spPr>
          <a:xfrm>
            <a:off x="6684746" y="-165233"/>
            <a:ext cx="2191069" cy="1235483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6541" h="2264816">
                <a:moveTo>
                  <a:pt x="1824082" y="2262360"/>
                </a:moveTo>
                <a:cubicBezTo>
                  <a:pt x="1190292" y="2286551"/>
                  <a:pt x="246863" y="2131734"/>
                  <a:pt x="53339" y="1812420"/>
                </a:cubicBezTo>
                <a:cubicBezTo>
                  <a:pt x="-140185" y="1493106"/>
                  <a:pt x="222672" y="644017"/>
                  <a:pt x="662939" y="346474"/>
                </a:cubicBezTo>
                <a:cubicBezTo>
                  <a:pt x="1103206" y="48931"/>
                  <a:pt x="2179683" y="-55087"/>
                  <a:pt x="2694940" y="27161"/>
                </a:cubicBezTo>
                <a:cubicBezTo>
                  <a:pt x="3210197" y="109409"/>
                  <a:pt x="3560959" y="566609"/>
                  <a:pt x="3754483" y="839961"/>
                </a:cubicBezTo>
                <a:cubicBezTo>
                  <a:pt x="3948007" y="1113313"/>
                  <a:pt x="4177815" y="1430208"/>
                  <a:pt x="3856082" y="1667274"/>
                </a:cubicBezTo>
                <a:cubicBezTo>
                  <a:pt x="3534349" y="1904340"/>
                  <a:pt x="2457873" y="2238169"/>
                  <a:pt x="1824082" y="226236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0">
            <a:extLst>
              <a:ext uri="{FF2B5EF4-FFF2-40B4-BE49-F238E27FC236}">
                <a16:creationId xmlns="" xmlns:a16="http://schemas.microsoft.com/office/drawing/2014/main" id="{9E4DF5EB-D242-4221-A8A2-BBC2F63A8976}"/>
              </a:ext>
            </a:extLst>
          </p:cNvPr>
          <p:cNvSpPr/>
          <p:nvPr userDrawn="1"/>
        </p:nvSpPr>
        <p:spPr>
          <a:xfrm>
            <a:off x="10469335" y="921980"/>
            <a:ext cx="1147109" cy="700812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  <a:gd name="connsiteX0" fmla="*/ 1820413 w 4012872"/>
              <a:gd name="connsiteY0" fmla="*/ 2026422 h 2028878"/>
              <a:gd name="connsiteX1" fmla="*/ 49670 w 4012872"/>
              <a:gd name="connsiteY1" fmla="*/ 1576482 h 2028878"/>
              <a:gd name="connsiteX2" fmla="*/ 659270 w 4012872"/>
              <a:gd name="connsiteY2" fmla="*/ 110536 h 2028878"/>
              <a:gd name="connsiteX3" fmla="*/ 2423213 w 4012872"/>
              <a:gd name="connsiteY3" fmla="*/ 159804 h 2028878"/>
              <a:gd name="connsiteX4" fmla="*/ 3750814 w 4012872"/>
              <a:gd name="connsiteY4" fmla="*/ 604023 h 2028878"/>
              <a:gd name="connsiteX5" fmla="*/ 3852413 w 4012872"/>
              <a:gd name="connsiteY5" fmla="*/ 1431336 h 2028878"/>
              <a:gd name="connsiteX6" fmla="*/ 1820413 w 4012872"/>
              <a:gd name="connsiteY6" fmla="*/ 2026422 h 2028878"/>
              <a:gd name="connsiteX0" fmla="*/ 1772244 w 3964703"/>
              <a:gd name="connsiteY0" fmla="*/ 1867836 h 1869432"/>
              <a:gd name="connsiteX1" fmla="*/ 1501 w 3964703"/>
              <a:gd name="connsiteY1" fmla="*/ 1417896 h 1869432"/>
              <a:gd name="connsiteX2" fmla="*/ 1482292 w 3964703"/>
              <a:gd name="connsiteY2" fmla="*/ 555080 h 1869432"/>
              <a:gd name="connsiteX3" fmla="*/ 2375044 w 3964703"/>
              <a:gd name="connsiteY3" fmla="*/ 1218 h 1869432"/>
              <a:gd name="connsiteX4" fmla="*/ 3702645 w 3964703"/>
              <a:gd name="connsiteY4" fmla="*/ 445437 h 1869432"/>
              <a:gd name="connsiteX5" fmla="*/ 3804244 w 3964703"/>
              <a:gd name="connsiteY5" fmla="*/ 1272750 h 1869432"/>
              <a:gd name="connsiteX6" fmla="*/ 1772244 w 3964703"/>
              <a:gd name="connsiteY6" fmla="*/ 1867836 h 1869432"/>
              <a:gd name="connsiteX0" fmla="*/ 1772613 w 3965072"/>
              <a:gd name="connsiteY0" fmla="*/ 1867836 h 1869432"/>
              <a:gd name="connsiteX1" fmla="*/ 1870 w 3965072"/>
              <a:gd name="connsiteY1" fmla="*/ 1417896 h 1869432"/>
              <a:gd name="connsiteX2" fmla="*/ 1482661 w 3965072"/>
              <a:gd name="connsiteY2" fmla="*/ 555080 h 1869432"/>
              <a:gd name="connsiteX3" fmla="*/ 2375413 w 3965072"/>
              <a:gd name="connsiteY3" fmla="*/ 1218 h 1869432"/>
              <a:gd name="connsiteX4" fmla="*/ 3703014 w 3965072"/>
              <a:gd name="connsiteY4" fmla="*/ 445437 h 1869432"/>
              <a:gd name="connsiteX5" fmla="*/ 3804613 w 3965072"/>
              <a:gd name="connsiteY5" fmla="*/ 1272750 h 1869432"/>
              <a:gd name="connsiteX6" fmla="*/ 1772613 w 3965072"/>
              <a:gd name="connsiteY6" fmla="*/ 1867836 h 1869432"/>
              <a:gd name="connsiteX0" fmla="*/ 1810018 w 4002477"/>
              <a:gd name="connsiteY0" fmla="*/ 2458104 h 2461969"/>
              <a:gd name="connsiteX1" fmla="*/ 39275 w 4002477"/>
              <a:gd name="connsiteY1" fmla="*/ 2008164 h 2461969"/>
              <a:gd name="connsiteX2" fmla="*/ 849915 w 4002477"/>
              <a:gd name="connsiteY2" fmla="*/ 106619 h 2461969"/>
              <a:gd name="connsiteX3" fmla="*/ 2412818 w 4002477"/>
              <a:gd name="connsiteY3" fmla="*/ 591486 h 2461969"/>
              <a:gd name="connsiteX4" fmla="*/ 3740419 w 4002477"/>
              <a:gd name="connsiteY4" fmla="*/ 1035705 h 2461969"/>
              <a:gd name="connsiteX5" fmla="*/ 3842018 w 4002477"/>
              <a:gd name="connsiteY5" fmla="*/ 1863018 h 2461969"/>
              <a:gd name="connsiteX6" fmla="*/ 1810018 w 4002477"/>
              <a:gd name="connsiteY6" fmla="*/ 2458104 h 2461969"/>
              <a:gd name="connsiteX0" fmla="*/ 1800849 w 3993308"/>
              <a:gd name="connsiteY0" fmla="*/ 2435797 h 2439662"/>
              <a:gd name="connsiteX1" fmla="*/ 30106 w 3993308"/>
              <a:gd name="connsiteY1" fmla="*/ 1985857 h 2439662"/>
              <a:gd name="connsiteX2" fmla="*/ 840746 w 3993308"/>
              <a:gd name="connsiteY2" fmla="*/ 84312 h 2439662"/>
              <a:gd name="connsiteX3" fmla="*/ 2805737 w 3993308"/>
              <a:gd name="connsiteY3" fmla="*/ 401643 h 2439662"/>
              <a:gd name="connsiteX4" fmla="*/ 3731250 w 3993308"/>
              <a:gd name="connsiteY4" fmla="*/ 1013398 h 2439662"/>
              <a:gd name="connsiteX5" fmla="*/ 3832849 w 3993308"/>
              <a:gd name="connsiteY5" fmla="*/ 1840711 h 2439662"/>
              <a:gd name="connsiteX6" fmla="*/ 1800849 w 3993308"/>
              <a:gd name="connsiteY6" fmla="*/ 2435797 h 243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3308" h="2439662">
                <a:moveTo>
                  <a:pt x="1800849" y="2435797"/>
                </a:moveTo>
                <a:cubicBezTo>
                  <a:pt x="1167059" y="2459988"/>
                  <a:pt x="190123" y="2377771"/>
                  <a:pt x="30106" y="1985857"/>
                </a:cubicBezTo>
                <a:cubicBezTo>
                  <a:pt x="-129911" y="1593943"/>
                  <a:pt x="378141" y="348348"/>
                  <a:pt x="840746" y="84312"/>
                </a:cubicBezTo>
                <a:cubicBezTo>
                  <a:pt x="1303351" y="-179724"/>
                  <a:pt x="2323986" y="246795"/>
                  <a:pt x="2805737" y="401643"/>
                </a:cubicBezTo>
                <a:cubicBezTo>
                  <a:pt x="3287488" y="556491"/>
                  <a:pt x="3537726" y="740046"/>
                  <a:pt x="3731250" y="1013398"/>
                </a:cubicBezTo>
                <a:cubicBezTo>
                  <a:pt x="3924774" y="1286750"/>
                  <a:pt x="4154582" y="1603645"/>
                  <a:pt x="3832849" y="1840711"/>
                </a:cubicBezTo>
                <a:cubicBezTo>
                  <a:pt x="3511116" y="2077777"/>
                  <a:pt x="2434640" y="2411606"/>
                  <a:pt x="1800849" y="243579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70108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0875AD-2FA4-4843-972D-AD350534D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03A0A33-7BB5-4BE1-82C4-27198AA071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BB17106-385A-488B-AAF8-FAF53D2EB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422A4CD-2E0F-4F16-8662-A1233A9BA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F494-F163-4AD9-9706-056EE0CA607C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6898B7F-49AC-4CEC-8AE3-34EFB5893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C3088AB-BD8E-4C0F-B5FE-A0B4DDDBA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7997-9F33-40A9-9A73-FB0B9CC028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11464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8A6816E-9C0B-4A96-8495-6F091B299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55F8CA6-7DA5-4E7A-BD5B-80912AF4B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2940D9E-C157-4550-936B-7211F396C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F494-F163-4AD9-9706-056EE0CA607C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E1BD36C-6DB1-4FC0-9546-3FD9E0A92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EBDA37C-8AEA-4936-BDB9-937E4DCA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7997-9F33-40A9-9A73-FB0B9CC028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94291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0811D7E-D225-4402-992B-4CD9BBD337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E4613F7-9757-4E3B-B011-F12C65547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12C9193-8057-466C-943E-41DF8AFDD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F494-F163-4AD9-9706-056EE0CA607C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757DE2F-0458-4BD3-BD6C-23178DD21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718F0A3-3AEA-4354-AB18-669356FA0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7997-9F33-40A9-9A73-FB0B9CC028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2679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901508"/>
            <a:ext cx="9099549" cy="1858739"/>
          </a:xfrm>
        </p:spPr>
        <p:txBody>
          <a:bodyPr/>
          <a:lstStyle>
            <a:lvl1pPr algn="l">
              <a:defRPr sz="3600">
                <a:solidFill>
                  <a:srgbClr val="82002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09890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9DE303-745B-44B1-86AE-5FCA7B47F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9925C06-8714-4AAA-BE20-2AAF56634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86943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79B1A2A-CCDA-40DF-BC51-FED4D4D4F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F494-F163-4AD9-9706-056EE0CA607C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AEB2A71-7C8F-4A79-B7C4-FA6DE8BA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0331C08-F123-4CD6-8280-27C758911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7997-9F33-40A9-9A73-FB0B9CC028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6371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03F2C5-61CF-4413-AA31-4CB0EC5E6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32F03864-ADC4-4F92-9BC9-E24475423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Овал 10">
            <a:extLst>
              <a:ext uri="{FF2B5EF4-FFF2-40B4-BE49-F238E27FC236}">
                <a16:creationId xmlns="" xmlns:a16="http://schemas.microsoft.com/office/drawing/2014/main" id="{80D03198-0264-4BE2-92E4-BC57F506D99D}"/>
              </a:ext>
            </a:extLst>
          </p:cNvPr>
          <p:cNvSpPr/>
          <p:nvPr userDrawn="1"/>
        </p:nvSpPr>
        <p:spPr>
          <a:xfrm>
            <a:off x="9669425" y="5211762"/>
            <a:ext cx="2522574" cy="1606167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  <a:gd name="connsiteX0" fmla="*/ 1835134 w 4027593"/>
              <a:gd name="connsiteY0" fmla="*/ 2668373 h 2670829"/>
              <a:gd name="connsiteX1" fmla="*/ 64391 w 4027593"/>
              <a:gd name="connsiteY1" fmla="*/ 2218433 h 2670829"/>
              <a:gd name="connsiteX2" fmla="*/ 673991 w 4027593"/>
              <a:gd name="connsiteY2" fmla="*/ 752487 h 2670829"/>
              <a:gd name="connsiteX3" fmla="*/ 3358837 w 4027593"/>
              <a:gd name="connsiteY3" fmla="*/ 9708 h 2670829"/>
              <a:gd name="connsiteX4" fmla="*/ 3765535 w 4027593"/>
              <a:gd name="connsiteY4" fmla="*/ 1245974 h 2670829"/>
              <a:gd name="connsiteX5" fmla="*/ 3867134 w 4027593"/>
              <a:gd name="connsiteY5" fmla="*/ 2073287 h 2670829"/>
              <a:gd name="connsiteX6" fmla="*/ 1835134 w 4027593"/>
              <a:gd name="connsiteY6" fmla="*/ 2668373 h 2670829"/>
              <a:gd name="connsiteX0" fmla="*/ 1835134 w 4909037"/>
              <a:gd name="connsiteY0" fmla="*/ 2668375 h 2877367"/>
              <a:gd name="connsiteX1" fmla="*/ 64391 w 4909037"/>
              <a:gd name="connsiteY1" fmla="*/ 2218435 h 2877367"/>
              <a:gd name="connsiteX2" fmla="*/ 673991 w 4909037"/>
              <a:gd name="connsiteY2" fmla="*/ 752489 h 2877367"/>
              <a:gd name="connsiteX3" fmla="*/ 3358837 w 4909037"/>
              <a:gd name="connsiteY3" fmla="*/ 9710 h 2877367"/>
              <a:gd name="connsiteX4" fmla="*/ 3765535 w 4909037"/>
              <a:gd name="connsiteY4" fmla="*/ 1245976 h 2877367"/>
              <a:gd name="connsiteX5" fmla="*/ 4855224 w 4909037"/>
              <a:gd name="connsiteY5" fmla="*/ 2779069 h 2877367"/>
              <a:gd name="connsiteX6" fmla="*/ 1835134 w 4909037"/>
              <a:gd name="connsiteY6" fmla="*/ 2668375 h 2877367"/>
              <a:gd name="connsiteX0" fmla="*/ 1835134 w 4957386"/>
              <a:gd name="connsiteY0" fmla="*/ 2668375 h 3060296"/>
              <a:gd name="connsiteX1" fmla="*/ 64391 w 4957386"/>
              <a:gd name="connsiteY1" fmla="*/ 2218435 h 3060296"/>
              <a:gd name="connsiteX2" fmla="*/ 673991 w 4957386"/>
              <a:gd name="connsiteY2" fmla="*/ 752489 h 3060296"/>
              <a:gd name="connsiteX3" fmla="*/ 3358837 w 4957386"/>
              <a:gd name="connsiteY3" fmla="*/ 9710 h 3060296"/>
              <a:gd name="connsiteX4" fmla="*/ 3765535 w 4957386"/>
              <a:gd name="connsiteY4" fmla="*/ 1245976 h 3060296"/>
              <a:gd name="connsiteX5" fmla="*/ 4855224 w 4957386"/>
              <a:gd name="connsiteY5" fmla="*/ 2779069 h 3060296"/>
              <a:gd name="connsiteX6" fmla="*/ 863866 w 4957386"/>
              <a:gd name="connsiteY6" fmla="*/ 3052687 h 3060296"/>
              <a:gd name="connsiteX7" fmla="*/ 1835134 w 4957386"/>
              <a:gd name="connsiteY7" fmla="*/ 2668375 h 3060296"/>
              <a:gd name="connsiteX0" fmla="*/ 90983 w 4977684"/>
              <a:gd name="connsiteY0" fmla="*/ 2756598 h 3060296"/>
              <a:gd name="connsiteX1" fmla="*/ 84688 w 4977684"/>
              <a:gd name="connsiteY1" fmla="*/ 2218435 h 3060296"/>
              <a:gd name="connsiteX2" fmla="*/ 694288 w 4977684"/>
              <a:gd name="connsiteY2" fmla="*/ 752489 h 3060296"/>
              <a:gd name="connsiteX3" fmla="*/ 3379134 w 4977684"/>
              <a:gd name="connsiteY3" fmla="*/ 9710 h 3060296"/>
              <a:gd name="connsiteX4" fmla="*/ 3785832 w 4977684"/>
              <a:gd name="connsiteY4" fmla="*/ 1245976 h 3060296"/>
              <a:gd name="connsiteX5" fmla="*/ 4875521 w 4977684"/>
              <a:gd name="connsiteY5" fmla="*/ 2779069 h 3060296"/>
              <a:gd name="connsiteX6" fmla="*/ 884163 w 4977684"/>
              <a:gd name="connsiteY6" fmla="*/ 3052687 h 3060296"/>
              <a:gd name="connsiteX7" fmla="*/ 90983 w 4977684"/>
              <a:gd name="connsiteY7" fmla="*/ 2756598 h 3060296"/>
              <a:gd name="connsiteX0" fmla="*/ 90983 w 5250734"/>
              <a:gd name="connsiteY0" fmla="*/ 2746890 h 3065706"/>
              <a:gd name="connsiteX1" fmla="*/ 84688 w 5250734"/>
              <a:gd name="connsiteY1" fmla="*/ 2208727 h 3065706"/>
              <a:gd name="connsiteX2" fmla="*/ 694288 w 5250734"/>
              <a:gd name="connsiteY2" fmla="*/ 742781 h 3065706"/>
              <a:gd name="connsiteX3" fmla="*/ 3379134 w 5250734"/>
              <a:gd name="connsiteY3" fmla="*/ 2 h 3065706"/>
              <a:gd name="connsiteX4" fmla="*/ 4950368 w 5250734"/>
              <a:gd name="connsiteY4" fmla="*/ 742223 h 3065706"/>
              <a:gd name="connsiteX5" fmla="*/ 4875521 w 5250734"/>
              <a:gd name="connsiteY5" fmla="*/ 2769361 h 3065706"/>
              <a:gd name="connsiteX6" fmla="*/ 884163 w 5250734"/>
              <a:gd name="connsiteY6" fmla="*/ 3042979 h 3065706"/>
              <a:gd name="connsiteX7" fmla="*/ 90983 w 5250734"/>
              <a:gd name="connsiteY7" fmla="*/ 2746890 h 3065706"/>
              <a:gd name="connsiteX0" fmla="*/ 114524 w 5274277"/>
              <a:gd name="connsiteY0" fmla="*/ 3005381 h 3324197"/>
              <a:gd name="connsiteX1" fmla="*/ 108229 w 5274277"/>
              <a:gd name="connsiteY1" fmla="*/ 2467218 h 3324197"/>
              <a:gd name="connsiteX2" fmla="*/ 1088362 w 5274277"/>
              <a:gd name="connsiteY2" fmla="*/ 171983 h 3324197"/>
              <a:gd name="connsiteX3" fmla="*/ 3402675 w 5274277"/>
              <a:gd name="connsiteY3" fmla="*/ 258493 h 3324197"/>
              <a:gd name="connsiteX4" fmla="*/ 4973909 w 5274277"/>
              <a:gd name="connsiteY4" fmla="*/ 1000714 h 3324197"/>
              <a:gd name="connsiteX5" fmla="*/ 4899062 w 5274277"/>
              <a:gd name="connsiteY5" fmla="*/ 3027852 h 3324197"/>
              <a:gd name="connsiteX6" fmla="*/ 907704 w 5274277"/>
              <a:gd name="connsiteY6" fmla="*/ 3301470 h 3324197"/>
              <a:gd name="connsiteX7" fmla="*/ 114524 w 5274277"/>
              <a:gd name="connsiteY7" fmla="*/ 3005381 h 3324197"/>
              <a:gd name="connsiteX0" fmla="*/ 106288 w 5283683"/>
              <a:gd name="connsiteY0" fmla="*/ 3164182 h 3324199"/>
              <a:gd name="connsiteX1" fmla="*/ 117637 w 5283683"/>
              <a:gd name="connsiteY1" fmla="*/ 2467220 h 3324199"/>
              <a:gd name="connsiteX2" fmla="*/ 1097770 w 5283683"/>
              <a:gd name="connsiteY2" fmla="*/ 171985 h 3324199"/>
              <a:gd name="connsiteX3" fmla="*/ 3412083 w 5283683"/>
              <a:gd name="connsiteY3" fmla="*/ 258495 h 3324199"/>
              <a:gd name="connsiteX4" fmla="*/ 4983317 w 5283683"/>
              <a:gd name="connsiteY4" fmla="*/ 1000716 h 3324199"/>
              <a:gd name="connsiteX5" fmla="*/ 4908470 w 5283683"/>
              <a:gd name="connsiteY5" fmla="*/ 3027854 h 3324199"/>
              <a:gd name="connsiteX6" fmla="*/ 917112 w 5283683"/>
              <a:gd name="connsiteY6" fmla="*/ 3301472 h 3324199"/>
              <a:gd name="connsiteX7" fmla="*/ 106288 w 5283683"/>
              <a:gd name="connsiteY7" fmla="*/ 3164182 h 3324199"/>
              <a:gd name="connsiteX0" fmla="*/ 202241 w 5220839"/>
              <a:gd name="connsiteY0" fmla="*/ 3111248 h 3324199"/>
              <a:gd name="connsiteX1" fmla="*/ 54791 w 5220839"/>
              <a:gd name="connsiteY1" fmla="*/ 2467220 h 3324199"/>
              <a:gd name="connsiteX2" fmla="*/ 1034924 w 5220839"/>
              <a:gd name="connsiteY2" fmla="*/ 171985 h 3324199"/>
              <a:gd name="connsiteX3" fmla="*/ 3349237 w 5220839"/>
              <a:gd name="connsiteY3" fmla="*/ 258495 h 3324199"/>
              <a:gd name="connsiteX4" fmla="*/ 4920471 w 5220839"/>
              <a:gd name="connsiteY4" fmla="*/ 1000716 h 3324199"/>
              <a:gd name="connsiteX5" fmla="*/ 4845624 w 5220839"/>
              <a:gd name="connsiteY5" fmla="*/ 3027854 h 3324199"/>
              <a:gd name="connsiteX6" fmla="*/ 854266 w 5220839"/>
              <a:gd name="connsiteY6" fmla="*/ 3301472 h 3324199"/>
              <a:gd name="connsiteX7" fmla="*/ 202241 w 5220839"/>
              <a:gd name="connsiteY7" fmla="*/ 3111248 h 332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20839" h="3324199">
                <a:moveTo>
                  <a:pt x="202241" y="3111248"/>
                </a:moveTo>
                <a:cubicBezTo>
                  <a:pt x="68995" y="2972206"/>
                  <a:pt x="-83989" y="2957097"/>
                  <a:pt x="54791" y="2467220"/>
                </a:cubicBezTo>
                <a:cubicBezTo>
                  <a:pt x="193571" y="1977343"/>
                  <a:pt x="485850" y="540106"/>
                  <a:pt x="1034924" y="171985"/>
                </a:cubicBezTo>
                <a:cubicBezTo>
                  <a:pt x="1583998" y="-196136"/>
                  <a:pt x="2701646" y="120373"/>
                  <a:pt x="3349237" y="258495"/>
                </a:cubicBezTo>
                <a:cubicBezTo>
                  <a:pt x="3996828" y="396617"/>
                  <a:pt x="4726947" y="727364"/>
                  <a:pt x="4920471" y="1000716"/>
                </a:cubicBezTo>
                <a:cubicBezTo>
                  <a:pt x="5113995" y="1274068"/>
                  <a:pt x="5523325" y="2644395"/>
                  <a:pt x="4845624" y="3027854"/>
                </a:cubicBezTo>
                <a:cubicBezTo>
                  <a:pt x="4167923" y="3411313"/>
                  <a:pt x="1357614" y="3319921"/>
                  <a:pt x="854266" y="3301472"/>
                </a:cubicBezTo>
                <a:cubicBezTo>
                  <a:pt x="350918" y="3283023"/>
                  <a:pt x="335487" y="3250290"/>
                  <a:pt x="202241" y="31112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10">
            <a:extLst>
              <a:ext uri="{FF2B5EF4-FFF2-40B4-BE49-F238E27FC236}">
                <a16:creationId xmlns="" xmlns:a16="http://schemas.microsoft.com/office/drawing/2014/main" id="{7947D24E-4337-47CF-B5B2-393CAB249D86}"/>
              </a:ext>
            </a:extLst>
          </p:cNvPr>
          <p:cNvSpPr/>
          <p:nvPr userDrawn="1"/>
        </p:nvSpPr>
        <p:spPr>
          <a:xfrm>
            <a:off x="9562980" y="40071"/>
            <a:ext cx="2629020" cy="1606167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  <a:gd name="connsiteX0" fmla="*/ 1820413 w 4012872"/>
              <a:gd name="connsiteY0" fmla="*/ 2026422 h 2028878"/>
              <a:gd name="connsiteX1" fmla="*/ 49670 w 4012872"/>
              <a:gd name="connsiteY1" fmla="*/ 1576482 h 2028878"/>
              <a:gd name="connsiteX2" fmla="*/ 659270 w 4012872"/>
              <a:gd name="connsiteY2" fmla="*/ 110536 h 2028878"/>
              <a:gd name="connsiteX3" fmla="*/ 2423213 w 4012872"/>
              <a:gd name="connsiteY3" fmla="*/ 159804 h 2028878"/>
              <a:gd name="connsiteX4" fmla="*/ 3750814 w 4012872"/>
              <a:gd name="connsiteY4" fmla="*/ 604023 h 2028878"/>
              <a:gd name="connsiteX5" fmla="*/ 3852413 w 4012872"/>
              <a:gd name="connsiteY5" fmla="*/ 1431336 h 2028878"/>
              <a:gd name="connsiteX6" fmla="*/ 1820413 w 4012872"/>
              <a:gd name="connsiteY6" fmla="*/ 2026422 h 2028878"/>
              <a:gd name="connsiteX0" fmla="*/ 1772244 w 3964703"/>
              <a:gd name="connsiteY0" fmla="*/ 1867836 h 1869432"/>
              <a:gd name="connsiteX1" fmla="*/ 1501 w 3964703"/>
              <a:gd name="connsiteY1" fmla="*/ 1417896 h 1869432"/>
              <a:gd name="connsiteX2" fmla="*/ 1482292 w 3964703"/>
              <a:gd name="connsiteY2" fmla="*/ 555080 h 1869432"/>
              <a:gd name="connsiteX3" fmla="*/ 2375044 w 3964703"/>
              <a:gd name="connsiteY3" fmla="*/ 1218 h 1869432"/>
              <a:gd name="connsiteX4" fmla="*/ 3702645 w 3964703"/>
              <a:gd name="connsiteY4" fmla="*/ 445437 h 1869432"/>
              <a:gd name="connsiteX5" fmla="*/ 3804244 w 3964703"/>
              <a:gd name="connsiteY5" fmla="*/ 1272750 h 1869432"/>
              <a:gd name="connsiteX6" fmla="*/ 1772244 w 3964703"/>
              <a:gd name="connsiteY6" fmla="*/ 1867836 h 1869432"/>
              <a:gd name="connsiteX0" fmla="*/ 1772613 w 3965072"/>
              <a:gd name="connsiteY0" fmla="*/ 1867836 h 1869432"/>
              <a:gd name="connsiteX1" fmla="*/ 1870 w 3965072"/>
              <a:gd name="connsiteY1" fmla="*/ 1417896 h 1869432"/>
              <a:gd name="connsiteX2" fmla="*/ 1482661 w 3965072"/>
              <a:gd name="connsiteY2" fmla="*/ 555080 h 1869432"/>
              <a:gd name="connsiteX3" fmla="*/ 2375413 w 3965072"/>
              <a:gd name="connsiteY3" fmla="*/ 1218 h 1869432"/>
              <a:gd name="connsiteX4" fmla="*/ 3703014 w 3965072"/>
              <a:gd name="connsiteY4" fmla="*/ 445437 h 1869432"/>
              <a:gd name="connsiteX5" fmla="*/ 3804613 w 3965072"/>
              <a:gd name="connsiteY5" fmla="*/ 1272750 h 1869432"/>
              <a:gd name="connsiteX6" fmla="*/ 1772613 w 3965072"/>
              <a:gd name="connsiteY6" fmla="*/ 1867836 h 1869432"/>
              <a:gd name="connsiteX0" fmla="*/ 1810018 w 4002477"/>
              <a:gd name="connsiteY0" fmla="*/ 2458104 h 2461969"/>
              <a:gd name="connsiteX1" fmla="*/ 39275 w 4002477"/>
              <a:gd name="connsiteY1" fmla="*/ 2008164 h 2461969"/>
              <a:gd name="connsiteX2" fmla="*/ 849915 w 4002477"/>
              <a:gd name="connsiteY2" fmla="*/ 106619 h 2461969"/>
              <a:gd name="connsiteX3" fmla="*/ 2412818 w 4002477"/>
              <a:gd name="connsiteY3" fmla="*/ 591486 h 2461969"/>
              <a:gd name="connsiteX4" fmla="*/ 3740419 w 4002477"/>
              <a:gd name="connsiteY4" fmla="*/ 1035705 h 2461969"/>
              <a:gd name="connsiteX5" fmla="*/ 3842018 w 4002477"/>
              <a:gd name="connsiteY5" fmla="*/ 1863018 h 2461969"/>
              <a:gd name="connsiteX6" fmla="*/ 1810018 w 4002477"/>
              <a:gd name="connsiteY6" fmla="*/ 2458104 h 2461969"/>
              <a:gd name="connsiteX0" fmla="*/ 1800849 w 3993308"/>
              <a:gd name="connsiteY0" fmla="*/ 2435797 h 2439662"/>
              <a:gd name="connsiteX1" fmla="*/ 30106 w 3993308"/>
              <a:gd name="connsiteY1" fmla="*/ 1985857 h 2439662"/>
              <a:gd name="connsiteX2" fmla="*/ 840746 w 3993308"/>
              <a:gd name="connsiteY2" fmla="*/ 84312 h 2439662"/>
              <a:gd name="connsiteX3" fmla="*/ 2805737 w 3993308"/>
              <a:gd name="connsiteY3" fmla="*/ 401643 h 2439662"/>
              <a:gd name="connsiteX4" fmla="*/ 3731250 w 3993308"/>
              <a:gd name="connsiteY4" fmla="*/ 1013398 h 2439662"/>
              <a:gd name="connsiteX5" fmla="*/ 3832849 w 3993308"/>
              <a:gd name="connsiteY5" fmla="*/ 1840711 h 2439662"/>
              <a:gd name="connsiteX6" fmla="*/ 1800849 w 3993308"/>
              <a:gd name="connsiteY6" fmla="*/ 2435797 h 243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3308" h="2439662">
                <a:moveTo>
                  <a:pt x="1800849" y="2435797"/>
                </a:moveTo>
                <a:cubicBezTo>
                  <a:pt x="1167059" y="2459988"/>
                  <a:pt x="190123" y="2377771"/>
                  <a:pt x="30106" y="1985857"/>
                </a:cubicBezTo>
                <a:cubicBezTo>
                  <a:pt x="-129911" y="1593943"/>
                  <a:pt x="378141" y="348348"/>
                  <a:pt x="840746" y="84312"/>
                </a:cubicBezTo>
                <a:cubicBezTo>
                  <a:pt x="1303351" y="-179724"/>
                  <a:pt x="2323986" y="246795"/>
                  <a:pt x="2805737" y="401643"/>
                </a:cubicBezTo>
                <a:cubicBezTo>
                  <a:pt x="3287488" y="556491"/>
                  <a:pt x="3537726" y="740046"/>
                  <a:pt x="3731250" y="1013398"/>
                </a:cubicBezTo>
                <a:cubicBezTo>
                  <a:pt x="3924774" y="1286750"/>
                  <a:pt x="4154582" y="1603645"/>
                  <a:pt x="3832849" y="1840711"/>
                </a:cubicBezTo>
                <a:cubicBezTo>
                  <a:pt x="3511116" y="2077777"/>
                  <a:pt x="2434640" y="2411606"/>
                  <a:pt x="1800849" y="243579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Доллар со сплошной заливкой">
            <a:extLst>
              <a:ext uri="{FF2B5EF4-FFF2-40B4-BE49-F238E27FC236}">
                <a16:creationId xmlns="" xmlns:a16="http://schemas.microsoft.com/office/drawing/2014/main" id="{B1147FE4-C42D-4100-8818-84433D9FD2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0367" y="420801"/>
            <a:ext cx="914400" cy="914400"/>
          </a:xfrm>
          <a:prstGeom prst="rect">
            <a:avLst/>
          </a:prstGeom>
          <a:effectLst>
            <a:outerShdw blurRad="114300" dist="38100" dir="5400000" algn="t" rotWithShape="0">
              <a:prstClr val="black">
                <a:alpha val="82000"/>
              </a:prstClr>
            </a:outerShdw>
          </a:effectLst>
        </p:spPr>
      </p:pic>
      <p:pic>
        <p:nvPicPr>
          <p:cNvPr id="12" name="Рисунок 11" descr="Евро со сплошной заливкой">
            <a:extLst>
              <a:ext uri="{FF2B5EF4-FFF2-40B4-BE49-F238E27FC236}">
                <a16:creationId xmlns="" xmlns:a16="http://schemas.microsoft.com/office/drawing/2014/main" id="{23BAB04D-2558-4DD6-87C8-C8B8F6FED1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01300" y="5583046"/>
            <a:ext cx="914400" cy="914400"/>
          </a:xfrm>
          <a:prstGeom prst="rect">
            <a:avLst/>
          </a:prstGeom>
          <a:effectLst>
            <a:outerShdw blurRad="114300" dist="63500" dir="5400000" sx="101000" sy="101000" algn="t" rotWithShape="0">
              <a:prstClr val="black">
                <a:alpha val="85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0692417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987A18-424C-4140-BBEA-433FA501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6F4178E-52FB-429D-ABC4-03278404A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3F06F63-E9E4-4884-88F4-8FFE872A7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F494-F163-4AD9-9706-056EE0CA607C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76DE338-9B6D-4327-AE73-6462F02A1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28993F3-209B-4E3B-B7D8-8B78D02E2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7997-9F33-40A9-9A73-FB0B9CC028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63681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B2F739-29EC-481C-8493-A625D9944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6EA5B38-A30A-4C3B-9C36-E992A90EFE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4810F21-8925-4CC3-88D0-6479091BB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FAB29CE-DEBE-44F2-BECA-C998D41AC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F494-F163-4AD9-9706-056EE0CA607C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F4311E1-35C9-4C68-A73C-8AE4487B9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4C4A377-660C-49BB-89EE-EC7D64D44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7997-9F33-40A9-9A73-FB0B9CC028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2040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73B5A9-F709-4505-9F1B-8B6E93B19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3B6C5AA-D438-47D9-854B-DFDB20ED5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015DA76-B53A-430D-9E27-721060C85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FFD333B-CE08-4664-A57E-ED35FF6AF9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305583A-030A-4150-AFA7-A3EB1D8284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7805E313-8B29-4B13-9284-214C76237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F494-F163-4AD9-9706-056EE0CA607C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DCAE39DE-5E8E-4EF8-BF0D-6121F6214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292EEAF-6D20-4302-A5C5-B2B4FBB10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7997-9F33-40A9-9A73-FB0B9CC028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93151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DE031E-0A8C-4C25-941F-B6A8B2E36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E291F3C-33C9-4592-9155-C0F075C6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F494-F163-4AD9-9706-056EE0CA607C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D94182E-DB40-42D2-8E26-B91B3D62E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567CF86-40F1-4C2E-BDA7-FE8BF8D89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7997-9F33-40A9-9A73-FB0B9CC028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47512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108F165-E708-4F91-9B57-89FB28B38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F494-F163-4AD9-9706-056EE0CA607C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20E1C8B-FB7C-460E-913B-EBF2D8471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7163BEF-983B-4802-82DC-D9A4314A5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7997-9F33-40A9-9A73-FB0B9CC028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06277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97DE79-0C2D-43C4-A1AC-EB21E4E15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9554FFA-8609-4ADE-9CE1-84485C3EB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931574D-F9B2-48DF-A18C-B9CB1D67B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3BC1623-6F95-4C7A-BA96-2C2AA9D55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F494-F163-4AD9-9706-056EE0CA607C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6404694-6C3C-489B-B71E-E1EDDA379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83D767A-78C2-4727-82BA-5FFE61121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7997-9F33-40A9-9A73-FB0B9CC028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13780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EAC9A58-645F-4E20-A819-A79ED8049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A4EBAD0-8457-4578-B78C-36911DB47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7A31760-58A3-4A16-955C-4706AC683A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DF494-F163-4AD9-9706-056EE0CA607C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5E8E31B-D065-44BC-951A-36228A457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E7DB12B-34BF-43AC-BB0A-7DBE587F42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A7997-9F33-40A9-9A73-FB0B9CC028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  <a:extLst>
              <a:ext uri="{FF2B5EF4-FFF2-40B4-BE49-F238E27FC236}">
                <a16:creationId xmlns="" xmlns:a16="http://schemas.microsoft.com/office/drawing/2014/main" id="{A42C5533-85E5-4D13-8C47-693A83D6466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4223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ndars.ru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&#1091;&#1095;&#1077;&#1073;&#1085;&#1080;&#1082;.&#1074;&#1072;&#1096;&#1080;&#1092;&#1080;&#1085;&#1072;&#1085;&#1089;&#1099;.&#1088;&#1092;/active_textbooks/55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8;&#1072;&#1090;&#1100;&#1103;&#1085;&#1072;\Videos\Captures\&#1052;&#1086;&#1103;%20&#1089;&#1077;&#1084;&#1100;&#1103;%20&#1080;%20&#1076;&#1088;&#1091;&#1075;&#1080;&#1077;%20&#1087;&#1088;&#1086;&#1073;&#1083;&#1077;&#1084;&#1099;.%20&#1057;&#1077;&#1088;&#1080;&#1103;%20&#171;&#1041;&#1072;&#1085;&#1082;&#1080;&#187;%20(8-9%20&#1082;&#1083;&#1072;&#1089;&#1089;&#1099;).mp4" TargetMode="External"/><Relationship Id="rId5" Type="http://schemas.openxmlformats.org/officeDocument/2006/relationships/image" Target="../media/image29.png"/><Relationship Id="rId4" Type="http://schemas.openxmlformats.org/officeDocument/2006/relationships/hyperlink" Target="https://www.youtube.com/playlist?list=PLdfibXRdj0U4RXbFapgbdMBot_ssZVbp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anki.ru/services/calculators/credit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-olimp.ru/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://www.grandars.ru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resentation-creation.ru/" TargetMode="External"/><Relationship Id="rId5" Type="http://schemas.openxmlformats.org/officeDocument/2006/relationships/hyperlink" Target="https://rebuskids.ru/create-rebus" TargetMode="External"/><Relationship Id="rId4" Type="http://schemas.openxmlformats.org/officeDocument/2006/relationships/hyperlink" Target="http://&#1091;&#1095;&#1077;&#1073;&#1085;&#1080;&#1082;.&#1074;&#1072;&#1096;&#1080;&#1092;&#1080;&#1085;&#1072;&#1085;&#1089;&#1099;.&#1088;&#1092;/active_textbooks/5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nki.ru/services/calculators/credits/" TargetMode="External"/><Relationship Id="rId2" Type="http://schemas.openxmlformats.org/officeDocument/2006/relationships/hyperlink" Target="https://www.youtube.com/playlist?list=PLdfibXRdj0U4RXbFapgbdMBot_ssZVbp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9.jpeg"/><Relationship Id="rId5" Type="http://schemas.openxmlformats.org/officeDocument/2006/relationships/image" Target="../media/image11.svg"/><Relationship Id="rId10" Type="http://schemas.openxmlformats.org/officeDocument/2006/relationships/hyperlink" Target="https://www.youtube.com/playlist?list=PLdfibXRdj0U4RXbFapgbdMBot_ssZVbpV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-olimp.ru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randars.ru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grandars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&#1091;&#1095;&#1077;&#1073;&#1085;&#1080;&#1082;.&#1074;&#1072;&#1096;&#1080;&#1092;&#1080;&#1085;&#1072;&#1085;&#1089;&#1099;.&#1088;&#1092;/active_textbooks/55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0130671" y="4512186"/>
            <a:ext cx="1927716" cy="2345815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E8E486-8506-4BFD-9AD7-F07C8206C8F0}" type="slidenum">
              <a:rPr lang="en-US" altLang="ru-RU" smtClean="0"/>
              <a:pPr>
                <a:defRPr/>
              </a:pPr>
              <a:t>1</a:t>
            </a:fld>
            <a:endParaRPr lang="en-US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12471" y="-28137"/>
            <a:ext cx="11373392" cy="661719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Межрегиональный методический центр по финансовой грамотности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НИУ ВШЭ – Пермь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Программа повышения квалификации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«Формирование финансовой грамотности обучающихся с использованием интерактивных технологий и цифровых образовательных ресурсов»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Методическая разработка занятия 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по теме «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Что такое банк и чем он может быть</a:t>
            </a:r>
            <a:br>
              <a:rPr lang="ru-RU" sz="2800" b="1" dirty="0" smtClean="0">
                <a:solidFill>
                  <a:srgbClr val="002060"/>
                </a:solidFill>
                <a:latin typeface="+mj-lt"/>
              </a:rPr>
            </a:b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полезен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», 8-9 класс, СПО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Работу выполнили :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преподаватели СПО</a:t>
            </a:r>
          </a:p>
          <a:p>
            <a:pPr algn="r"/>
            <a:r>
              <a:rPr lang="ru-RU" sz="20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Агапитова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Елена Юрьевна, 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Зотова Татьяна Николаевна, 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Каменских Татьяна  Ивановна ,</a:t>
            </a:r>
          </a:p>
          <a:p>
            <a:pPr algn="r"/>
            <a:r>
              <a:rPr lang="ru-RU" sz="20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Черемискина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Светлана Германовна</a:t>
            </a:r>
          </a:p>
          <a:p>
            <a:pPr algn="r"/>
            <a:endParaRPr lang="ru-RU" sz="20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Г. Пермь, 2021</a:t>
            </a:r>
            <a:endParaRPr lang="ru-RU" sz="20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10088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21A655-2D41-4286-B2E4-BA93F358B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8876"/>
            <a:ext cx="11009416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Услуги банка для </a:t>
            </a:r>
            <a:br>
              <a:rPr lang="ru-RU" dirty="0" smtClean="0"/>
            </a:br>
            <a:r>
              <a:rPr lang="ru-RU" dirty="0" smtClean="0"/>
              <a:t>физических лиц :основные, дополнительные, нетрадиционные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EB20CC0-C8FB-4A90-8BA3-AEFF6E8F11DC}"/>
              </a:ext>
            </a:extLst>
          </p:cNvPr>
          <p:cNvSpPr/>
          <p:nvPr/>
        </p:nvSpPr>
        <p:spPr>
          <a:xfrm>
            <a:off x="379640" y="2046657"/>
            <a:ext cx="3064204" cy="345161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B9C54B8E-18A9-4D4D-8113-8D22EB8CCA1E}"/>
              </a:ext>
            </a:extLst>
          </p:cNvPr>
          <p:cNvSpPr/>
          <p:nvPr/>
        </p:nvSpPr>
        <p:spPr>
          <a:xfrm>
            <a:off x="1446440" y="1705356"/>
            <a:ext cx="733425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F34C3E1-C602-4730-A5ED-4577318572F5}"/>
              </a:ext>
            </a:extLst>
          </p:cNvPr>
          <p:cNvSpPr txBox="1"/>
          <p:nvPr/>
        </p:nvSpPr>
        <p:spPr>
          <a:xfrm>
            <a:off x="1455966" y="1714452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90DFB27F-6D7D-4010-AAFF-01A94EC544BF}"/>
              </a:ext>
            </a:extLst>
          </p:cNvPr>
          <p:cNvSpPr/>
          <p:nvPr/>
        </p:nvSpPr>
        <p:spPr>
          <a:xfrm>
            <a:off x="3835729" y="2046657"/>
            <a:ext cx="3040083" cy="341599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Продажа ценных бумаг: акций и облигаций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Открытие ОМС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Продажа драгоценных  металлов  и монет </a:t>
            </a:r>
            <a:endParaRPr lang="ru-RU" sz="2400" dirty="0"/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36F899B2-110F-4E84-ACE4-26DEE8200762}"/>
              </a:ext>
            </a:extLst>
          </p:cNvPr>
          <p:cNvSpPr txBox="1">
            <a:spLocks/>
          </p:cNvSpPr>
          <p:nvPr/>
        </p:nvSpPr>
        <p:spPr>
          <a:xfrm>
            <a:off x="3753076" y="2484807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2F40BB87-89FD-49DA-896D-EE05DBB75DFC}"/>
              </a:ext>
            </a:extLst>
          </p:cNvPr>
          <p:cNvSpPr/>
          <p:nvPr/>
        </p:nvSpPr>
        <p:spPr>
          <a:xfrm>
            <a:off x="4819877" y="1705356"/>
            <a:ext cx="733425" cy="7334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1759F02-3B98-45C5-AA3B-6DDC91344386}"/>
              </a:ext>
            </a:extLst>
          </p:cNvPr>
          <p:cNvSpPr txBox="1"/>
          <p:nvPr/>
        </p:nvSpPr>
        <p:spPr>
          <a:xfrm>
            <a:off x="4829403" y="1690688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2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291D5963-6662-4B64-BBC1-4FAFCEF5B787}"/>
              </a:ext>
            </a:extLst>
          </p:cNvPr>
          <p:cNvSpPr/>
          <p:nvPr/>
        </p:nvSpPr>
        <p:spPr>
          <a:xfrm>
            <a:off x="7177315" y="2046658"/>
            <a:ext cx="2881085" cy="340411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ъект 2">
            <a:extLst>
              <a:ext uri="{FF2B5EF4-FFF2-40B4-BE49-F238E27FC236}">
                <a16:creationId xmlns="" xmlns:a16="http://schemas.microsoft.com/office/drawing/2014/main" id="{AAEE92C6-39B5-466D-96FE-B9624D3655D5}"/>
              </a:ext>
            </a:extLst>
          </p:cNvPr>
          <p:cNvSpPr txBox="1">
            <a:spLocks/>
          </p:cNvSpPr>
          <p:nvPr/>
        </p:nvSpPr>
        <p:spPr>
          <a:xfrm>
            <a:off x="7177315" y="2484807"/>
            <a:ext cx="2964212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bg1"/>
                </a:solidFill>
              </a:rPr>
              <a:t>Выпуск банковских карт с индивидуальным дизайном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Консультационные  и другие услуги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1B90D5BF-9EE7-4822-9ACD-06E0E92EBCC1}"/>
              </a:ext>
            </a:extLst>
          </p:cNvPr>
          <p:cNvSpPr/>
          <p:nvPr/>
        </p:nvSpPr>
        <p:spPr>
          <a:xfrm>
            <a:off x="8244116" y="1705356"/>
            <a:ext cx="733425" cy="7334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00C13A9-F2EF-45EF-A82E-E1E8B782007D}"/>
              </a:ext>
            </a:extLst>
          </p:cNvPr>
          <p:cNvSpPr txBox="1"/>
          <p:nvPr/>
        </p:nvSpPr>
        <p:spPr>
          <a:xfrm>
            <a:off x="8280176" y="1678047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4"/>
                </a:solidFill>
              </a:rPr>
              <a:t>3</a:t>
            </a:r>
            <a:endParaRPr lang="ru-RU" sz="4000" b="1" dirty="0">
              <a:solidFill>
                <a:schemeClr val="accent4"/>
              </a:solidFill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="" xmlns:a16="http://schemas.microsoft.com/office/drawing/2014/main" id="{6456D214-6EBE-49BD-A798-F65BA653E258}"/>
              </a:ext>
            </a:extLst>
          </p:cNvPr>
          <p:cNvSpPr txBox="1">
            <a:spLocks/>
          </p:cNvSpPr>
          <p:nvPr/>
        </p:nvSpPr>
        <p:spPr>
          <a:xfrm>
            <a:off x="405036" y="2484807"/>
            <a:ext cx="2809876" cy="288284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Прием вкладов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Выдача кредитов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Осуществление переводов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Изготовление  и выдача банковских  карт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Операции с валютой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7" name="Picture 2" descr="https://brandsweb.ru/image/catalog/blog/2016/20161014/rubl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3138" y="2641876"/>
            <a:ext cx="1717922" cy="1210855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336176" y="6122004"/>
            <a:ext cx="6414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hlinkClick r:id="rId3" tooltip="www.Grandars.ru | Главная"/>
              </a:rPr>
              <a:t>«Закон о банках и банковской деятельности</a:t>
            </a: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</a:rPr>
              <a:t>» 395-1-ФЗ</a:t>
            </a:r>
            <a:r>
              <a:rPr lang="en-US" dirty="0" smtClean="0">
                <a:solidFill>
                  <a:srgbClr val="002060"/>
                </a:solidFill>
                <a:hlinkClick r:id="rId4"/>
              </a:rPr>
              <a:t> http://</a:t>
            </a:r>
            <a:r>
              <a:rPr lang="ru-RU" dirty="0" err="1" smtClean="0">
                <a:solidFill>
                  <a:srgbClr val="002060"/>
                </a:solidFill>
                <a:hlinkClick r:id="rId4"/>
              </a:rPr>
              <a:t>учебник.вашифинансы.рф</a:t>
            </a:r>
            <a:r>
              <a:rPr lang="ru-RU" dirty="0" smtClean="0">
                <a:solidFill>
                  <a:srgbClr val="002060"/>
                </a:solidFill>
                <a:hlinkClick r:id="rId4"/>
              </a:rPr>
              <a:t>/</a:t>
            </a:r>
            <a:r>
              <a:rPr lang="en-US" dirty="0" err="1" smtClean="0">
                <a:solidFill>
                  <a:srgbClr val="002060"/>
                </a:solidFill>
                <a:hlinkClick r:id="rId4"/>
              </a:rPr>
              <a:t>active_textbooks</a:t>
            </a:r>
            <a:r>
              <a:rPr lang="en-US" dirty="0" smtClean="0">
                <a:solidFill>
                  <a:srgbClr val="002060"/>
                </a:solidFill>
                <a:hlinkClick r:id="rId4"/>
              </a:rPr>
              <a:t>/55#page229</a:t>
            </a:r>
            <a:endParaRPr lang="ru-RU" dirty="0">
              <a:solidFill>
                <a:srgbClr val="00206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77051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11514667" y="6480176"/>
            <a:ext cx="103505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5pPr>
            <a:lvl6pPr eaLnBrk="0" hangingPunct="0">
              <a:spcBef>
                <a:spcPts val="8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6pPr>
            <a:lvl7pPr eaLnBrk="0" hangingPunct="0">
              <a:spcBef>
                <a:spcPts val="8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7pPr>
            <a:lvl8pPr eaLnBrk="0" hangingPunct="0">
              <a:spcBef>
                <a:spcPts val="8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8pPr>
            <a:lvl9pPr eaLnBrk="0" hangingPunct="0">
              <a:spcBef>
                <a:spcPts val="8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9pPr>
          </a:lstStyle>
          <a:p>
            <a:r>
              <a:rPr lang="ru-RU" altLang="ru-RU" sz="1200">
                <a:solidFill>
                  <a:schemeClr val="accent1"/>
                </a:solidFill>
              </a:rPr>
              <a:t>39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4996" y="2637977"/>
            <a:ext cx="3035505" cy="241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6"/>
          <p:cNvGrpSpPr/>
          <p:nvPr/>
        </p:nvGrpSpPr>
        <p:grpSpPr>
          <a:xfrm>
            <a:off x="495143" y="288158"/>
            <a:ext cx="11086013" cy="2125104"/>
            <a:chOff x="367133" y="-767225"/>
            <a:chExt cx="3124073" cy="1646337"/>
          </a:xfrm>
          <a:solidFill>
            <a:schemeClr val="accent1">
              <a:lumMod val="75000"/>
            </a:schemeClr>
          </a:solidFill>
        </p:grpSpPr>
        <p:sp>
          <p:nvSpPr>
            <p:cNvPr id="8" name="Прямоугольник 7"/>
            <p:cNvSpPr/>
            <p:nvPr/>
          </p:nvSpPr>
          <p:spPr>
            <a:xfrm>
              <a:off x="367133" y="-767225"/>
              <a:ext cx="3047760" cy="1646337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399681" y="-504776"/>
              <a:ext cx="3091525" cy="12683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 smtClean="0">
                <a:solidFill>
                  <a:schemeClr val="accent1"/>
                </a:solidFill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 smtClean="0">
                  <a:solidFill>
                    <a:schemeClr val="bg1"/>
                  </a:solidFill>
                </a:rPr>
                <a:t>Какими услугами банка вы уже пользовались,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 smtClean="0">
                  <a:solidFill>
                    <a:schemeClr val="bg1"/>
                  </a:solidFill>
                </a:rPr>
                <a:t> уважаемые слушатели?</a:t>
              </a:r>
              <a:endParaRPr lang="ru-RU" sz="3200" b="1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4147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4AF9EBA8-5363-4CC3-9C56-E165A0D19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Банковские продукты и услуги для</a:t>
            </a:r>
            <a:br>
              <a:rPr lang="ru-RU" dirty="0" smtClean="0"/>
            </a:br>
            <a:r>
              <a:rPr lang="ru-RU" dirty="0" smtClean="0"/>
              <a:t> клиентов с 14 лет.* </a:t>
            </a:r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FBCFB4E1-F7C5-47AC-A2FD-D8BA1A26DE88}"/>
              </a:ext>
            </a:extLst>
          </p:cNvPr>
          <p:cNvSpPr txBox="1">
            <a:spLocks/>
          </p:cNvSpPr>
          <p:nvPr/>
        </p:nvSpPr>
        <p:spPr>
          <a:xfrm>
            <a:off x="142504" y="6393071"/>
            <a:ext cx="3598223" cy="29867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 *</a:t>
            </a:r>
            <a:r>
              <a:rPr lang="ru-RU" sz="1200" dirty="0" smtClean="0">
                <a:solidFill>
                  <a:srgbClr val="00206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Гражданский кодекс РФ п.1 и ст. 26 </a:t>
            </a:r>
            <a:endParaRPr lang="en-US" sz="1200" dirty="0" smtClean="0">
              <a:solidFill>
                <a:srgbClr val="00206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 descr="https://brandsweb.ru/image/catalog/blog/2016/20161014/ruble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922" y="4185669"/>
            <a:ext cx="1717922" cy="12108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530227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9DC9AE6-C375-4EE7-8F83-11514704D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19DC9AE6-C375-4EE7-8F83-11514704DD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31ECB06-3DDC-475F-AD0B-9CA464A1E5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331ECB06-3DDC-475F-AD0B-9CA464A1E5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9D3683D-E904-4121-B7B4-BD9D2D3F1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69D3683D-E904-4121-B7B4-BD9D2D3F16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C3C906-0B83-4D2C-8C68-454953911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E6C3C906-0B83-4D2C-8C68-4549539113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7D23711-856C-4E70-A7A5-2659614C6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67D23711-856C-4E70-A7A5-2659614C66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11514667" y="6480176"/>
            <a:ext cx="103505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5pPr>
            <a:lvl6pPr eaLnBrk="0" hangingPunct="0">
              <a:spcBef>
                <a:spcPts val="8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6pPr>
            <a:lvl7pPr eaLnBrk="0" hangingPunct="0">
              <a:spcBef>
                <a:spcPts val="8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7pPr>
            <a:lvl8pPr eaLnBrk="0" hangingPunct="0">
              <a:spcBef>
                <a:spcPts val="8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8pPr>
            <a:lvl9pPr eaLnBrk="0" hangingPunct="0">
              <a:spcBef>
                <a:spcPts val="8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9pPr>
          </a:lstStyle>
          <a:p>
            <a:r>
              <a:rPr lang="ru-RU" altLang="ru-RU" sz="1200">
                <a:solidFill>
                  <a:schemeClr val="accent1"/>
                </a:solidFill>
              </a:rPr>
              <a:t>39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3148" t="12865" r="16534" b="16843"/>
          <a:stretch>
            <a:fillRect/>
          </a:stretch>
        </p:blipFill>
        <p:spPr bwMode="auto">
          <a:xfrm>
            <a:off x="771896" y="356260"/>
            <a:ext cx="10687792" cy="5142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53143" y="5867290"/>
            <a:ext cx="9366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dirty="0" smtClean="0">
                <a:solidFill>
                  <a:srgbClr val="002060"/>
                </a:solidFill>
              </a:rPr>
              <a:t>Официальный сайт Сбербанка: </a:t>
            </a:r>
            <a:r>
              <a:rPr lang="en-US" dirty="0" smtClean="0">
                <a:solidFill>
                  <a:srgbClr val="002060"/>
                </a:solidFill>
              </a:rPr>
              <a:t>https://www.sberbank.ru/ru/person/credits/money/credit_na_obrazovanie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15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5pPr>
            <a:lvl6pPr eaLnBrk="0" hangingPunct="0">
              <a:spcBef>
                <a:spcPts val="8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6pPr>
            <a:lvl7pPr eaLnBrk="0" hangingPunct="0">
              <a:spcBef>
                <a:spcPts val="8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7pPr>
            <a:lvl8pPr eaLnBrk="0" hangingPunct="0">
              <a:spcBef>
                <a:spcPts val="8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8pPr>
            <a:lvl9pPr eaLnBrk="0" hangingPunct="0">
              <a:spcBef>
                <a:spcPts val="8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11E99D-8323-4E0B-B354-66056F4A6854}" type="slidenum">
              <a:rPr kumimoji="0" lang="en-US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20028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820028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24541" y="265815"/>
            <a:ext cx="11531961" cy="108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820028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820028"/>
                </a:solidFill>
                <a:latin typeface="Arial" charset="0"/>
                <a:ea typeface="Geneva" charset="0"/>
                <a:cs typeface="Geneva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820028"/>
                </a:solidFill>
                <a:latin typeface="Arial" charset="0"/>
                <a:ea typeface="Geneva" charset="0"/>
                <a:cs typeface="Geneva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820028"/>
                </a:solidFill>
                <a:latin typeface="Arial" charset="0"/>
                <a:ea typeface="Geneva" charset="0"/>
                <a:cs typeface="Geneva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820028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lvl="0" algn="ctr" eaLnBrk="1" hangingPunct="1">
              <a:defRPr/>
            </a:pPr>
            <a:r>
              <a:rPr lang="ru-RU" altLang="ru-RU" sz="2400" dirty="0" smtClean="0">
                <a:solidFill>
                  <a:srgbClr val="002060"/>
                </a:solidFill>
                <a:latin typeface="+mn-lt"/>
              </a:rPr>
              <a:t>ОПАСНОСТЬ </a:t>
            </a:r>
            <a:r>
              <a:rPr lang="ru-RU" altLang="ru-RU" sz="2400" dirty="0">
                <a:solidFill>
                  <a:srgbClr val="002060"/>
                </a:solidFill>
                <a:latin typeface="+mn-lt"/>
              </a:rPr>
              <a:t>ДЛЯ </a:t>
            </a:r>
            <a:r>
              <a:rPr lang="ru-RU" altLang="ru-RU" sz="2400" dirty="0" smtClean="0">
                <a:solidFill>
                  <a:srgbClr val="002060"/>
                </a:solidFill>
                <a:latin typeface="+mn-lt"/>
              </a:rPr>
              <a:t>ПОДРОСТКА – кредиты на карту через интернет!</a:t>
            </a:r>
            <a:endParaRPr lang="ru-RU" altLang="ru-RU" sz="2400" dirty="0">
              <a:solidFill>
                <a:srgbClr val="002060"/>
              </a:solidFill>
              <a:latin typeface="+mn-lt"/>
            </a:endParaRPr>
          </a:p>
          <a:p>
            <a:pPr algn="ctr" eaLnBrk="1" hangingPunct="1"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  или </a:t>
            </a:r>
            <a:r>
              <a:rPr lang="ru-RU" altLang="ru-RU" sz="2400" dirty="0" err="1" smtClean="0">
                <a:solidFill>
                  <a:srgbClr val="002060"/>
                </a:solidFill>
                <a:latin typeface="+mn-lt"/>
              </a:rPr>
              <a:t>Микрофинансовая</a:t>
            </a:r>
            <a:r>
              <a:rPr lang="ru-RU" altLang="ru-RU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altLang="ru-RU" sz="2400" dirty="0">
                <a:solidFill>
                  <a:srgbClr val="002060"/>
                </a:solidFill>
                <a:latin typeface="+mn-lt"/>
              </a:rPr>
              <a:t>организация </a:t>
            </a:r>
            <a:r>
              <a:rPr lang="ru-RU" altLang="ru-RU" sz="2400" dirty="0" smtClean="0">
                <a:solidFill>
                  <a:srgbClr val="002060"/>
                </a:solidFill>
                <a:latin typeface="+mn-lt"/>
              </a:rPr>
              <a:t>без лицензии</a:t>
            </a:r>
            <a:r>
              <a:rPr lang="ru-RU" altLang="ru-RU" sz="2000" b="0" dirty="0" smtClean="0">
                <a:solidFill>
                  <a:srgbClr val="000000"/>
                </a:solidFill>
              </a:rPr>
              <a:t/>
            </a:r>
            <a:br>
              <a:rPr lang="ru-RU" altLang="ru-RU" sz="2000" b="0" dirty="0" smtClean="0">
                <a:solidFill>
                  <a:srgbClr val="000000"/>
                </a:solidFill>
              </a:rPr>
            </a:br>
            <a:endParaRPr lang="ru-RU" altLang="ru-RU" sz="2400" dirty="0">
              <a:solidFill>
                <a:srgbClr val="00B050"/>
              </a:solidFill>
              <a:latin typeface="Arial"/>
            </a:endParaRPr>
          </a:p>
        </p:txBody>
      </p:sp>
      <p:pic>
        <p:nvPicPr>
          <p:cNvPr id="7170" name="Picture 2" descr="https://unikassa.ru/wp-content/uploads/images/126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0458" y="1237129"/>
            <a:ext cx="10450286" cy="524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множение 6"/>
          <p:cNvSpPr/>
          <p:nvPr/>
        </p:nvSpPr>
        <p:spPr bwMode="auto">
          <a:xfrm>
            <a:off x="1544978" y="1419698"/>
            <a:ext cx="8157327" cy="4636368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 smtClean="0">
              <a:ea typeface="Geneva" charset="0"/>
              <a:cs typeface="Geneva" charset="0"/>
            </a:endParaRPr>
          </a:p>
          <a:p>
            <a:endParaRPr lang="ru-RU" dirty="0">
              <a:ea typeface="Geneva" charset="0"/>
              <a:cs typeface="Geneva" charset="0"/>
            </a:endParaRPr>
          </a:p>
          <a:p>
            <a:pPr lvl="1"/>
            <a:endParaRPr lang="ru-RU" dirty="0" smtClean="0">
              <a:ea typeface="Geneva" charset="0"/>
              <a:cs typeface="Geneva" charset="0"/>
            </a:endParaRPr>
          </a:p>
          <a:p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eva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eva" charset="0"/>
                <a:cs typeface="Times New Roman" panose="02020603050405020304" pitchFamily="18" charset="0"/>
              </a:rPr>
              <a:t>        60 %</a:t>
            </a:r>
          </a:p>
          <a:p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eva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eva" charset="0"/>
                <a:cs typeface="Times New Roman" panose="02020603050405020304" pitchFamily="18" charset="0"/>
              </a:rPr>
              <a:t>   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Geneva" charset="0"/>
              <a:cs typeface="Times New Roman" panose="02020603050405020304" pitchFamily="18" charset="0"/>
            </a:endParaRPr>
          </a:p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eneva" charset="0"/>
                <a:cs typeface="Times New Roman" panose="02020603050405020304" pitchFamily="18" charset="0"/>
              </a:rPr>
              <a:t>      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Geneva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495338" y="3593342"/>
            <a:ext cx="712857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Рисунок из открытых источников сети Интернет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9204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0562168" y="6453188"/>
            <a:ext cx="1629833" cy="30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5pPr>
            <a:lvl6pPr eaLnBrk="0" hangingPunct="0">
              <a:spcBef>
                <a:spcPts val="8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6pPr>
            <a:lvl7pPr eaLnBrk="0" hangingPunct="0">
              <a:spcBef>
                <a:spcPts val="8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7pPr>
            <a:lvl8pPr eaLnBrk="0" hangingPunct="0">
              <a:spcBef>
                <a:spcPts val="8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8pPr>
            <a:lvl9pPr eaLnBrk="0" hangingPunct="0">
              <a:spcBef>
                <a:spcPts val="8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9pPr>
          </a:lstStyle>
          <a:p>
            <a:fld id="{29518817-E8E7-4FE2-98A3-22B069D9A161}" type="slidenum">
              <a:rPr lang="en-US" altLang="ru-RU">
                <a:solidFill>
                  <a:srgbClr val="C76009"/>
                </a:solidFill>
              </a:rPr>
              <a:pPr/>
              <a:t>15</a:t>
            </a:fld>
            <a:endParaRPr lang="en-US" altLang="ru-RU">
              <a:solidFill>
                <a:srgbClr val="C76009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83117" y="1268413"/>
            <a:ext cx="11377083" cy="6477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Дистанционное банковское обслуживание</a:t>
            </a:r>
            <a:r>
              <a:rPr lang="en-US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клиентов: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25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5367" y="3713163"/>
            <a:ext cx="3932629" cy="283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4926" y="3759199"/>
            <a:ext cx="2740025" cy="279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617" y="3575049"/>
            <a:ext cx="4086495" cy="297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4656667" y="2579688"/>
            <a:ext cx="3660616" cy="99536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Интернет – банк</a:t>
            </a:r>
            <a:endParaRPr lang="en-US" b="1" dirty="0">
              <a:solidFill>
                <a:srgbClr val="002060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437995" y="2588924"/>
            <a:ext cx="3603692" cy="9861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Мобильный банк</a:t>
            </a:r>
          </a:p>
        </p:txBody>
      </p:sp>
      <p:sp>
        <p:nvSpPr>
          <p:cNvPr id="18" name="Стрелка вниз 17"/>
          <p:cNvSpPr/>
          <p:nvPr/>
        </p:nvSpPr>
        <p:spPr bwMode="auto">
          <a:xfrm>
            <a:off x="2063751" y="1985818"/>
            <a:ext cx="768349" cy="54494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9" name="Стрелка вниз 18"/>
          <p:cNvSpPr/>
          <p:nvPr/>
        </p:nvSpPr>
        <p:spPr bwMode="auto">
          <a:xfrm>
            <a:off x="5903384" y="1995055"/>
            <a:ext cx="768349" cy="544945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0" name="Стрелка вниз 19"/>
          <p:cNvSpPr/>
          <p:nvPr/>
        </p:nvSpPr>
        <p:spPr bwMode="auto">
          <a:xfrm>
            <a:off x="9720503" y="1985819"/>
            <a:ext cx="768351" cy="544945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747" y="2552141"/>
            <a:ext cx="4722284" cy="137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http://i.mycdn.me/i?r=AzEPZsRbOZEKgBhR0XGMT1Rk9B3C03DcTpfeDUIFWw-BtqaKTM5SRkZCeTgDn6uOyi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616" y="100087"/>
            <a:ext cx="1488213" cy="115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 rot="21289645">
            <a:off x="7350057" y="180587"/>
            <a:ext cx="4046625" cy="8974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Geneva" charset="0"/>
                <a:cs typeface="Geneva" charset="0"/>
              </a:rPr>
              <a:t>Знать информацию о мошенничестве!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Geneva" charset="0"/>
              <a:cs typeface="Geneva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36641" y="6488668"/>
            <a:ext cx="4935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Рисунок из открытых источников сети Интернет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465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ctrTitle"/>
          </p:nvPr>
        </p:nvSpPr>
        <p:spPr>
          <a:xfrm>
            <a:off x="1976967" y="1030289"/>
            <a:ext cx="8348133" cy="1908175"/>
          </a:xfrm>
        </p:spPr>
        <p:txBody>
          <a:bodyPr/>
          <a:lstStyle/>
          <a:p>
            <a:pPr algn="ctr" eaLnBrk="1" hangingPunct="1"/>
            <a:r>
              <a:rPr lang="ru-RU" altLang="ru-RU" dirty="0" smtClean="0"/>
              <a:t>Спасибо!</a:t>
            </a:r>
            <a:endParaRPr lang="en-US" altLang="ru-RU" dirty="0" smtClean="0"/>
          </a:p>
        </p:txBody>
      </p: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2033" y="1706113"/>
            <a:ext cx="5634567" cy="518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s://credit.uaset.com/wp-content/uploads/sites/6/2018/05/bank-diler-1024x7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2568" y="103697"/>
            <a:ext cx="3304881" cy="259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3326" y="274320"/>
            <a:ext cx="44805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Заканчивается презентация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75384" y="6488668"/>
            <a:ext cx="4935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Рисунок из открытых источников сети Интернет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1040" y="4036594"/>
            <a:ext cx="9099549" cy="1858739"/>
          </a:xfrm>
        </p:spPr>
        <p:txBody>
          <a:bodyPr/>
          <a:lstStyle/>
          <a:p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06492" y="117693"/>
            <a:ext cx="4885508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srgbClr val="002060"/>
                </a:solidFill>
              </a:rPr>
              <a:t>Упражнение 1</a:t>
            </a:r>
            <a:r>
              <a:rPr lang="ru-RU" dirty="0" smtClean="0">
                <a:solidFill>
                  <a:srgbClr val="002060"/>
                </a:solidFill>
              </a:rPr>
              <a:t>. Исходное положение - основная стойка. На счёт «раз» - встать на носки, руки вверх наружу, на счёт «два» - потянуться вверх за руками. На счёт «три» - опустить руки дугами через стороны вниз, на счёт «четыре» - скрестить руки перед грудью, голову наклонить вперёд. Повторить упражнение в быстром темпе 6-8 раз.</a:t>
            </a:r>
          </a:p>
          <a:p>
            <a:r>
              <a:rPr lang="ru-RU" u="sng" dirty="0" smtClean="0">
                <a:solidFill>
                  <a:srgbClr val="002060"/>
                </a:solidFill>
              </a:rPr>
              <a:t>Упражнение 2</a:t>
            </a:r>
            <a:r>
              <a:rPr lang="ru-RU" dirty="0" smtClean="0">
                <a:solidFill>
                  <a:srgbClr val="002060"/>
                </a:solidFill>
              </a:rPr>
              <a:t>. Исходное положение - стойка ноги врозь, руки вперёд. На счёт «раз» - поворот туловища направо, мах левой рукой вправо, правой назад за спину. На счёт «два» - вернуться в исходное положение. На счёт «три, четыре» - упражнение выполняется в другую сторону. Повторить 6-8 раз в быстром темпе.</a:t>
            </a:r>
          </a:p>
          <a:p>
            <a:r>
              <a:rPr lang="ru-RU" u="sng" dirty="0" smtClean="0">
                <a:solidFill>
                  <a:srgbClr val="002060"/>
                </a:solidFill>
              </a:rPr>
              <a:t>Упражнение 3.</a:t>
            </a:r>
            <a:r>
              <a:rPr lang="ru-RU" dirty="0" smtClean="0">
                <a:solidFill>
                  <a:srgbClr val="002060"/>
                </a:solidFill>
              </a:rPr>
              <a:t> Исходное положение-стойка ноги врозь. На счёт «раз» - согнуть правую ногу вперёд и, обхватив голень руками, притянуть её к животу. На счёт «два» - притянуть ногу, подняв руки вверх. На счёт «три, четыре» - выполняется то же, но с левой ногой. Повторить упражнение в среднем темпе 6-8 раз.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sz="1200" dirty="0" smtClean="0">
                <a:solidFill>
                  <a:srgbClr val="002060"/>
                </a:solidFill>
              </a:rPr>
              <a:t>https://infourok.ru/prezentaciya-k-urokam-elektronnie-fizminutki-1421354.html</a:t>
            </a: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fsd.kopilkaurokov.ru/up/html/2019/06/02/k_5cf3b27be35f7/513123_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9763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7864" y="6488668"/>
            <a:ext cx="4935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Рисунок из открытых источников сети Интернет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565" y="955965"/>
            <a:ext cx="10515600" cy="980412"/>
          </a:xfrm>
        </p:spPr>
        <p:txBody>
          <a:bodyPr>
            <a:normAutofit fontScale="90000"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sz="2700" dirty="0" smtClean="0"/>
              <a:t>Видео –кейс: </a:t>
            </a:r>
            <a:r>
              <a:rPr lang="ru-RU" sz="27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Короткометражный художественный фильм «Моя семья и другие проблемы» (8-9 </a:t>
            </a:r>
            <a:r>
              <a:rPr lang="ru-RU" sz="2700" dirty="0" err="1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кл</a:t>
            </a:r>
            <a:r>
              <a:rPr lang="ru-RU" sz="27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.): </a:t>
            </a:r>
            <a:r>
              <a:rPr lang="ru-RU" sz="27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Серия Банки (5 минут) </a:t>
            </a:r>
            <a:r>
              <a:rPr lang="ru-RU" sz="2700" b="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  <a:hlinkClick r:id="rId4"/>
              </a:rPr>
              <a:t>https://www.youtube.com/playlist?list=PLdfibXRdj0U4RXbFapgbdMBot_ssZVbpV</a:t>
            </a:r>
            <a:r>
              <a:rPr lang="ru-RU" sz="2700" b="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1800" b="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Открыть двумя- щелчками</a:t>
            </a:r>
            <a:r>
              <a:rPr lang="ru-RU" sz="27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5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5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7" name="Моя семья и другие проблемы. Серия «Банки» (8-9 классы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16860" y="1398494"/>
            <a:ext cx="11483788" cy="52443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mycdn.me/i?r=AzEPZsRbOZEKgBhR0XGMT1Rk9B3C03DcTpfeDUIFWw-BtqaKTM5SRkZCeTgDn6uOy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00446" y="0"/>
            <a:ext cx="1891553" cy="143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0706" y="338883"/>
            <a:ext cx="6317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Кейс: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2388" y="1034025"/>
            <a:ext cx="11712387" cy="4621295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Герои фильма  —  Маша и Миша (15 лет), их папа, мама и мамин брат дядя Вадим.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Папе в банке предложили взять кредит. Папа прежде не думал об этом, но вместе с предложением у папы родилась идея свозить всю семью на море . Членам семьи идея понравилась и папа с мамой  тут же  отправились в банк. После посещения банкам родители были уверены в одобрении заявки , поэтому сразу забронировали путевку , а детям заказали в банке карты с  героями их любимых мультфильмов на лицевой стороне.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К сожалению , ответ по кредитной  заявке,  очень расстроил родителей наших героев. Кредит был одобрен, но в меньшей  сумме и со страховкой.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Какие варианты вы посоветовали бы использовать семье для осуществления мечты?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Дополнительные условия : При решении кейса можно использовать банковский калькулятор</a:t>
            </a:r>
            <a:r>
              <a:rPr lang="en-US" sz="2000" b="1" dirty="0" smtClean="0">
                <a:solidFill>
                  <a:srgbClr val="002060"/>
                </a:solidFill>
                <a:hlinkClick r:id="rId4"/>
              </a:rPr>
              <a:t> https://www.banki.ru/services/calculators/credits/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Вы можете рассчитать сколько банк мог выдать папе ,исходя из его заработной платы  18000 рублей, если учесть что в данном банке разрешена долговая нагрузка  40% на доход клиента? 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40053180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388" y="0"/>
            <a:ext cx="10515600" cy="1325563"/>
          </a:xfrm>
        </p:spPr>
        <p:txBody>
          <a:bodyPr/>
          <a:lstStyle/>
          <a:p>
            <a:r>
              <a:rPr lang="ru-RU" dirty="0" smtClean="0"/>
              <a:t>Технологическая карта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45540" y="1007311"/>
          <a:ext cx="11946461" cy="5410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161"/>
                <a:gridCol w="2613064"/>
                <a:gridCol w="8830236"/>
              </a:tblGrid>
              <a:tr h="541618">
                <a:tc>
                  <a:txBody>
                    <a:bodyPr/>
                    <a:lstStyle/>
                    <a:p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Содержание 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571667">
                <a:tc>
                  <a:txBody>
                    <a:bodyPr/>
                    <a:lstStyle/>
                    <a:p>
                      <a:pPr marL="6540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Место в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образовательной 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6540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программе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4775" marR="450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Обучение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в рамках урока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обществознания, экономики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финансовой грамотности как 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обязательных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предметов 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учебной программе школы,  в рамках курсов СПО  по экономическим дисциплинам, во внеурочной деятельности .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41618">
                <a:tc>
                  <a:txBody>
                    <a:bodyPr/>
                    <a:lstStyle/>
                    <a:p>
                      <a:pPr marL="6540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Тема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96240" marR="356235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Что такое банк и чем он может быть полезен</a:t>
                      </a:r>
                      <a:endParaRPr lang="ru-RU" sz="1600" b="0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41618">
                <a:tc>
                  <a:txBody>
                    <a:bodyPr/>
                    <a:lstStyle/>
                    <a:p>
                      <a:pPr marL="65405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Целевая группа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15-18 лет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857501">
                <a:tc>
                  <a:txBody>
                    <a:bodyPr/>
                    <a:lstStyle/>
                    <a:p>
                      <a:pPr marL="6540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4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Цель</a:t>
                      </a:r>
                      <a:r>
                        <a:rPr lang="ru-RU" sz="160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уро</a:t>
                      </a:r>
                      <a:r>
                        <a:rPr lang="ru-RU" sz="1600" b="1" spc="5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1600" b="1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7950" marR="1143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Формирование умений работать с банковскими продуктами. Иметь представления обучающихся о деятельности банков. Уметь принимать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эффективное решение при выборе банковского продукта. Получить ответ на вопрос :Чем полезен банк?</a:t>
                      </a:r>
                      <a:endParaRPr lang="ru-RU" sz="1600" b="0" dirty="0" smtClean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07950" marR="1143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Развитие коммуникативных навыков, умения работать в группе.</a:t>
                      </a:r>
                      <a:endParaRPr lang="ru-RU" sz="1600" b="0" dirty="0" smtClean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857501">
                <a:tc>
                  <a:txBody>
                    <a:bodyPr/>
                    <a:lstStyle/>
                    <a:p>
                      <a:pPr marL="6540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5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6540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Планируемые результаты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7950" marR="1143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sng" dirty="0" err="1" smtClean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Сформированность</a:t>
                      </a:r>
                      <a:r>
                        <a:rPr lang="ru-RU" sz="1600" b="0" u="sng" dirty="0" smtClean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 понятий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центральный банк, кредитные организации, банковская система, виды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банковских продуктов и услуг, банковская лицензия, образовательный кредит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857501">
                <a:tc>
                  <a:txBody>
                    <a:bodyPr/>
                    <a:lstStyle/>
                    <a:p>
                      <a:pPr marL="6540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6540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sng" dirty="0" err="1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Сформированность</a:t>
                      </a:r>
                      <a:r>
                        <a:rPr lang="ru-RU" sz="1600" b="0" u="sng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предметных умений: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понимают и правильно используют 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банковские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термины, понимаю функции центрального банка и коммерческого банка, осознают необходимость получения банком специальной лицензии, анализируют текст, делают записи.</a:t>
                      </a:r>
                    </a:p>
                    <a:p>
                      <a:pPr marL="107950" marR="1143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Разбиваемся на группы по 4-5 человек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10550236" cy="435133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Творческое задание </a:t>
            </a:r>
            <a:r>
              <a:rPr lang="ru-RU" dirty="0" smtClean="0">
                <a:solidFill>
                  <a:srgbClr val="002060"/>
                </a:solidFill>
              </a:rPr>
              <a:t>:создаем новый сценарий фильма, в котором все члены семьи остаются довольны.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Время работы 15 минут.</a:t>
            </a:r>
            <a:r>
              <a:rPr lang="ru-RU" b="1" dirty="0" smtClean="0">
                <a:solidFill>
                  <a:srgbClr val="002060"/>
                </a:solidFill>
              </a:rPr>
              <a:t> Результат нового сценария получение ответов на вопросы: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1.Предложите свой вариант осуществления мечты семьи с помощью банка.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2.Как называются карты с портретом любого героя фильма , музыканта  , отличается ли ее стоимость от стоимости выпуска обычной карты?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3.Как по-вашему банки помогают или обманывают клиентов (ответ обоснуйте)?</a:t>
            </a:r>
            <a:r>
              <a:rPr lang="ru-RU" b="1" dirty="0" smtClean="0"/>
              <a:t>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4.Что такое банк и чем он может быть полезен?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Выступление групп- презентация сценария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7859" y="1449108"/>
            <a:ext cx="10094259" cy="435133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Все вместе  выбираем лучший сценарий и лучших игроков команд.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Критерии оценки: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1.Семье предложен вариант осуществления мечты  с помощью банка.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2.Получен ответ о  назывании карты с портретом любого героя фильма , музыканта и ее стоимости.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3.Получен ответ на вопрос  банки помогают или обманывают клиентов .</a:t>
            </a:r>
            <a:endParaRPr lang="ru-RU" b="1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4.Получен ответ на вопрос что такое банк и чем он может быть полезен.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5.Командная работа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sz="4200" b="1" dirty="0" smtClean="0">
                <a:solidFill>
                  <a:srgbClr val="002060"/>
                </a:solidFill>
              </a:rPr>
              <a:t>Подводим итоги</a:t>
            </a:r>
            <a:endParaRPr lang="ru-RU" sz="4200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Награждение : громкие аплодисменты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Можно предложить домашнее задание : снять фильм по своему сценарию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307" y="365125"/>
            <a:ext cx="1159136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Резюме по занятию: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«Банк не сказочный злодей и не добрый волшебник. Банк старается заработать на своих услугах и поэтому существует.»</a:t>
            </a:r>
            <a:endParaRPr lang="ru-RU" dirty="0"/>
          </a:p>
        </p:txBody>
      </p:sp>
      <p:pic>
        <p:nvPicPr>
          <p:cNvPr id="1026" name="Picture 2" descr="https://s.poembook.ru/theme/06/34/3e/0aef0a9c9abbe9e5ab30d47d8c2f353a1c6c9c7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3775" y="2111188"/>
            <a:ext cx="5193681" cy="45093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28" name="Picture 4" descr="https://avatars.mds.yandex.net/get-zen_doc/3531091/pub_5f10233badcac825925b8352_5f10348bb63e887f21b14ffe/scale_1200"/>
          <p:cNvPicPr>
            <a:picLocks noChangeAspect="1" noChangeArrowheads="1"/>
          </p:cNvPicPr>
          <p:nvPr/>
        </p:nvPicPr>
        <p:blipFill>
          <a:blip r:embed="rId3" cstate="print"/>
          <a:srcRect b="5187"/>
          <a:stretch>
            <a:fillRect/>
          </a:stretch>
        </p:blipFill>
        <p:spPr bwMode="auto">
          <a:xfrm>
            <a:off x="6507677" y="2124635"/>
            <a:ext cx="5272645" cy="44780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 в виде анонимных анкет .</a:t>
            </a:r>
            <a:br>
              <a:rPr lang="ru-RU" dirty="0" smtClean="0"/>
            </a:br>
            <a:r>
              <a:rPr lang="ru-RU" dirty="0" smtClean="0"/>
              <a:t>Продолжи фразы: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51956" y="1801875"/>
            <a:ext cx="9944595" cy="4351338"/>
          </a:xfrm>
        </p:spPr>
        <p:txBody>
          <a:bodyPr/>
          <a:lstStyle/>
          <a:p>
            <a:r>
              <a:rPr lang="ru-RU" dirty="0" smtClean="0"/>
              <a:t>1.Сегодня я узнал…</a:t>
            </a:r>
          </a:p>
          <a:p>
            <a:r>
              <a:rPr lang="ru-RU" dirty="0" smtClean="0"/>
              <a:t>2.Меня удивило…..</a:t>
            </a:r>
          </a:p>
          <a:p>
            <a:r>
              <a:rPr lang="ru-RU" dirty="0" smtClean="0"/>
              <a:t>3.Было сложно….</a:t>
            </a:r>
          </a:p>
          <a:p>
            <a:r>
              <a:rPr lang="ru-RU" dirty="0" smtClean="0"/>
              <a:t>4.Я понял, что…..</a:t>
            </a:r>
          </a:p>
          <a:p>
            <a:r>
              <a:rPr lang="ru-RU" dirty="0" smtClean="0"/>
              <a:t>5.Теперь я могу…..</a:t>
            </a:r>
          </a:p>
          <a:p>
            <a:r>
              <a:rPr lang="ru-RU" dirty="0" smtClean="0"/>
              <a:t>6.Мне захотелось…..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5171ED-12C9-49CA-B3C4-6D8F25FAF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РЕСУРСЫ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BD2EB7A-22CF-4E17-B0ED-4A30ABC07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718" y="1438836"/>
            <a:ext cx="10520082" cy="474820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Гражданский кодекс РФ п.1 и ст. 26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  <a:hlinkClick r:id="rId2" tooltip="www.Grandars.ru | Главная"/>
              </a:rPr>
              <a:t>«Закон о центральном банке</a:t>
            </a:r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</a:rPr>
              <a:t>» 86-ФЗ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  <a:hlinkClick r:id="rId2" tooltip="www.Grandars.ru | Главная"/>
              </a:rPr>
              <a:t>«Закон о банках и банковской деятельности</a:t>
            </a:r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</a:rPr>
              <a:t>» 395-1-ФЗ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Всероссийская олимпиада по фин. грамотности </a:t>
            </a:r>
            <a:r>
              <a:rPr lang="ru-RU" sz="2000" dirty="0" smtClean="0">
                <a:solidFill>
                  <a:srgbClr val="002060"/>
                </a:solidFill>
                <a:hlinkClick r:id="rId3"/>
              </a:rPr>
              <a:t>https://www.fin-olimp.ru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Официальный сайт Сбербанка: </a:t>
            </a:r>
            <a:r>
              <a:rPr lang="en-US" sz="2000" dirty="0" smtClean="0">
                <a:solidFill>
                  <a:srgbClr val="002060"/>
                </a:solidFill>
              </a:rPr>
              <a:t>https://www.sberbank.ru/ru/person/credits/money/credit_na_obrazovanie</a:t>
            </a:r>
            <a:endParaRPr lang="ru-RU" sz="2000" dirty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u="sng" dirty="0" smtClean="0">
                <a:solidFill>
                  <a:srgbClr val="002060"/>
                </a:solidFill>
                <a:hlinkClick r:id="rId4"/>
              </a:rPr>
              <a:t>УМК  </a:t>
            </a:r>
            <a:r>
              <a:rPr lang="en-US" sz="2000" u="sng" dirty="0" smtClean="0">
                <a:solidFill>
                  <a:srgbClr val="002060"/>
                </a:solidFill>
                <a:hlinkClick r:id="rId4"/>
              </a:rPr>
              <a:t>http://</a:t>
            </a:r>
            <a:r>
              <a:rPr lang="ru-RU" sz="2000" u="sng" dirty="0" err="1" smtClean="0">
                <a:solidFill>
                  <a:srgbClr val="002060"/>
                </a:solidFill>
                <a:hlinkClick r:id="rId4"/>
              </a:rPr>
              <a:t>учебник.вашифинансы.рф</a:t>
            </a:r>
            <a:r>
              <a:rPr lang="ru-RU" sz="2000" u="sng" dirty="0" smtClean="0">
                <a:solidFill>
                  <a:srgbClr val="002060"/>
                </a:solidFill>
                <a:hlinkClick r:id="rId4"/>
              </a:rPr>
              <a:t>/</a:t>
            </a:r>
            <a:r>
              <a:rPr lang="en-US" sz="2000" u="sng" dirty="0" err="1" smtClean="0">
                <a:solidFill>
                  <a:srgbClr val="002060"/>
                </a:solidFill>
                <a:hlinkClick r:id="rId4"/>
              </a:rPr>
              <a:t>active_textbooks</a:t>
            </a:r>
            <a:r>
              <a:rPr lang="en-US" sz="2000" u="sng" dirty="0" smtClean="0">
                <a:solidFill>
                  <a:srgbClr val="002060"/>
                </a:solidFill>
                <a:hlinkClick r:id="rId4"/>
              </a:rPr>
              <a:t>/55#page229</a:t>
            </a:r>
            <a:endParaRPr lang="ru-RU" sz="2000" u="sng" dirty="0" smtClean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ГЕРЕНРАТОР РЕБУСОВ </a:t>
            </a:r>
            <a:r>
              <a:rPr lang="en-US" sz="2000" dirty="0" smtClean="0">
                <a:solidFill>
                  <a:srgbClr val="002060"/>
                </a:solidFill>
                <a:hlinkClick r:id="rId5"/>
              </a:rPr>
              <a:t>https://rebuskids.ru/create-rebus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Образовательный ресурс </a:t>
            </a:r>
            <a:r>
              <a:rPr lang="ru-RU" sz="2000" dirty="0" err="1" smtClean="0">
                <a:solidFill>
                  <a:srgbClr val="002060"/>
                </a:solidFill>
              </a:rPr>
              <a:t>Инфоурок</a:t>
            </a:r>
            <a:r>
              <a:rPr lang="ru-RU" sz="2000" dirty="0" smtClean="0">
                <a:solidFill>
                  <a:srgbClr val="002060"/>
                </a:solidFill>
              </a:rPr>
              <a:t> .</a:t>
            </a:r>
            <a:r>
              <a:rPr lang="en-US" sz="2000" dirty="0" smtClean="0">
                <a:solidFill>
                  <a:srgbClr val="002060"/>
                </a:solidFill>
              </a:rPr>
              <a:t>https://infourok.ru/prezentaciya-k-urokam-elektronnie-fizminutki-1421354.html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Финансовый супермаркет : </a:t>
            </a:r>
            <a:r>
              <a:rPr lang="en-US" sz="2000" dirty="0" smtClean="0">
                <a:solidFill>
                  <a:srgbClr val="002060"/>
                </a:solidFill>
              </a:rPr>
              <a:t>ttps://www.banki.ru/services/calculators/credits/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Бесплатные шаблоны с сайта </a:t>
            </a:r>
            <a:r>
              <a:rPr lang="en-US" sz="2000" dirty="0" smtClean="0">
                <a:solidFill>
                  <a:srgbClr val="002060"/>
                </a:solidFill>
                <a:hlinkClick r:id="rId6"/>
              </a:rPr>
              <a:t>presentation-creation.ru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Picture 2" descr="https://brandsweb.ru/image/catalog/blog/2016/20161014/ruble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30325" y="2346041"/>
            <a:ext cx="1717922" cy="12108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884085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718" y="0"/>
            <a:ext cx="10466294" cy="697193"/>
          </a:xfrm>
        </p:spPr>
        <p:txBody>
          <a:bodyPr/>
          <a:lstStyle/>
          <a:p>
            <a:r>
              <a:rPr lang="ru-RU" dirty="0" smtClean="0"/>
              <a:t>Технологическая карта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1707" y="658908"/>
          <a:ext cx="11990294" cy="5647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984"/>
                <a:gridCol w="2441981"/>
                <a:gridCol w="8854329"/>
              </a:tblGrid>
              <a:tr h="582977">
                <a:tc>
                  <a:txBody>
                    <a:bodyPr/>
                    <a:lstStyle/>
                    <a:p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Содержание 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707939">
                <a:tc>
                  <a:txBody>
                    <a:bodyPr/>
                    <a:lstStyle/>
                    <a:p>
                      <a:pPr marL="6540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65405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Пла</a:t>
                      </a:r>
                      <a:r>
                        <a:rPr lang="ru-RU" sz="1600" b="1" spc="5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600" b="1" spc="5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уемые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резуль</a:t>
                      </a:r>
                      <a:r>
                        <a:rPr lang="ru-RU" sz="1600" b="1" spc="5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1600" b="1" spc="-5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600" b="1" spc="5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ы</a:t>
                      </a:r>
                      <a:endParaRPr lang="ru-RU" sz="1600" dirty="0" smtClean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6540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sng" kern="100" dirty="0" err="1" smtClean="0">
                          <a:solidFill>
                            <a:srgbClr val="002060"/>
                          </a:solidFill>
                          <a:latin typeface="+mn-lt"/>
                          <a:ea typeface="SimSun"/>
                          <a:cs typeface="Times New Roman"/>
                        </a:rPr>
                        <a:t>Сформированность</a:t>
                      </a:r>
                      <a:r>
                        <a:rPr lang="ru-RU" sz="1600" b="0" u="sng" kern="100" dirty="0" smtClean="0">
                          <a:solidFill>
                            <a:srgbClr val="002060"/>
                          </a:solidFill>
                          <a:latin typeface="+mn-lt"/>
                          <a:ea typeface="SimSun"/>
                          <a:cs typeface="Times New Roman"/>
                        </a:rPr>
                        <a:t> установок:</a:t>
                      </a:r>
                      <a:r>
                        <a:rPr lang="ru-RU" sz="1600" b="1" u="sng" kern="100" dirty="0" smtClean="0">
                          <a:solidFill>
                            <a:srgbClr val="002060"/>
                          </a:solidFill>
                          <a:latin typeface="+mn-lt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ru-RU" sz="1600" b="0" kern="100" dirty="0" smtClean="0">
                          <a:solidFill>
                            <a:srgbClr val="002060"/>
                          </a:solidFill>
                          <a:latin typeface="+mn-lt"/>
                          <a:ea typeface="SimSun"/>
                          <a:cs typeface="Times New Roman"/>
                        </a:rPr>
                        <a:t>Умение пользоваться </a:t>
                      </a:r>
                      <a:r>
                        <a:rPr lang="ru-RU" sz="1600" b="0" kern="100" baseline="0" dirty="0" smtClean="0">
                          <a:solidFill>
                            <a:srgbClr val="002060"/>
                          </a:solidFill>
                          <a:latin typeface="+mn-lt"/>
                          <a:ea typeface="SimSun"/>
                          <a:cs typeface="Times New Roman"/>
                        </a:rPr>
                        <a:t> интернет ресурсами, умение рассчитывать график платежей по кредиту ,  умение работать в группе.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358152">
                <a:tc>
                  <a:txBody>
                    <a:bodyPr/>
                    <a:lstStyle/>
                    <a:p>
                      <a:pPr marL="6540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6540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sng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Понимание/освоение/овладение</a:t>
                      </a:r>
                      <a:r>
                        <a:rPr lang="ru-RU" sz="1600" b="0" u="sng" baseline="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компетенций</a:t>
                      </a:r>
                      <a:r>
                        <a:rPr lang="ru-RU" sz="1600" b="1" u="sng" baseline="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понимание устройства банковской системы, освоения знаний о том, что вступление в отношения с банком должны происходить не спонтанно под воздействием рекламы ,а силу необходимости и знанием способов взаимодействия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baseline="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Компетенции:</a:t>
                      </a:r>
                      <a:r>
                        <a:rPr lang="ru-RU" sz="1600" b="1" u="none" baseline="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оценивать необходимость использования банковских продуктов для решения своих финансовых проблем.</a:t>
                      </a:r>
                      <a:endParaRPr lang="ru-RU" sz="1200" b="0" dirty="0" smtClean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82977">
                <a:tc>
                  <a:txBody>
                    <a:bodyPr/>
                    <a:lstStyle/>
                    <a:p>
                      <a:pPr marL="65405" marR="75565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6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5405" marR="75565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Используемые технологии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86995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Кейс-технологии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, творческая мастерская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222712">
                <a:tc>
                  <a:txBody>
                    <a:bodyPr/>
                    <a:lstStyle/>
                    <a:p>
                      <a:pPr marL="65405" marR="499745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7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5405" marR="499745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Средства обучения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86995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sng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Технические: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Проектор со звуком</a:t>
                      </a:r>
                    </a:p>
                    <a:p>
                      <a:pPr marL="68580" marR="86995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sng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Дидактические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УМК: </a:t>
                      </a:r>
                      <a:r>
                        <a:rPr lang="ru-RU" sz="1600" b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ШколаВашифинасы.рф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 Тема Банки и их роль в жизни семьи. Занятие 22. Что такое банк и чем он может быть полезен. 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http://</a:t>
                      </a:r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учебник.вашифинансы.рф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active_textbooks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/45#page108</a:t>
                      </a:r>
                      <a:endParaRPr lang="ru-RU" sz="1600" b="0" dirty="0" smtClean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68580" marR="86995" indent="0" algn="l" defTabSz="914400" rtl="0" eaLnBrk="1" fontAlgn="auto" latinLnBrk="0" hangingPunct="1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  <a:hlinkClick r:id="rId2"/>
                        </a:rPr>
                        <a:t>Видеоролик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  <a:hlinkClick r:id="rId2"/>
                        </a:rPr>
                        <a:t> .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  <a:hlinkClick r:id="rId2"/>
                        </a:rPr>
                        <a:t>https://www.youtube.com/playlist?list=PLdfibXRdj0U4RXbFapgbdMBot_ssZVbpV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, интернет сайты: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Финансовый супермаркет :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hlinkClick r:id="rId3"/>
                        </a:rPr>
                        <a:t>https://www.banki.ru/services/calculators/credits/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922984">
                <a:tc>
                  <a:txBody>
                    <a:bodyPr/>
                    <a:lstStyle/>
                    <a:p>
                      <a:pPr marL="6540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8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Расстановка стульев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7950" marR="1143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 начале занятия –традиционная, во второй половине по группам 4-5 человек 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E7AC05-2E8B-4642-8506-417D32EF8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урока</a:t>
            </a:r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074F2BFF-7FA3-447A-A161-C4A1C57DFC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00908" y="1875513"/>
            <a:ext cx="2160000" cy="216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34CCBE8-5726-4059-8551-CE743769E7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7792" y="1850346"/>
            <a:ext cx="2160000" cy="216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DCD80398-7C75-4554-810D-1DFEDB830E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60849" y="1909722"/>
            <a:ext cx="2160000" cy="2160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D6D6D95-A610-4C8E-A006-F1644674B2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63065" y="1850346"/>
            <a:ext cx="2160000" cy="2160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F0C0DBD-B58B-46F9-8578-F2854A3994ED}"/>
              </a:ext>
            </a:extLst>
          </p:cNvPr>
          <p:cNvSpPr txBox="1"/>
          <p:nvPr/>
        </p:nvSpPr>
        <p:spPr>
          <a:xfrm>
            <a:off x="945241" y="2391737"/>
            <a:ext cx="8451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01</a:t>
            </a:r>
            <a:r>
              <a:rPr lang="ru-RU" sz="3200" b="1" dirty="0">
                <a:solidFill>
                  <a:schemeClr val="bg1"/>
                </a:solidFill>
              </a:rPr>
              <a:t/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шаг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D2D55D6-96B0-43C9-8CD0-B09A438F1AF3}"/>
              </a:ext>
            </a:extLst>
          </p:cNvPr>
          <p:cNvSpPr txBox="1"/>
          <p:nvPr/>
        </p:nvSpPr>
        <p:spPr>
          <a:xfrm>
            <a:off x="3482670" y="2388432"/>
            <a:ext cx="8451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0</a:t>
            </a:r>
            <a:r>
              <a:rPr lang="ru-RU" sz="3200" b="1" dirty="0">
                <a:solidFill>
                  <a:schemeClr val="bg1"/>
                </a:solidFill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шаг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F4970A9-CC69-47FA-B7CC-E2A1FDD426A3}"/>
              </a:ext>
            </a:extLst>
          </p:cNvPr>
          <p:cNvSpPr txBox="1"/>
          <p:nvPr/>
        </p:nvSpPr>
        <p:spPr>
          <a:xfrm>
            <a:off x="6020513" y="2388432"/>
            <a:ext cx="8451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0</a:t>
            </a:r>
            <a:r>
              <a:rPr lang="ru-RU" sz="3200" b="1" dirty="0">
                <a:solidFill>
                  <a:schemeClr val="bg1"/>
                </a:solidFill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шаг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E4E29F9-43ED-4170-9E93-CC247F48F0E8}"/>
              </a:ext>
            </a:extLst>
          </p:cNvPr>
          <p:cNvSpPr txBox="1"/>
          <p:nvPr/>
        </p:nvSpPr>
        <p:spPr>
          <a:xfrm>
            <a:off x="8558356" y="2388432"/>
            <a:ext cx="8451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0</a:t>
            </a:r>
            <a:r>
              <a:rPr lang="ru-RU" sz="3200" b="1" dirty="0">
                <a:solidFill>
                  <a:schemeClr val="bg1"/>
                </a:solidFill>
              </a:rPr>
              <a:t>4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шаг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9C57C3C-1F97-4F60-8FD5-B4D009E78508}"/>
              </a:ext>
            </a:extLst>
          </p:cNvPr>
          <p:cNvSpPr txBox="1"/>
          <p:nvPr/>
        </p:nvSpPr>
        <p:spPr>
          <a:xfrm>
            <a:off x="484058" y="4362464"/>
            <a:ext cx="1164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Разминка</a:t>
            </a:r>
            <a:endParaRPr lang="ru-RU" b="1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36B26E92-2832-43B3-B8D3-3AF5158352E4}"/>
              </a:ext>
            </a:extLst>
          </p:cNvPr>
          <p:cNvSpPr/>
          <p:nvPr/>
        </p:nvSpPr>
        <p:spPr>
          <a:xfrm>
            <a:off x="484058" y="4731796"/>
            <a:ext cx="1777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Отгадывание ребусов</a:t>
            </a:r>
            <a:endParaRPr lang="ru-RU" sz="1600" dirty="0"/>
          </a:p>
        </p:txBody>
      </p:sp>
      <p:sp>
        <p:nvSpPr>
          <p:cNvPr id="26" name="Половина рамки 25">
            <a:extLst>
              <a:ext uri="{FF2B5EF4-FFF2-40B4-BE49-F238E27FC236}">
                <a16:creationId xmlns="" xmlns:a16="http://schemas.microsoft.com/office/drawing/2014/main" id="{D3192779-ECF9-4949-9F20-FD4C01981DA9}"/>
              </a:ext>
            </a:extLst>
          </p:cNvPr>
          <p:cNvSpPr/>
          <p:nvPr/>
        </p:nvSpPr>
        <p:spPr>
          <a:xfrm rot="13533709">
            <a:off x="1275899" y="3981727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оловина рамки 26">
            <a:extLst>
              <a:ext uri="{FF2B5EF4-FFF2-40B4-BE49-F238E27FC236}">
                <a16:creationId xmlns="" xmlns:a16="http://schemas.microsoft.com/office/drawing/2014/main" id="{B3D0274B-A1EC-4764-8572-5551CAF5699E}"/>
              </a:ext>
            </a:extLst>
          </p:cNvPr>
          <p:cNvSpPr/>
          <p:nvPr/>
        </p:nvSpPr>
        <p:spPr>
          <a:xfrm rot="13533709">
            <a:off x="1275899" y="4080308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оловина рамки 27">
            <a:extLst>
              <a:ext uri="{FF2B5EF4-FFF2-40B4-BE49-F238E27FC236}">
                <a16:creationId xmlns="" xmlns:a16="http://schemas.microsoft.com/office/drawing/2014/main" id="{A80850B0-6603-4FEB-BB63-AFD81708BBF8}"/>
              </a:ext>
            </a:extLst>
          </p:cNvPr>
          <p:cNvSpPr/>
          <p:nvPr/>
        </p:nvSpPr>
        <p:spPr>
          <a:xfrm rot="13533709">
            <a:off x="3815017" y="4002159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оловина рамки 28">
            <a:extLst>
              <a:ext uri="{FF2B5EF4-FFF2-40B4-BE49-F238E27FC236}">
                <a16:creationId xmlns="" xmlns:a16="http://schemas.microsoft.com/office/drawing/2014/main" id="{79D49E63-7F10-4A5B-8142-EF256407A6C0}"/>
              </a:ext>
            </a:extLst>
          </p:cNvPr>
          <p:cNvSpPr/>
          <p:nvPr/>
        </p:nvSpPr>
        <p:spPr>
          <a:xfrm rot="13533709">
            <a:off x="3815017" y="4100740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оловина рамки 29">
            <a:extLst>
              <a:ext uri="{FF2B5EF4-FFF2-40B4-BE49-F238E27FC236}">
                <a16:creationId xmlns="" xmlns:a16="http://schemas.microsoft.com/office/drawing/2014/main" id="{67217034-0BFD-4398-97AC-F1883CABEFE3}"/>
              </a:ext>
            </a:extLst>
          </p:cNvPr>
          <p:cNvSpPr/>
          <p:nvPr/>
        </p:nvSpPr>
        <p:spPr>
          <a:xfrm rot="13533709">
            <a:off x="6352446" y="4002158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оловина рамки 30">
            <a:extLst>
              <a:ext uri="{FF2B5EF4-FFF2-40B4-BE49-F238E27FC236}">
                <a16:creationId xmlns="" xmlns:a16="http://schemas.microsoft.com/office/drawing/2014/main" id="{22531A04-1E87-4D9D-B790-DA7C41D5222D}"/>
              </a:ext>
            </a:extLst>
          </p:cNvPr>
          <p:cNvSpPr/>
          <p:nvPr/>
        </p:nvSpPr>
        <p:spPr>
          <a:xfrm rot="13533709">
            <a:off x="6352446" y="4100739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оловина рамки 31">
            <a:extLst>
              <a:ext uri="{FF2B5EF4-FFF2-40B4-BE49-F238E27FC236}">
                <a16:creationId xmlns="" xmlns:a16="http://schemas.microsoft.com/office/drawing/2014/main" id="{3254371F-4A92-47CF-A81E-5920D01768EF}"/>
              </a:ext>
            </a:extLst>
          </p:cNvPr>
          <p:cNvSpPr/>
          <p:nvPr/>
        </p:nvSpPr>
        <p:spPr>
          <a:xfrm rot="13533709">
            <a:off x="8889875" y="4002157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оловина рамки 32">
            <a:extLst>
              <a:ext uri="{FF2B5EF4-FFF2-40B4-BE49-F238E27FC236}">
                <a16:creationId xmlns="" xmlns:a16="http://schemas.microsoft.com/office/drawing/2014/main" id="{E2032D55-0CAF-42D1-8DDC-CAF097AFD683}"/>
              </a:ext>
            </a:extLst>
          </p:cNvPr>
          <p:cNvSpPr/>
          <p:nvPr/>
        </p:nvSpPr>
        <p:spPr>
          <a:xfrm rot="13533709">
            <a:off x="8889875" y="4100738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E3B3B0BA-2F3B-4158-8E14-86E33926FB39}"/>
              </a:ext>
            </a:extLst>
          </p:cNvPr>
          <p:cNvSpPr txBox="1"/>
          <p:nvPr/>
        </p:nvSpPr>
        <p:spPr>
          <a:xfrm>
            <a:off x="3007852" y="4357534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Презентация</a:t>
            </a:r>
            <a:endParaRPr lang="ru-RU" b="1" dirty="0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68707387-036A-493F-BAFB-1E68FB9D00D3}"/>
              </a:ext>
            </a:extLst>
          </p:cNvPr>
          <p:cNvSpPr txBox="1"/>
          <p:nvPr/>
        </p:nvSpPr>
        <p:spPr>
          <a:xfrm>
            <a:off x="6054160" y="4368148"/>
            <a:ext cx="1334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Видео-кейс</a:t>
            </a:r>
            <a:endParaRPr lang="ru-RU" b="1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ACC04F14-7539-4CF5-A80A-9E6F746E3948}"/>
              </a:ext>
            </a:extLst>
          </p:cNvPr>
          <p:cNvSpPr/>
          <p:nvPr/>
        </p:nvSpPr>
        <p:spPr>
          <a:xfrm>
            <a:off x="5213269" y="4749355"/>
            <a:ext cx="30400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Короткометражный художественный фильм «Моя семья и другие проблемы» (8-9 </a:t>
            </a:r>
            <a:r>
              <a:rPr lang="ru-RU" sz="1600" dirty="0" err="1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кл</a:t>
            </a:r>
            <a:r>
              <a:rPr lang="ru-RU" sz="1600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.):</a:t>
            </a:r>
            <a:r>
              <a:rPr lang="ru-RU" sz="1600" dirty="0" err="1" smtClean="0">
                <a:solidFill>
                  <a:srgbClr val="005BD1"/>
                </a:solidFill>
                <a:latin typeface="Calibri" pitchFamily="34" charset="0"/>
                <a:ea typeface="Times New Roman" pitchFamily="18" charset="0"/>
                <a:cs typeface="Calibri" pitchFamily="34" charset="0"/>
                <a:hlinkClick r:id="rId10"/>
              </a:rPr>
              <a:t>https</a:t>
            </a:r>
            <a:r>
              <a:rPr lang="ru-RU" sz="1600" dirty="0" smtClean="0">
                <a:solidFill>
                  <a:srgbClr val="005BD1"/>
                </a:solidFill>
                <a:latin typeface="Calibri" pitchFamily="34" charset="0"/>
                <a:ea typeface="Times New Roman" pitchFamily="18" charset="0"/>
                <a:cs typeface="Calibri" pitchFamily="34" charset="0"/>
                <a:hlinkClick r:id="rId10"/>
              </a:rPr>
              <a:t>://</a:t>
            </a:r>
            <a:r>
              <a:rPr lang="ru-RU" sz="1600" dirty="0" err="1" smtClean="0">
                <a:solidFill>
                  <a:srgbClr val="005BD1"/>
                </a:solidFill>
                <a:latin typeface="Calibri" pitchFamily="34" charset="0"/>
                <a:ea typeface="Times New Roman" pitchFamily="18" charset="0"/>
                <a:cs typeface="Calibri" pitchFamily="34" charset="0"/>
                <a:hlinkClick r:id="rId10"/>
              </a:rPr>
              <a:t>www.youtube.com</a:t>
            </a:r>
            <a:r>
              <a:rPr lang="ru-RU" sz="1600" dirty="0" smtClean="0">
                <a:solidFill>
                  <a:srgbClr val="005BD1"/>
                </a:solidFill>
                <a:latin typeface="Calibri" pitchFamily="34" charset="0"/>
                <a:ea typeface="Times New Roman" pitchFamily="18" charset="0"/>
                <a:cs typeface="Calibri" pitchFamily="34" charset="0"/>
                <a:hlinkClick r:id="rId10"/>
              </a:rPr>
              <a:t>/playlist?list=PLdfibXRdj0U4RXbFapgbdMBot_ssZVbpV</a:t>
            </a:r>
            <a:r>
              <a:rPr lang="ru-RU" sz="1600" dirty="0" smtClean="0">
                <a:solidFill>
                  <a:srgbClr val="005BD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</a:p>
          <a:p>
            <a:pPr algn="ctr"/>
            <a:r>
              <a:rPr lang="ru-RU" sz="16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Серия Банки</a:t>
            </a:r>
            <a:endParaRPr lang="ru-RU" sz="1600" dirty="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EF2B4250-1D9D-447B-880D-526E675203CA}"/>
              </a:ext>
            </a:extLst>
          </p:cNvPr>
          <p:cNvSpPr txBox="1"/>
          <p:nvPr/>
        </p:nvSpPr>
        <p:spPr>
          <a:xfrm>
            <a:off x="8055440" y="4342931"/>
            <a:ext cx="2502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Творческая мастерская</a:t>
            </a:r>
            <a:endParaRPr lang="ru-RU" b="1" dirty="0"/>
          </a:p>
        </p:txBody>
      </p:sp>
      <p:pic>
        <p:nvPicPr>
          <p:cNvPr id="4098" name="Picture 2" descr="https://brandsweb.ru/image/catalog/blog/2016/20161014/ruble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233138" y="2641876"/>
            <a:ext cx="1717922" cy="1210855"/>
          </a:xfrm>
          <a:prstGeom prst="rect">
            <a:avLst/>
          </a:prstGeom>
          <a:noFill/>
        </p:spPr>
      </p:pic>
      <p:sp>
        <p:nvSpPr>
          <p:cNvPr id="41" name="Прямоугольник 40"/>
          <p:cNvSpPr/>
          <p:nvPr/>
        </p:nvSpPr>
        <p:spPr>
          <a:xfrm>
            <a:off x="2826327" y="4637889"/>
            <a:ext cx="23513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333333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dirty="0" smtClean="0"/>
              <a:t> Что такое банк и чем он может быть</a:t>
            </a:r>
            <a:br>
              <a:rPr lang="ru-RU" dirty="0" smtClean="0"/>
            </a:br>
            <a:r>
              <a:rPr lang="ru-RU" dirty="0" smtClean="0"/>
              <a:t>полезен.</a:t>
            </a:r>
            <a:r>
              <a:rPr lang="ru-RU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8170223" y="4883129"/>
            <a:ext cx="26483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Создание сценария фильма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77723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325" y="534390"/>
            <a:ext cx="10515600" cy="102868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rgbClr val="0070C0"/>
                </a:solidFill>
              </a:rPr>
              <a:t>Разминка .</a:t>
            </a:r>
            <a:r>
              <a:rPr lang="ru-RU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Разгадайте ребус.</a:t>
            </a:r>
            <a:r>
              <a:rPr lang="ru-RU" b="0" dirty="0" smtClean="0">
                <a:solidFill>
                  <a:srgbClr val="0070C0"/>
                </a:solidFill>
                <a:cs typeface="Arial" pitchFamily="34" charset="0"/>
              </a:rPr>
              <a:t/>
            </a:r>
            <a:br>
              <a:rPr lang="ru-RU" b="0" dirty="0" smtClean="0">
                <a:solidFill>
                  <a:srgbClr val="0070C0"/>
                </a:solidFill>
                <a:cs typeface="Arial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https://olimpiada-oc3-ru.azureedge.net/upload/content/59d4d7024e8f9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41188" y="1541522"/>
            <a:ext cx="10519064" cy="199505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Овал 9"/>
          <p:cNvSpPr/>
          <p:nvPr/>
        </p:nvSpPr>
        <p:spPr>
          <a:xfrm>
            <a:off x="356260" y="1721922"/>
            <a:ext cx="558140" cy="6175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1048870" y="6178736"/>
            <a:ext cx="39803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</a:t>
            </a:r>
            <a:r>
              <a:rPr lang="ru-RU" dirty="0" smtClean="0">
                <a:hlinkClick r:id="rId3"/>
              </a:rPr>
              <a:t>/</a:t>
            </a:r>
            <a:r>
              <a:rPr lang="ru-RU" dirty="0" smtClean="0"/>
              <a:t>  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342405" y="3798124"/>
            <a:ext cx="558140" cy="6175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</a:t>
            </a:r>
            <a:endParaRPr lang="ru-RU" sz="3200" dirty="0"/>
          </a:p>
        </p:txBody>
      </p:sp>
      <p:pic>
        <p:nvPicPr>
          <p:cNvPr id="40963" name="Picture 3" descr="https://img2.freepng.ru/20180528/uva/kisspng-mason-jar-rubber-stamp-clip-art-mason-jar-5b0c12822549b0.25031124152751782615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7065" y="3752602"/>
            <a:ext cx="2755075" cy="2529444"/>
          </a:xfrm>
          <a:prstGeom prst="rect">
            <a:avLst/>
          </a:prstGeom>
          <a:noFill/>
        </p:spPr>
      </p:pic>
      <p:pic>
        <p:nvPicPr>
          <p:cNvPr id="40965" name="Picture 5" descr="https://rusinfo.info/wp-content/uploads/1/9/e/19e108b7f1a9b663f229d49137f4207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39003" y="3823853"/>
            <a:ext cx="475013" cy="593767"/>
          </a:xfrm>
          <a:prstGeom prst="rect">
            <a:avLst/>
          </a:prstGeom>
          <a:noFill/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22004" y="3657250"/>
            <a:ext cx="5949538" cy="274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3610098" y="5785653"/>
            <a:ext cx="52607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40659" y="6033265"/>
            <a:ext cx="118513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Всероссийская олимпиада по фин. грамотности </a:t>
            </a:r>
            <a:r>
              <a:rPr lang="ru-RU" dirty="0" smtClean="0">
                <a:solidFill>
                  <a:srgbClr val="002060"/>
                </a:solidFill>
                <a:hlinkClick r:id="rId3"/>
              </a:rPr>
              <a:t>https://www.fin-olimp.ru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ГЕРЕНРАТОР РЕБУСОВ </a:t>
            </a:r>
            <a:r>
              <a:rPr lang="en-US" dirty="0" smtClean="0">
                <a:solidFill>
                  <a:srgbClr val="002060"/>
                </a:solidFill>
              </a:rPr>
              <a:t>https://rebuskids.ru/create-rebus</a:t>
            </a:r>
            <a:endParaRPr lang="ru-RU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73133" y="1306285"/>
            <a:ext cx="9148083" cy="22505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такое банк и чем он может быть</a:t>
            </a:r>
            <a:br>
              <a:rPr lang="ru-RU" dirty="0" smtClean="0"/>
            </a:br>
            <a:r>
              <a:rPr lang="ru-RU" dirty="0" smtClean="0"/>
              <a:t>полезен</a:t>
            </a:r>
            <a:endParaRPr lang="ru-RU" dirty="0"/>
          </a:p>
        </p:txBody>
      </p:sp>
      <p:pic>
        <p:nvPicPr>
          <p:cNvPr id="36866" name="Picture 2" descr="https://static.daru-dar.org/s1024/01.dd/02/1b/f8/1bf821d15661eb1c66a789b6ab270fa07bfef3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8983" y="5569527"/>
            <a:ext cx="1161018" cy="98565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504" y="439387"/>
            <a:ext cx="4916384" cy="629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Презентация к занятию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10604728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Центральный банк России  и его функции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438626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6562" name="Picture 2" descr="https://maxard.ru/wp-content/uploads/2021/08/1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1403" y="1591294"/>
            <a:ext cx="5605153" cy="467887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9624" y="6199094"/>
            <a:ext cx="5983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hlinkClick r:id="rId8" tooltip="www.Grandars.ru | Главная"/>
              </a:rPr>
              <a:t>«Закон о центральном банке</a:t>
            </a: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</a:rPr>
              <a:t>» 86-ФЗ</a:t>
            </a:r>
            <a:endParaRPr lang="ru-RU" dirty="0">
              <a:solidFill>
                <a:srgbClr val="00206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421" y="541174"/>
            <a:ext cx="10658572" cy="11646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банковской системы</a:t>
            </a:r>
            <a:br>
              <a:rPr lang="ru-RU" sz="27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1558636" y="2571743"/>
            <a:ext cx="186343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558636" y="2571744"/>
            <a:ext cx="0" cy="4277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779326" y="2571741"/>
            <a:ext cx="1780311" cy="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9559635" y="2561353"/>
            <a:ext cx="0" cy="4381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6" idx="2"/>
            <a:endCxn id="15" idx="0"/>
          </p:cNvCxnSpPr>
          <p:nvPr/>
        </p:nvCxnSpPr>
        <p:spPr>
          <a:xfrm>
            <a:off x="5763492" y="2249632"/>
            <a:ext cx="1" cy="865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5" idx="2"/>
          </p:cNvCxnSpPr>
          <p:nvPr/>
        </p:nvCxnSpPr>
        <p:spPr>
          <a:xfrm>
            <a:off x="5763491" y="2807271"/>
            <a:ext cx="0" cy="1922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010891" y="1459923"/>
            <a:ext cx="3505199" cy="7897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Центральный Банк РФ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22073" y="2336217"/>
            <a:ext cx="4682835" cy="47105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Кредитные организации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68533" y="2975753"/>
            <a:ext cx="4334069" cy="67368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Филиалы и представительства иностранных банков</a:t>
            </a:r>
            <a:endParaRPr lang="ru-RU" sz="1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945" y="2999505"/>
            <a:ext cx="2978385" cy="63039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Банки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43214" y="2336217"/>
            <a:ext cx="21578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85389" y="4493786"/>
            <a:ext cx="7299827" cy="10221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Клиенты: юридические и физические лица , другие банки  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V="1">
            <a:off x="1681128" y="3605074"/>
            <a:ext cx="0" cy="93477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9559635" y="3690040"/>
            <a:ext cx="0" cy="7930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5763489" y="3605073"/>
            <a:ext cx="0" cy="9221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Скругленный прямоугольник 50"/>
          <p:cNvSpPr/>
          <p:nvPr/>
        </p:nvSpPr>
        <p:spPr bwMode="auto">
          <a:xfrm>
            <a:off x="151983" y="305648"/>
            <a:ext cx="2813307" cy="73446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charset="0"/>
              <a:cs typeface="Geneva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9571263" y="1556458"/>
            <a:ext cx="1225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8145" y="5973288"/>
            <a:ext cx="110214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hlinkClick r:id="rId2" tooltip="www.Grandars.ru | Главная"/>
              </a:rPr>
              <a:t>«Закон о центральном банке</a:t>
            </a: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</a:rPr>
              <a:t>» 86-ФЗ</a:t>
            </a:r>
          </a:p>
          <a:p>
            <a:pPr fontAlgn="t"/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hlinkClick r:id="rId2" tooltip="www.Grandars.ru | Главная"/>
              </a:rPr>
              <a:t>«Закон о банках и банковской деятельности</a:t>
            </a: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</a:rPr>
              <a:t>» 395-1-ФЗ</a:t>
            </a:r>
          </a:p>
          <a:p>
            <a:pPr fontAlgn="t"/>
            <a:endParaRPr lang="ru-RU" dirty="0">
              <a:solidFill>
                <a:srgbClr val="002060"/>
              </a:solidFill>
              <a:latin typeface="Tahoma" panose="020B060403050404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049564" y="2975752"/>
            <a:ext cx="3979723" cy="63039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Небанковские кредитные организации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170223" y="4444306"/>
            <a:ext cx="3810001" cy="10221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Клиенты: юридические лица</a:t>
            </a:r>
          </a:p>
        </p:txBody>
      </p:sp>
      <p:pic>
        <p:nvPicPr>
          <p:cNvPr id="29" name="Picture 2" descr="https://avatars.mds.yandex.net/get-pdb/1352825/818ef484-c156-46fc-ba23-d7ca7a79fb2c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509" y="1021278"/>
            <a:ext cx="1365991" cy="1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Скругленная прямоугольная выноска 30"/>
          <p:cNvSpPr/>
          <p:nvPr/>
        </p:nvSpPr>
        <p:spPr bwMode="auto">
          <a:xfrm>
            <a:off x="1855474" y="935590"/>
            <a:ext cx="2051508" cy="1079290"/>
          </a:xfrm>
          <a:prstGeom prst="wedgeRoundRectCallou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Geneva" charset="0"/>
                <a:cs typeface="Geneva" charset="0"/>
              </a:rPr>
              <a:t>Сообщение на плохое обслуживание в банке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charset="0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3823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5pPr>
            <a:lvl6pPr eaLnBrk="0" hangingPunct="0">
              <a:spcBef>
                <a:spcPts val="8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6pPr>
            <a:lvl7pPr eaLnBrk="0" hangingPunct="0">
              <a:spcBef>
                <a:spcPts val="8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7pPr>
            <a:lvl8pPr eaLnBrk="0" hangingPunct="0">
              <a:spcBef>
                <a:spcPts val="8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8pPr>
            <a:lvl9pPr eaLnBrk="0" hangingPunct="0">
              <a:spcBef>
                <a:spcPts val="8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9pPr>
          </a:lstStyle>
          <a:p>
            <a:fld id="{6311E99D-8323-4E0B-B354-66056F4A6854}" type="slidenum">
              <a:rPr lang="en-US" altLang="ru-RU">
                <a:solidFill>
                  <a:srgbClr val="820028"/>
                </a:solidFill>
              </a:rPr>
              <a:pPr/>
              <a:t>9</a:t>
            </a:fld>
            <a:endParaRPr lang="en-US" altLang="ru-RU">
              <a:solidFill>
                <a:srgbClr val="820028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33677" y="394612"/>
            <a:ext cx="11473313" cy="159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820028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820028"/>
                </a:solidFill>
                <a:latin typeface="Arial" charset="0"/>
                <a:ea typeface="Geneva" charset="0"/>
                <a:cs typeface="Geneva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820028"/>
                </a:solidFill>
                <a:latin typeface="Arial" charset="0"/>
                <a:ea typeface="Geneva" charset="0"/>
                <a:cs typeface="Geneva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820028"/>
                </a:solidFill>
                <a:latin typeface="Arial" charset="0"/>
                <a:ea typeface="Geneva" charset="0"/>
                <a:cs typeface="Geneva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820028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l" eaLnBrk="1" hangingPunct="1"/>
            <a:r>
              <a:rPr lang="ru-RU" sz="2400" i="1" dirty="0" smtClean="0">
                <a:solidFill>
                  <a:srgbClr val="002060"/>
                </a:solidFill>
              </a:rPr>
              <a:t>Коммерческие банки – это один из элементов банковской системы России, который взаимодействует с </a:t>
            </a:r>
            <a:r>
              <a:rPr lang="ru-RU" sz="2400" i="1" dirty="0" err="1" smtClean="0">
                <a:solidFill>
                  <a:srgbClr val="002060"/>
                </a:solidFill>
              </a:rPr>
              <a:t>фирм‭ами</a:t>
            </a:r>
            <a:r>
              <a:rPr lang="ru-RU" sz="2400" i="1" dirty="0" smtClean="0">
                <a:solidFill>
                  <a:srgbClr val="002060"/>
                </a:solidFill>
              </a:rPr>
              <a:t>, некоммерческими организациями, а также с домашними хозяйствами ,  т.е. семьями и отдельными людьми. За оказываемые услуги банки взимают плату.*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l" eaLnBrk="1" hangingPunct="1"/>
            <a:r>
              <a:rPr lang="ru-RU" sz="2400" b="0" dirty="0" smtClean="0">
                <a:solidFill>
                  <a:srgbClr val="00B050"/>
                </a:solidFill>
                <a:latin typeface="+mn-lt"/>
              </a:rPr>
              <a:t>                          </a:t>
            </a:r>
            <a:endParaRPr lang="en-US" altLang="ru-RU" sz="240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0" name="Picture 2" descr="https://ds04.infourok.ru/uploads/ex/047c/00087c73-dba64f0a/img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27356"/>
            <a:ext cx="12192000" cy="533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20145" y="6044539"/>
            <a:ext cx="6697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hlinkClick r:id="rId3"/>
              </a:rPr>
              <a:t>*</a:t>
            </a:r>
            <a:r>
              <a:rPr lang="en-US" dirty="0" smtClean="0">
                <a:solidFill>
                  <a:srgbClr val="002060"/>
                </a:solidFill>
                <a:hlinkClick r:id="rId3"/>
              </a:rPr>
              <a:t>http://</a:t>
            </a:r>
            <a:r>
              <a:rPr lang="ru-RU" dirty="0" err="1" smtClean="0">
                <a:solidFill>
                  <a:srgbClr val="002060"/>
                </a:solidFill>
                <a:hlinkClick r:id="rId3"/>
              </a:rPr>
              <a:t>учебник.вашифинансы.рф</a:t>
            </a:r>
            <a:r>
              <a:rPr lang="ru-RU" dirty="0" smtClean="0">
                <a:solidFill>
                  <a:srgbClr val="002060"/>
                </a:solidFill>
                <a:hlinkClick r:id="rId3"/>
              </a:rPr>
              <a:t>/</a:t>
            </a:r>
            <a:r>
              <a:rPr lang="en-US" dirty="0" err="1" smtClean="0">
                <a:solidFill>
                  <a:srgbClr val="002060"/>
                </a:solidFill>
                <a:hlinkClick r:id="rId3"/>
              </a:rPr>
              <a:t>active_textbooks</a:t>
            </a:r>
            <a:r>
              <a:rPr lang="en-US" dirty="0" smtClean="0">
                <a:solidFill>
                  <a:srgbClr val="002060"/>
                </a:solidFill>
                <a:hlinkClick r:id="rId3"/>
              </a:rPr>
              <a:t>/55#page229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Рисунок из открытых источников сети Интернет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7798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1460</Words>
  <Application>Microsoft Office PowerPoint</Application>
  <PresentationFormat>Произвольный</PresentationFormat>
  <Paragraphs>226</Paragraphs>
  <Slides>24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Технологическая карта </vt:lpstr>
      <vt:lpstr>Технологическая карта </vt:lpstr>
      <vt:lpstr>Этапы урока</vt:lpstr>
      <vt:lpstr>Разминка .Разгадайте ребус.  </vt:lpstr>
      <vt:lpstr>Что такое банк и чем он может быть полезен</vt:lpstr>
      <vt:lpstr>Центральный банк России  и его функции</vt:lpstr>
      <vt:lpstr>Элементы банковской системы  </vt:lpstr>
      <vt:lpstr>Слайд 9</vt:lpstr>
      <vt:lpstr>Услуги банка для  физических лиц :основные, дополнительные, нетрадиционные</vt:lpstr>
      <vt:lpstr>Слайд 11</vt:lpstr>
      <vt:lpstr>Банковские продукты и услуги для  клиентов с 14 лет.* </vt:lpstr>
      <vt:lpstr>Слайд 13</vt:lpstr>
      <vt:lpstr>Слайд 14</vt:lpstr>
      <vt:lpstr>Слайд 15</vt:lpstr>
      <vt:lpstr>Спасибо!</vt:lpstr>
      <vt:lpstr>Слайд 17</vt:lpstr>
      <vt:lpstr>Видео –кейс: Короткометражный художественный фильм «Моя семья и другие проблемы» (8-9 кл.): Серия Банки (5 минут) https://www.youtube.com/playlist?list=PLdfibXRdj0U4RXbFapgbdMBot_ssZVbpV Открыть двумя- щелчками  </vt:lpstr>
      <vt:lpstr>Слайд 19</vt:lpstr>
      <vt:lpstr>Разбиваемся на группы по 4-5 человек </vt:lpstr>
      <vt:lpstr>Выступление групп- презентация сценария </vt:lpstr>
      <vt:lpstr>Резюме по занятию: «Банк не сказочный злодей и не добрый волшебник. Банк старается заработать на своих услугах и поэтому существует.»</vt:lpstr>
      <vt:lpstr>Рефлексия в виде анонимных анкет . Продолжи фразы:</vt:lpstr>
      <vt:lpstr>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Татьяна Зотова </cp:lastModifiedBy>
  <cp:revision>82</cp:revision>
  <dcterms:created xsi:type="dcterms:W3CDTF">2021-05-07T15:28:34Z</dcterms:created>
  <dcterms:modified xsi:type="dcterms:W3CDTF">2021-11-02T05:35:59Z</dcterms:modified>
</cp:coreProperties>
</file>