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p:regular r:id="rId12"/>
      <p:bold r:id="rId13"/>
      <p:italic r:id="rId14"/>
      <p:boldItalic r:id="rId15"/>
    </p:embeddedFont>
    <p:embeddedFont>
      <p:font typeface="Montserrat"/>
      <p:regular r:id="rId16"/>
      <p:bold r:id="rId17"/>
      <p:italic r:id="rId18"/>
      <p:boldItalic r:id="rId19"/>
    </p:embeddedFont>
    <p:embeddedFont>
      <p:font typeface="Average"/>
      <p:regular r:id="rId20"/>
    </p:embeddedFont>
    <p:embeddedFont>
      <p:font typeface="Oswald"/>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verage-regular.fntdata"/><Relationship Id="rId11" Type="http://schemas.openxmlformats.org/officeDocument/2006/relationships/slide" Target="slides/slide6.xml"/><Relationship Id="rId22" Type="http://schemas.openxmlformats.org/officeDocument/2006/relationships/font" Target="fonts/Oswald-bold.fntdata"/><Relationship Id="rId10" Type="http://schemas.openxmlformats.org/officeDocument/2006/relationships/slide" Target="slides/slide5.xml"/><Relationship Id="rId21" Type="http://schemas.openxmlformats.org/officeDocument/2006/relationships/font" Target="fonts/Oswald-regular.fntdata"/><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notesMaster" Target="notesMasters/notesMaster1.xml"/><Relationship Id="rId19" Type="http://schemas.openxmlformats.org/officeDocument/2006/relationships/font" Target="fonts/Montserrat-boldItalic.fntdata"/><Relationship Id="rId6" Type="http://schemas.openxmlformats.org/officeDocument/2006/relationships/slide" Target="slides/slide1.xml"/><Relationship Id="rId18" Type="http://schemas.openxmlformats.org/officeDocument/2006/relationships/font" Target="fonts/Montserrat-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7196ee451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7196ee451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f7196ee451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f7196ee451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f7196ee451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f7196ee451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f7196ee451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f7196ee451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f7196ee451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f7196ee451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hyperlink" Target="mailto:olga.seyf@gm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160500" y="351925"/>
            <a:ext cx="8823000" cy="235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ru" sz="3700">
                <a:latin typeface="Montserrat"/>
                <a:ea typeface="Montserrat"/>
                <a:cs typeface="Montserrat"/>
                <a:sym typeface="Montserrat"/>
              </a:rPr>
              <a:t>“Поменял трех Дюма на югославского Босха.” </a:t>
            </a:r>
            <a:endParaRPr sz="3700">
              <a:latin typeface="Montserrat"/>
              <a:ea typeface="Montserrat"/>
              <a:cs typeface="Montserrat"/>
              <a:sym typeface="Montserrat"/>
            </a:endParaRPr>
          </a:p>
          <a:p>
            <a:pPr indent="0" lvl="0" marL="0" rtl="0" algn="ctr">
              <a:spcBef>
                <a:spcPts val="0"/>
              </a:spcBef>
              <a:spcAft>
                <a:spcPts val="0"/>
              </a:spcAft>
              <a:buNone/>
            </a:pPr>
            <a:r>
              <a:rPr lang="ru" sz="2700">
                <a:latin typeface="Montserrat"/>
                <a:ea typeface="Montserrat"/>
                <a:cs typeface="Montserrat"/>
                <a:sym typeface="Montserrat"/>
              </a:rPr>
              <a:t>Социальная жизнь книги </a:t>
            </a:r>
            <a:endParaRPr sz="2700">
              <a:latin typeface="Montserrat"/>
              <a:ea typeface="Montserrat"/>
              <a:cs typeface="Montserrat"/>
              <a:sym typeface="Montserrat"/>
            </a:endParaRPr>
          </a:p>
          <a:p>
            <a:pPr indent="0" lvl="0" marL="0" rtl="0" algn="ctr">
              <a:spcBef>
                <a:spcPts val="0"/>
              </a:spcBef>
              <a:spcAft>
                <a:spcPts val="0"/>
              </a:spcAft>
              <a:buNone/>
            </a:pPr>
            <a:r>
              <a:rPr lang="ru" sz="2700">
                <a:latin typeface="Montserrat"/>
                <a:ea typeface="Montserrat"/>
                <a:cs typeface="Montserrat"/>
                <a:sym typeface="Montserrat"/>
              </a:rPr>
              <a:t>в Ленинграде в длинные семидесятые</a:t>
            </a:r>
            <a:endParaRPr sz="2700">
              <a:latin typeface="Montserrat"/>
              <a:ea typeface="Montserrat"/>
              <a:cs typeface="Montserrat"/>
              <a:sym typeface="Montserrat"/>
            </a:endParaRPr>
          </a:p>
        </p:txBody>
      </p:sp>
      <p:sp>
        <p:nvSpPr>
          <p:cNvPr id="60" name="Google Shape;60;p13"/>
          <p:cNvSpPr txBox="1"/>
          <p:nvPr>
            <p:ph idx="1" type="subTitle"/>
          </p:nvPr>
        </p:nvSpPr>
        <p:spPr>
          <a:xfrm>
            <a:off x="311700" y="3367775"/>
            <a:ext cx="8520600" cy="1038900"/>
          </a:xfrm>
          <a:prstGeom prst="rect">
            <a:avLst/>
          </a:prstGeom>
        </p:spPr>
        <p:txBody>
          <a:bodyPr anchorCtr="0" anchor="t" bIns="91425" lIns="91425" spcFirstLastPara="1" rIns="91425" wrap="square" tIns="91425">
            <a:normAutofit/>
          </a:bodyPr>
          <a:lstStyle/>
          <a:p>
            <a:pPr indent="0" lvl="0" marL="0" rtl="0" algn="ctr">
              <a:lnSpc>
                <a:spcPct val="90000"/>
              </a:lnSpc>
              <a:spcBef>
                <a:spcPts val="0"/>
              </a:spcBef>
              <a:spcAft>
                <a:spcPts val="0"/>
              </a:spcAft>
              <a:buNone/>
            </a:pPr>
            <a:r>
              <a:rPr lang="ru" sz="2500">
                <a:latin typeface="Roboto"/>
                <a:ea typeface="Roboto"/>
                <a:cs typeface="Roboto"/>
                <a:sym typeface="Roboto"/>
              </a:rPr>
              <a:t>Ольга Сейфетдинова </a:t>
            </a:r>
            <a:endParaRPr sz="2500">
              <a:latin typeface="Roboto"/>
              <a:ea typeface="Roboto"/>
              <a:cs typeface="Roboto"/>
              <a:sym typeface="Roboto"/>
            </a:endParaRPr>
          </a:p>
          <a:p>
            <a:pPr indent="0" lvl="0" marL="0" rtl="0" algn="l">
              <a:lnSpc>
                <a:spcPct val="90000"/>
              </a:lnSpc>
              <a:spcBef>
                <a:spcPts val="0"/>
              </a:spcBef>
              <a:spcAft>
                <a:spcPts val="0"/>
              </a:spcAft>
              <a:buNone/>
            </a:pPr>
            <a:r>
              <a:rPr lang="ru" sz="2500">
                <a:latin typeface="Roboto"/>
                <a:ea typeface="Roboto"/>
                <a:cs typeface="Roboto"/>
                <a:sym typeface="Roboto"/>
              </a:rPr>
              <a:t>(НИУ ВШЭ СПб, программа “Global and regional history)  </a:t>
            </a:r>
            <a:endParaRPr sz="2500">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Основные тезисы</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Clr>
                <a:schemeClr val="lt2"/>
              </a:buClr>
              <a:buSzPts val="2200"/>
              <a:buFont typeface="Oswald"/>
              <a:buChar char="-"/>
            </a:pPr>
            <a:r>
              <a:rPr lang="ru" sz="2200">
                <a:solidFill>
                  <a:schemeClr val="lt2"/>
                </a:solidFill>
                <a:latin typeface="Oswald"/>
                <a:ea typeface="Oswald"/>
                <a:cs typeface="Oswald"/>
                <a:sym typeface="Oswald"/>
              </a:rPr>
              <a:t>разные рамки дефицита (субъективность, время вхождения в зависимости от отношения к книге как самоценному явлению или дефецитному товару и возможностям, которые он давал). </a:t>
            </a:r>
            <a:endParaRPr sz="2200">
              <a:solidFill>
                <a:schemeClr val="lt2"/>
              </a:solidFill>
              <a:latin typeface="Oswald"/>
              <a:ea typeface="Oswald"/>
              <a:cs typeface="Oswald"/>
              <a:sym typeface="Oswald"/>
            </a:endParaRPr>
          </a:p>
          <a:p>
            <a:pPr indent="-368300" lvl="0" marL="457200" rtl="0" algn="l">
              <a:spcBef>
                <a:spcPts val="0"/>
              </a:spcBef>
              <a:spcAft>
                <a:spcPts val="0"/>
              </a:spcAft>
              <a:buClr>
                <a:schemeClr val="lt2"/>
              </a:buClr>
              <a:buSzPts val="2200"/>
              <a:buFont typeface="Oswald"/>
              <a:buChar char="-"/>
            </a:pPr>
            <a:r>
              <a:rPr lang="ru" sz="2200">
                <a:solidFill>
                  <a:schemeClr val="lt2"/>
                </a:solidFill>
                <a:latin typeface="Oswald"/>
                <a:ea typeface="Oswald"/>
                <a:cs typeface="Oswald"/>
                <a:sym typeface="Oswald"/>
              </a:rPr>
              <a:t>перемена социальной структуры. Советское общество не было “классовым” ни в марксистском, ни в веберовском смысле этого понятия, оно было статусно-престижным (Александр Кустарев, Неприкосновенный запас 2, 2007)</a:t>
            </a:r>
            <a:endParaRPr sz="2200">
              <a:solidFill>
                <a:schemeClr val="lt2"/>
              </a:solidFill>
              <a:latin typeface="Oswald"/>
              <a:ea typeface="Oswald"/>
              <a:cs typeface="Oswald"/>
              <a:sym typeface="Oswald"/>
            </a:endParaRPr>
          </a:p>
          <a:p>
            <a:pPr indent="0" lvl="0" marL="0" rtl="0" algn="l">
              <a:spcBef>
                <a:spcPts val="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173900"/>
            <a:ext cx="8520600" cy="843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990"/>
              <a:buNone/>
            </a:pPr>
            <a:r>
              <a:rPr lang="ru" sz="2690">
                <a:solidFill>
                  <a:schemeClr val="lt2"/>
                </a:solidFill>
              </a:rPr>
              <a:t>Рынки, “пятачки” и сообщества. </a:t>
            </a:r>
            <a:endParaRPr sz="2690">
              <a:solidFill>
                <a:schemeClr val="lt2"/>
              </a:solidFill>
            </a:endParaRPr>
          </a:p>
          <a:p>
            <a:pPr indent="0" lvl="0" marL="0" rtl="0" algn="l">
              <a:lnSpc>
                <a:spcPct val="115000"/>
              </a:lnSpc>
              <a:spcBef>
                <a:spcPts val="0"/>
              </a:spcBef>
              <a:spcAft>
                <a:spcPts val="0"/>
              </a:spcAft>
              <a:buSzPts val="990"/>
              <a:buNone/>
            </a:pPr>
            <a:r>
              <a:rPr lang="ru" sz="2690">
                <a:solidFill>
                  <a:schemeClr val="lt2"/>
                </a:solidFill>
              </a:rPr>
              <a:t>Свидетельства анонимного коллекционера. </a:t>
            </a:r>
            <a:endParaRPr sz="2690">
              <a:solidFill>
                <a:schemeClr val="lt2"/>
              </a:solidFill>
            </a:endParaRPr>
          </a:p>
          <a:p>
            <a:pPr indent="0" lvl="0" marL="0" rtl="0" algn="l">
              <a:spcBef>
                <a:spcPts val="0"/>
              </a:spcBef>
              <a:spcAft>
                <a:spcPts val="0"/>
              </a:spcAft>
              <a:buSzPts val="990"/>
              <a:buNone/>
            </a:pPr>
            <a:r>
              <a:t/>
            </a:r>
            <a:endParaRPr sz="2700"/>
          </a:p>
        </p:txBody>
      </p:sp>
      <p:sp>
        <p:nvSpPr>
          <p:cNvPr id="72" name="Google Shape;72;p15"/>
          <p:cNvSpPr txBox="1"/>
          <p:nvPr>
            <p:ph idx="1" type="body"/>
          </p:nvPr>
        </p:nvSpPr>
        <p:spPr>
          <a:xfrm>
            <a:off x="311700" y="1345175"/>
            <a:ext cx="8520600" cy="32238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lt2"/>
              </a:buClr>
              <a:buSzPts val="2200"/>
              <a:buFont typeface="Oswald"/>
              <a:buChar char="●"/>
            </a:pPr>
            <a:r>
              <a:rPr lang="ru" sz="2200">
                <a:solidFill>
                  <a:schemeClr val="lt2"/>
                </a:solidFill>
                <a:latin typeface="Oswald"/>
                <a:ea typeface="Oswald"/>
                <a:cs typeface="Oswald"/>
                <a:sym typeface="Oswald"/>
              </a:rPr>
              <a:t>наиболее рано сформировавшееся пространство обмена, исходящее из профессиональных интересов коллекционеров и любителей. Разница между историей библиофильства в советское время от истории советского библиофильства. Специфическая литература (издательство Книга, формирование интереса к книге (и как следствие стремление к самоидентификации как интеллигентного человека), специфический язык.</a:t>
            </a:r>
            <a:endParaRPr sz="2200">
              <a:solidFill>
                <a:schemeClr val="lt2"/>
              </a:solidFill>
              <a:latin typeface="Oswald"/>
              <a:ea typeface="Oswald"/>
              <a:cs typeface="Oswald"/>
              <a:sym typeface="Oswald"/>
            </a:endParaRPr>
          </a:p>
          <a:p>
            <a:pPr indent="-368300" lvl="0" marL="457200" rtl="0" algn="l">
              <a:spcBef>
                <a:spcPts val="0"/>
              </a:spcBef>
              <a:spcAft>
                <a:spcPts val="0"/>
              </a:spcAft>
              <a:buClr>
                <a:schemeClr val="lt2"/>
              </a:buClr>
              <a:buSzPts val="2200"/>
              <a:buFont typeface="Oswald"/>
              <a:buChar char="●"/>
            </a:pPr>
            <a:r>
              <a:rPr lang="ru" sz="2200">
                <a:solidFill>
                  <a:schemeClr val="lt2"/>
                </a:solidFill>
                <a:latin typeface="Oswald"/>
                <a:ea typeface="Oswald"/>
                <a:cs typeface="Oswald"/>
                <a:sym typeface="Oswald"/>
              </a:rPr>
              <a:t>сообщество “пятачков”: условия, правила поведения и обмена. </a:t>
            </a:r>
            <a:endParaRPr sz="2200">
              <a:solidFill>
                <a:schemeClr val="lt2"/>
              </a:solidFill>
              <a:latin typeface="Oswald"/>
              <a:ea typeface="Oswald"/>
              <a:cs typeface="Oswald"/>
              <a:sym typeface="Oswald"/>
            </a:endParaRPr>
          </a:p>
          <a:p>
            <a:pPr indent="-368300" lvl="0" marL="457200" rtl="0" algn="l">
              <a:spcBef>
                <a:spcPts val="0"/>
              </a:spcBef>
              <a:spcAft>
                <a:spcPts val="0"/>
              </a:spcAft>
              <a:buClr>
                <a:schemeClr val="lt2"/>
              </a:buClr>
              <a:buSzPts val="2200"/>
              <a:buFont typeface="Oswald"/>
              <a:buChar char="●"/>
            </a:pPr>
            <a:r>
              <a:rPr lang="ru" sz="2200">
                <a:solidFill>
                  <a:schemeClr val="lt2"/>
                </a:solidFill>
                <a:latin typeface="Oswald"/>
                <a:ea typeface="Oswald"/>
                <a:cs typeface="Oswald"/>
                <a:sym typeface="Oswald"/>
              </a:rPr>
              <a:t>разные уровни обмена: от хобби до криминала</a:t>
            </a:r>
            <a:endParaRPr sz="2900">
              <a:solidFill>
                <a:schemeClr val="lt2"/>
              </a:solidFill>
              <a:latin typeface="Oswald"/>
              <a:ea typeface="Oswald"/>
              <a:cs typeface="Oswald"/>
              <a:sym typeface="Oswa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1765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990"/>
              <a:buNone/>
            </a:pPr>
            <a:r>
              <a:rPr lang="ru" sz="2990">
                <a:solidFill>
                  <a:schemeClr val="lt2"/>
                </a:solidFill>
              </a:rPr>
              <a:t>Социальные сети (обмен книг на товары и услуги).</a:t>
            </a:r>
            <a:endParaRPr sz="2990">
              <a:solidFill>
                <a:schemeClr val="lt2"/>
              </a:solidFill>
            </a:endParaRPr>
          </a:p>
          <a:p>
            <a:pPr indent="0" lvl="0" marL="0" rtl="0" algn="l">
              <a:lnSpc>
                <a:spcPct val="115000"/>
              </a:lnSpc>
              <a:spcBef>
                <a:spcPts val="0"/>
              </a:spcBef>
              <a:spcAft>
                <a:spcPts val="0"/>
              </a:spcAft>
              <a:buSzPts val="990"/>
              <a:buNone/>
            </a:pPr>
            <a:r>
              <a:rPr lang="ru" sz="1990">
                <a:solidFill>
                  <a:schemeClr val="lt2"/>
                </a:solidFill>
              </a:rPr>
              <a:t> </a:t>
            </a:r>
            <a:endParaRPr sz="1990">
              <a:solidFill>
                <a:schemeClr val="lt2"/>
              </a:solidFill>
            </a:endParaRPr>
          </a:p>
          <a:p>
            <a:pPr indent="0" lvl="0" marL="0" rtl="0" algn="l">
              <a:lnSpc>
                <a:spcPct val="115000"/>
              </a:lnSpc>
              <a:spcBef>
                <a:spcPts val="0"/>
              </a:spcBef>
              <a:spcAft>
                <a:spcPts val="0"/>
              </a:spcAft>
              <a:buSzPts val="990"/>
              <a:buNone/>
            </a:pPr>
            <a:r>
              <a:rPr lang="ru" sz="1990">
                <a:solidFill>
                  <a:schemeClr val="lt2"/>
                </a:solidFill>
              </a:rPr>
              <a:t>По свидетельствам коллекционера, и продавца книжного магазина. По сути система блата, выстроенная на доверии и преподнесении даров (книг) в обмен на доступ к услугам или товарам, при этом оплата услуг и товаров никуда не делась. </a:t>
            </a:r>
            <a:endParaRPr sz="3700">
              <a:solidFill>
                <a:schemeClr val="lt2"/>
              </a:solidFill>
            </a:endParaRPr>
          </a:p>
        </p:txBody>
      </p:sp>
      <p:sp>
        <p:nvSpPr>
          <p:cNvPr id="78" name="Google Shape;78;p16"/>
          <p:cNvSpPr txBox="1"/>
          <p:nvPr>
            <p:ph idx="1" type="body"/>
          </p:nvPr>
        </p:nvSpPr>
        <p:spPr>
          <a:xfrm>
            <a:off x="311700" y="2636250"/>
            <a:ext cx="8520600" cy="2116500"/>
          </a:xfrm>
          <a:prstGeom prst="rect">
            <a:avLst/>
          </a:prstGeom>
        </p:spPr>
        <p:txBody>
          <a:bodyPr anchorCtr="0" anchor="t" bIns="91425" lIns="91425" spcFirstLastPara="1" rIns="91425" wrap="square" tIns="91425">
            <a:noAutofit/>
          </a:bodyPr>
          <a:lstStyle/>
          <a:p>
            <a:pPr indent="-374650" lvl="0" marL="457200" rtl="0" algn="l">
              <a:spcBef>
                <a:spcPts val="0"/>
              </a:spcBef>
              <a:spcAft>
                <a:spcPts val="0"/>
              </a:spcAft>
              <a:buClr>
                <a:schemeClr val="lt2"/>
              </a:buClr>
              <a:buSzPts val="2300"/>
              <a:buFont typeface="Oswald"/>
              <a:buChar char="●"/>
            </a:pPr>
            <a:r>
              <a:rPr lang="ru" sz="2300">
                <a:solidFill>
                  <a:schemeClr val="lt2"/>
                </a:solidFill>
                <a:latin typeface="Oswald"/>
                <a:ea typeface="Oswald"/>
                <a:cs typeface="Oswald"/>
                <a:sym typeface="Oswald"/>
              </a:rPr>
              <a:t>Книга на услугу. Вопрос экономии времени</a:t>
            </a:r>
            <a:endParaRPr sz="2300">
              <a:solidFill>
                <a:schemeClr val="lt2"/>
              </a:solidFill>
              <a:latin typeface="Oswald"/>
              <a:ea typeface="Oswald"/>
              <a:cs typeface="Oswald"/>
              <a:sym typeface="Oswald"/>
            </a:endParaRPr>
          </a:p>
          <a:p>
            <a:pPr indent="-374650" lvl="0" marL="457200" rtl="0" algn="l">
              <a:spcBef>
                <a:spcPts val="0"/>
              </a:spcBef>
              <a:spcAft>
                <a:spcPts val="0"/>
              </a:spcAft>
              <a:buClr>
                <a:schemeClr val="lt2"/>
              </a:buClr>
              <a:buSzPts val="2300"/>
              <a:buFont typeface="Oswald"/>
              <a:buChar char="●"/>
            </a:pPr>
            <a:r>
              <a:rPr lang="ru" sz="2300">
                <a:solidFill>
                  <a:schemeClr val="lt2"/>
                </a:solidFill>
                <a:latin typeface="Oswald"/>
                <a:ea typeface="Oswald"/>
                <a:cs typeface="Oswald"/>
                <a:sym typeface="Oswald"/>
              </a:rPr>
              <a:t>Выстраивание комплиментарных отношений за счет дара. (книги на товары и возможности)</a:t>
            </a:r>
            <a:endParaRPr sz="2300">
              <a:solidFill>
                <a:schemeClr val="lt2"/>
              </a:solidFill>
              <a:latin typeface="Oswald"/>
              <a:ea typeface="Oswald"/>
              <a:cs typeface="Oswald"/>
              <a:sym typeface="Oswald"/>
            </a:endParaRPr>
          </a:p>
          <a:p>
            <a:pPr indent="457200" lvl="0" marL="0" rtl="0" algn="l">
              <a:spcBef>
                <a:spcPts val="0"/>
              </a:spcBef>
              <a:spcAft>
                <a:spcPts val="0"/>
              </a:spcAft>
              <a:buNone/>
            </a:pPr>
            <a:r>
              <a:rPr lang="ru" sz="2300">
                <a:solidFill>
                  <a:schemeClr val="lt2"/>
                </a:solidFill>
                <a:latin typeface="Oswald"/>
                <a:ea typeface="Oswald"/>
                <a:cs typeface="Oswald"/>
                <a:sym typeface="Oswald"/>
              </a:rPr>
              <a:t>Книги и мясо. </a:t>
            </a:r>
            <a:endParaRPr sz="2300">
              <a:solidFill>
                <a:schemeClr val="lt2"/>
              </a:solidFill>
              <a:latin typeface="Oswald"/>
              <a:ea typeface="Oswald"/>
              <a:cs typeface="Oswald"/>
              <a:sym typeface="Oswald"/>
            </a:endParaRPr>
          </a:p>
          <a:p>
            <a:pPr indent="0" lvl="0" marL="0" rtl="0" algn="l">
              <a:spcBef>
                <a:spcPts val="0"/>
              </a:spcBef>
              <a:spcAft>
                <a:spcPts val="0"/>
              </a:spcAft>
              <a:buNone/>
            </a:pPr>
            <a:r>
              <a:t/>
            </a:r>
            <a:endParaRPr sz="2400">
              <a:solidFill>
                <a:schemeClr val="lt2"/>
              </a:solidFill>
              <a:latin typeface="Oswald"/>
              <a:ea typeface="Oswald"/>
              <a:cs typeface="Oswald"/>
              <a:sym typeface="Oswa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980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ru" sz="2990">
                <a:solidFill>
                  <a:schemeClr val="lt2"/>
                </a:solidFill>
              </a:rPr>
              <a:t>Книжный обмен в пространстве магазина </a:t>
            </a:r>
            <a:endParaRPr sz="2990">
              <a:solidFill>
                <a:schemeClr val="lt2"/>
              </a:solidFill>
            </a:endParaRPr>
          </a:p>
          <a:p>
            <a:pPr indent="0" lvl="0" marL="0" rtl="0" algn="l">
              <a:lnSpc>
                <a:spcPct val="115000"/>
              </a:lnSpc>
              <a:spcBef>
                <a:spcPts val="0"/>
              </a:spcBef>
              <a:spcAft>
                <a:spcPts val="0"/>
              </a:spcAft>
              <a:buNone/>
            </a:pPr>
            <a:r>
              <a:rPr lang="ru" sz="2990">
                <a:solidFill>
                  <a:schemeClr val="lt2"/>
                </a:solidFill>
              </a:rPr>
              <a:t>(деконструкция пространства обмена). </a:t>
            </a:r>
            <a:endParaRPr sz="2990">
              <a:solidFill>
                <a:schemeClr val="lt2"/>
              </a:solidFill>
            </a:endParaRPr>
          </a:p>
          <a:p>
            <a:pPr indent="0" lvl="0" marL="0" rtl="0" algn="l">
              <a:spcBef>
                <a:spcPts val="0"/>
              </a:spcBef>
              <a:spcAft>
                <a:spcPts val="0"/>
              </a:spcAft>
              <a:buSzPts val="990"/>
              <a:buNone/>
            </a:pPr>
            <a:r>
              <a:t/>
            </a:r>
            <a:endParaRPr sz="2700"/>
          </a:p>
        </p:txBody>
      </p:sp>
      <p:sp>
        <p:nvSpPr>
          <p:cNvPr id="84" name="Google Shape;84;p17"/>
          <p:cNvSpPr txBox="1"/>
          <p:nvPr>
            <p:ph idx="1" type="body"/>
          </p:nvPr>
        </p:nvSpPr>
        <p:spPr>
          <a:xfrm>
            <a:off x="311700" y="1544825"/>
            <a:ext cx="8520600" cy="3263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lt2"/>
              </a:buClr>
              <a:buSzPts val="1800"/>
              <a:buFont typeface="Oswald"/>
              <a:buChar char="●"/>
            </a:pPr>
            <a:r>
              <a:rPr lang="ru">
                <a:solidFill>
                  <a:schemeClr val="lt2"/>
                </a:solidFill>
                <a:latin typeface="Oswald"/>
                <a:ea typeface="Oswald"/>
                <a:cs typeface="Oswald"/>
                <a:sym typeface="Oswald"/>
              </a:rPr>
              <a:t>Временные рамки процесса от первой публикации в Красноярске (Книжное обозрение, 19 мая 1978) до осмысления в дипломной работе Е. Лохвицкой (1982). Организация и нормативные документы. Формы обмена.</a:t>
            </a:r>
            <a:endParaRPr>
              <a:solidFill>
                <a:schemeClr val="lt2"/>
              </a:solidFill>
              <a:latin typeface="Oswald"/>
              <a:ea typeface="Oswald"/>
              <a:cs typeface="Oswald"/>
              <a:sym typeface="Oswald"/>
            </a:endParaRPr>
          </a:p>
          <a:p>
            <a:pPr indent="-342900" lvl="0" marL="457200" rtl="0" algn="l">
              <a:spcBef>
                <a:spcPts val="0"/>
              </a:spcBef>
              <a:spcAft>
                <a:spcPts val="0"/>
              </a:spcAft>
              <a:buClr>
                <a:schemeClr val="lt2"/>
              </a:buClr>
              <a:buSzPts val="1800"/>
              <a:buFont typeface="Oswald"/>
              <a:buChar char="●"/>
            </a:pPr>
            <a:r>
              <a:rPr lang="ru">
                <a:solidFill>
                  <a:schemeClr val="lt2"/>
                </a:solidFill>
                <a:latin typeface="Oswald"/>
                <a:ea typeface="Oswald"/>
                <a:cs typeface="Oswald"/>
                <a:sym typeface="Oswald"/>
              </a:rPr>
              <a:t>Причины провала обмена в магазинах. обмен плохо работал и приносил много убытков обеим сторонам. Все сделано наоборот, для взятия под контроль. Полная документированность процесса, введение денежного эквивалента обмениваемым книгам, витрина обмена как виртуальное пространство, перенос ответственности на третью сторону (товароведы и продавцы магазина), особенный состав книг. </a:t>
            </a:r>
            <a:endParaRPr sz="2500">
              <a:solidFill>
                <a:schemeClr val="lt2"/>
              </a:solidFill>
              <a:latin typeface="Oswald"/>
              <a:ea typeface="Oswald"/>
              <a:cs typeface="Oswald"/>
              <a:sym typeface="Oswa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8"/>
          <p:cNvPicPr preferRelativeResize="0"/>
          <p:nvPr/>
        </p:nvPicPr>
        <p:blipFill rotWithShape="1">
          <a:blip r:embed="rId3">
            <a:alphaModFix/>
          </a:blip>
          <a:srcRect b="0" l="11758" r="11835" t="0"/>
          <a:stretch/>
        </p:blipFill>
        <p:spPr>
          <a:xfrm>
            <a:off x="0" y="0"/>
            <a:ext cx="5895026" cy="5143500"/>
          </a:xfrm>
          <a:prstGeom prst="rect">
            <a:avLst/>
          </a:prstGeom>
          <a:noFill/>
          <a:ln>
            <a:noFill/>
          </a:ln>
        </p:spPr>
      </p:pic>
      <p:sp>
        <p:nvSpPr>
          <p:cNvPr id="90" name="Google Shape;90;p18"/>
          <p:cNvSpPr txBox="1"/>
          <p:nvPr/>
        </p:nvSpPr>
        <p:spPr>
          <a:xfrm>
            <a:off x="6119675" y="312950"/>
            <a:ext cx="28752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2300">
                <a:solidFill>
                  <a:schemeClr val="lt2"/>
                </a:solidFill>
                <a:latin typeface="Oswald"/>
                <a:ea typeface="Oswald"/>
                <a:cs typeface="Oswald"/>
                <a:sym typeface="Oswald"/>
              </a:rPr>
              <a:t>Благодарю за внимание!</a:t>
            </a:r>
            <a:endParaRPr sz="2300">
              <a:solidFill>
                <a:schemeClr val="lt2"/>
              </a:solidFill>
              <a:latin typeface="Oswald"/>
              <a:ea typeface="Oswald"/>
              <a:cs typeface="Oswald"/>
              <a:sym typeface="Oswald"/>
            </a:endParaRPr>
          </a:p>
        </p:txBody>
      </p:sp>
      <p:sp>
        <p:nvSpPr>
          <p:cNvPr id="91" name="Google Shape;91;p18"/>
          <p:cNvSpPr txBox="1"/>
          <p:nvPr/>
        </p:nvSpPr>
        <p:spPr>
          <a:xfrm flipH="1">
            <a:off x="6119675" y="3920825"/>
            <a:ext cx="19911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700">
                <a:solidFill>
                  <a:schemeClr val="dk1"/>
                </a:solidFill>
                <a:latin typeface="Oswald"/>
                <a:ea typeface="Oswald"/>
                <a:cs typeface="Oswald"/>
                <a:sym typeface="Oswald"/>
              </a:rPr>
              <a:t>Ольга Сейфетдинова</a:t>
            </a:r>
            <a:endParaRPr sz="1700">
              <a:solidFill>
                <a:schemeClr val="dk1"/>
              </a:solidFill>
              <a:latin typeface="Oswald"/>
              <a:ea typeface="Oswald"/>
              <a:cs typeface="Oswald"/>
              <a:sym typeface="Oswald"/>
            </a:endParaRPr>
          </a:p>
          <a:p>
            <a:pPr indent="0" lvl="0" marL="0" rtl="0" algn="l">
              <a:spcBef>
                <a:spcPts val="0"/>
              </a:spcBef>
              <a:spcAft>
                <a:spcPts val="0"/>
              </a:spcAft>
              <a:buNone/>
            </a:pPr>
            <a:r>
              <a:rPr lang="ru" sz="1700" u="sng">
                <a:solidFill>
                  <a:schemeClr val="dk1"/>
                </a:solidFill>
                <a:latin typeface="Oswald"/>
                <a:ea typeface="Oswald"/>
                <a:cs typeface="Oswald"/>
                <a:sym typeface="Oswald"/>
                <a:hlinkClick r:id="rId4">
                  <a:extLst>
                    <a:ext uri="{A12FA001-AC4F-418D-AE19-62706E023703}">
                      <ahyp:hlinkClr val="tx"/>
                    </a:ext>
                  </a:extLst>
                </a:hlinkClick>
              </a:rPr>
              <a:t>olga.seyf@gmail.com</a:t>
            </a:r>
            <a:endParaRPr sz="1700">
              <a:solidFill>
                <a:schemeClr val="dk1"/>
              </a:solidFill>
              <a:latin typeface="Oswald"/>
              <a:ea typeface="Oswald"/>
              <a:cs typeface="Oswald"/>
              <a:sym typeface="Oswald"/>
            </a:endParaRPr>
          </a:p>
          <a:p>
            <a:pPr indent="0" lvl="0" marL="0" rtl="0" algn="l">
              <a:spcBef>
                <a:spcPts val="0"/>
              </a:spcBef>
              <a:spcAft>
                <a:spcPts val="0"/>
              </a:spcAft>
              <a:buNone/>
            </a:pPr>
            <a:r>
              <a:t/>
            </a:r>
            <a:endParaRPr>
              <a:latin typeface="Average"/>
              <a:ea typeface="Average"/>
              <a:cs typeface="Average"/>
              <a:sym typeface="Average"/>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