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61" r:id="rId5"/>
    <p:sldId id="262" r:id="rId6"/>
    <p:sldId id="264" r:id="rId7"/>
    <p:sldId id="259" r:id="rId8"/>
    <p:sldId id="294" r:id="rId9"/>
    <p:sldId id="295" r:id="rId10"/>
    <p:sldId id="276" r:id="rId11"/>
    <p:sldId id="278" r:id="rId12"/>
    <p:sldId id="279" r:id="rId13"/>
    <p:sldId id="277" r:id="rId14"/>
    <p:sldId id="280" r:id="rId15"/>
    <p:sldId id="284" r:id="rId16"/>
    <p:sldId id="285" r:id="rId17"/>
    <p:sldId id="281" r:id="rId18"/>
    <p:sldId id="287" r:id="rId19"/>
    <p:sldId id="296" r:id="rId20"/>
    <p:sldId id="297" r:id="rId21"/>
    <p:sldId id="29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>
        <p:scale>
          <a:sx n="81" d="100"/>
          <a:sy n="81" d="100"/>
        </p:scale>
        <p:origin x="-27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>
                <a:shade val="4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1058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978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shade val="8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923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733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tint val="8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561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402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tint val="4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385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454464"/>
        <c:axId val="67456000"/>
      </c:barChart>
      <c:catAx>
        <c:axId val="67454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7456000"/>
        <c:crosses val="autoZero"/>
        <c:auto val="1"/>
        <c:lblAlgn val="ctr"/>
        <c:lblOffset val="100"/>
        <c:noMultiLvlLbl val="0"/>
      </c:catAx>
      <c:valAx>
        <c:axId val="674560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745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7.232045722545552E-2"/>
          <c:y val="0.91182414393740385"/>
          <c:w val="0.85535908554908902"/>
          <c:h val="6.33933796150959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736D31-B2A8-4D1A-95AE-19319D48A71A}" type="doc">
      <dgm:prSet loTypeId="urn:microsoft.com/office/officeart/2005/8/layout/hierarchy1" loCatId="hierarchy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E9AA5DE-52AD-4F68-A7A1-A023C0D87896}">
      <dgm:prSet phldrT="[Текст]" custT="1"/>
      <dgm:spPr/>
      <dgm:t>
        <a:bodyPr/>
        <a:lstStyle/>
        <a:p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ЦБ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6F9E1C-AEC9-4D58-B436-6043BFF067BC}" type="parTrans" cxnId="{C2AA5FC1-D5B1-4820-9906-5FAF10D0951E}">
      <dgm:prSet/>
      <dgm:spPr/>
      <dgm:t>
        <a:bodyPr/>
        <a:lstStyle/>
        <a:p>
          <a:endParaRPr lang="ru-RU"/>
        </a:p>
      </dgm:t>
    </dgm:pt>
    <dgm:pt modelId="{CA8047AE-EAA2-4145-8616-33EDC09C5F12}" type="sibTrans" cxnId="{C2AA5FC1-D5B1-4820-9906-5FAF10D0951E}">
      <dgm:prSet/>
      <dgm:spPr/>
      <dgm:t>
        <a:bodyPr/>
        <a:lstStyle/>
        <a:p>
          <a:endParaRPr lang="ru-RU"/>
        </a:p>
      </dgm:t>
    </dgm:pt>
    <dgm:pt modelId="{E357C18D-034C-4F2A-BCF2-FD9073AED9D2}" type="asst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Кредитные организации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2957A8-F379-4D58-8A97-548C3F597B18}" type="parTrans" cxnId="{F1647183-FC37-4E91-95D8-91A8E99973C5}">
      <dgm:prSet/>
      <dgm:spPr/>
      <dgm:t>
        <a:bodyPr/>
        <a:lstStyle/>
        <a:p>
          <a:endParaRPr lang="ru-RU"/>
        </a:p>
      </dgm:t>
    </dgm:pt>
    <dgm:pt modelId="{20CC5798-B459-4FFA-8EFA-778D9F0117C2}" type="sibTrans" cxnId="{F1647183-FC37-4E91-95D8-91A8E99973C5}">
      <dgm:prSet/>
      <dgm:spPr/>
      <dgm:t>
        <a:bodyPr/>
        <a:lstStyle/>
        <a:p>
          <a:endParaRPr lang="ru-RU"/>
        </a:p>
      </dgm:t>
    </dgm:pt>
    <dgm:pt modelId="{DB770E3C-4785-4D7B-9498-DFA787D35683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Представительства иностранных банков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D0DEA9-0057-407A-839F-37943AB52E23}" type="parTrans" cxnId="{4A72D4D0-0D2F-4097-B166-3EEA5F594280}">
      <dgm:prSet/>
      <dgm:spPr/>
      <dgm:t>
        <a:bodyPr/>
        <a:lstStyle/>
        <a:p>
          <a:endParaRPr lang="ru-RU"/>
        </a:p>
      </dgm:t>
    </dgm:pt>
    <dgm:pt modelId="{B29026CD-5A0E-4F22-9D71-DCD144AFD112}" type="sibTrans" cxnId="{4A72D4D0-0D2F-4097-B166-3EEA5F594280}">
      <dgm:prSet/>
      <dgm:spPr/>
      <dgm:t>
        <a:bodyPr/>
        <a:lstStyle/>
        <a:p>
          <a:endParaRPr lang="ru-RU"/>
        </a:p>
      </dgm:t>
    </dgm:pt>
    <dgm:pt modelId="{68B80DA4-3390-4658-9B3C-F4C1F978503C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Банки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192167-7B7D-43C4-96F3-B44E9E540AD2}" type="parTrans" cxnId="{C4055671-67AE-43F3-82B3-A926CAD401EE}">
      <dgm:prSet/>
      <dgm:spPr/>
      <dgm:t>
        <a:bodyPr/>
        <a:lstStyle/>
        <a:p>
          <a:endParaRPr lang="ru-RU"/>
        </a:p>
      </dgm:t>
    </dgm:pt>
    <dgm:pt modelId="{0FCED3FF-F0D1-4997-BCEF-F0F5B85E867F}" type="sibTrans" cxnId="{C4055671-67AE-43F3-82B3-A926CAD401EE}">
      <dgm:prSet/>
      <dgm:spPr/>
      <dgm:t>
        <a:bodyPr/>
        <a:lstStyle/>
        <a:p>
          <a:endParaRPr lang="ru-RU"/>
        </a:p>
      </dgm:t>
    </dgm:pt>
    <dgm:pt modelId="{5FF9B669-72E3-4106-AFED-54B9D4BCDF96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Небанковские кредитные организации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E16ABF-66F0-485B-BDF0-DF24E24ACBFE}" type="parTrans" cxnId="{076D541A-0D00-4BC2-9771-9F1B99439B35}">
      <dgm:prSet/>
      <dgm:spPr/>
      <dgm:t>
        <a:bodyPr/>
        <a:lstStyle/>
        <a:p>
          <a:endParaRPr lang="ru-RU"/>
        </a:p>
      </dgm:t>
    </dgm:pt>
    <dgm:pt modelId="{96A67D81-D500-464D-BDD7-5240D8840DF8}" type="sibTrans" cxnId="{076D541A-0D00-4BC2-9771-9F1B99439B35}">
      <dgm:prSet/>
      <dgm:spPr/>
      <dgm:t>
        <a:bodyPr/>
        <a:lstStyle/>
        <a:p>
          <a:endParaRPr lang="ru-RU"/>
        </a:p>
      </dgm:t>
    </dgm:pt>
    <dgm:pt modelId="{27BF9CCF-7774-4444-8549-5B54E5412CE0}" type="pres">
      <dgm:prSet presAssocID="{6E736D31-B2A8-4D1A-95AE-19319D48A71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F936D5-F5BD-44AF-A7C4-62D66D3EDBF4}" type="pres">
      <dgm:prSet presAssocID="{4E9AA5DE-52AD-4F68-A7A1-A023C0D87896}" presName="hierRoot1" presStyleCnt="0"/>
      <dgm:spPr/>
    </dgm:pt>
    <dgm:pt modelId="{C3B04CF2-4952-4685-B328-FF90A04A9796}" type="pres">
      <dgm:prSet presAssocID="{4E9AA5DE-52AD-4F68-A7A1-A023C0D87896}" presName="composite" presStyleCnt="0"/>
      <dgm:spPr/>
    </dgm:pt>
    <dgm:pt modelId="{9521E1BB-0EE7-41D1-9F5D-153CD5CE7833}" type="pres">
      <dgm:prSet presAssocID="{4E9AA5DE-52AD-4F68-A7A1-A023C0D87896}" presName="background" presStyleLbl="node0" presStyleIdx="0" presStyleCnt="1"/>
      <dgm:spPr/>
    </dgm:pt>
    <dgm:pt modelId="{9F5F2181-DD34-41FB-B9DE-8B24812526C0}" type="pres">
      <dgm:prSet presAssocID="{4E9AA5DE-52AD-4F68-A7A1-A023C0D8789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13E53D-D41C-4517-89C8-DBF3AB27ABC8}" type="pres">
      <dgm:prSet presAssocID="{4E9AA5DE-52AD-4F68-A7A1-A023C0D87896}" presName="hierChild2" presStyleCnt="0"/>
      <dgm:spPr/>
    </dgm:pt>
    <dgm:pt modelId="{F844614E-5555-4B4B-91BF-53B25EE2D8E5}" type="pres">
      <dgm:prSet presAssocID="{0C2957A8-F379-4D58-8A97-548C3F597B1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3A39278-2D39-4856-AFB1-9C04DB1F7D1A}" type="pres">
      <dgm:prSet presAssocID="{E357C18D-034C-4F2A-BCF2-FD9073AED9D2}" presName="hierRoot2" presStyleCnt="0"/>
      <dgm:spPr/>
    </dgm:pt>
    <dgm:pt modelId="{34BEFE75-A12F-4E6A-8095-7DECE06F1B67}" type="pres">
      <dgm:prSet presAssocID="{E357C18D-034C-4F2A-BCF2-FD9073AED9D2}" presName="composite2" presStyleCnt="0"/>
      <dgm:spPr/>
    </dgm:pt>
    <dgm:pt modelId="{7B1862E8-2865-4F6C-915C-C6AE68042055}" type="pres">
      <dgm:prSet presAssocID="{E357C18D-034C-4F2A-BCF2-FD9073AED9D2}" presName="background2" presStyleLbl="asst1" presStyleIdx="0" presStyleCnt="1"/>
      <dgm:spPr/>
    </dgm:pt>
    <dgm:pt modelId="{CD2776BD-9F2D-4947-95F1-D58281903FC1}" type="pres">
      <dgm:prSet presAssocID="{E357C18D-034C-4F2A-BCF2-FD9073AED9D2}" presName="text2" presStyleLbl="fgAcc2" presStyleIdx="0" presStyleCnt="2" custScaleX="166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DB7D1A-CB35-414F-90F0-FF150D01BBC8}" type="pres">
      <dgm:prSet presAssocID="{E357C18D-034C-4F2A-BCF2-FD9073AED9D2}" presName="hierChild3" presStyleCnt="0"/>
      <dgm:spPr/>
    </dgm:pt>
    <dgm:pt modelId="{F5BD8D80-33ED-403C-92D1-701A81522255}" type="pres">
      <dgm:prSet presAssocID="{58192167-7B7D-43C4-96F3-B44E9E540AD2}" presName="Name17" presStyleLbl="parChTrans1D3" presStyleIdx="0" presStyleCnt="2"/>
      <dgm:spPr/>
      <dgm:t>
        <a:bodyPr/>
        <a:lstStyle/>
        <a:p>
          <a:endParaRPr lang="ru-RU"/>
        </a:p>
      </dgm:t>
    </dgm:pt>
    <dgm:pt modelId="{E6CBE74C-C730-4B5A-873F-110B3710451F}" type="pres">
      <dgm:prSet presAssocID="{68B80DA4-3390-4658-9B3C-F4C1F978503C}" presName="hierRoot3" presStyleCnt="0"/>
      <dgm:spPr/>
    </dgm:pt>
    <dgm:pt modelId="{A63146E5-306E-407F-85C5-D667BBD02E71}" type="pres">
      <dgm:prSet presAssocID="{68B80DA4-3390-4658-9B3C-F4C1F978503C}" presName="composite3" presStyleCnt="0"/>
      <dgm:spPr/>
    </dgm:pt>
    <dgm:pt modelId="{758DF13E-87F2-44FB-9307-A276E434EC86}" type="pres">
      <dgm:prSet presAssocID="{68B80DA4-3390-4658-9B3C-F4C1F978503C}" presName="background3" presStyleLbl="node3" presStyleIdx="0" presStyleCnt="2"/>
      <dgm:spPr/>
    </dgm:pt>
    <dgm:pt modelId="{7664535C-AC7C-4B37-B5FC-13923438ED40}" type="pres">
      <dgm:prSet presAssocID="{68B80DA4-3390-4658-9B3C-F4C1F978503C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9AF7FB-9B44-4951-99AB-04839F568903}" type="pres">
      <dgm:prSet presAssocID="{68B80DA4-3390-4658-9B3C-F4C1F978503C}" presName="hierChild4" presStyleCnt="0"/>
      <dgm:spPr/>
    </dgm:pt>
    <dgm:pt modelId="{4C233DFB-AC43-4532-BA33-7F0C0D3EE83C}" type="pres">
      <dgm:prSet presAssocID="{7CE16ABF-66F0-485B-BDF0-DF24E24ACBFE}" presName="Name17" presStyleLbl="parChTrans1D3" presStyleIdx="1" presStyleCnt="2"/>
      <dgm:spPr/>
      <dgm:t>
        <a:bodyPr/>
        <a:lstStyle/>
        <a:p>
          <a:endParaRPr lang="ru-RU"/>
        </a:p>
      </dgm:t>
    </dgm:pt>
    <dgm:pt modelId="{12F91FDB-03DA-4028-BF84-5B8E55206778}" type="pres">
      <dgm:prSet presAssocID="{5FF9B669-72E3-4106-AFED-54B9D4BCDF96}" presName="hierRoot3" presStyleCnt="0"/>
      <dgm:spPr/>
    </dgm:pt>
    <dgm:pt modelId="{C7A72B1C-1E79-489C-BB49-25712E7B6B93}" type="pres">
      <dgm:prSet presAssocID="{5FF9B669-72E3-4106-AFED-54B9D4BCDF96}" presName="composite3" presStyleCnt="0"/>
      <dgm:spPr/>
    </dgm:pt>
    <dgm:pt modelId="{03CF9A97-9426-4E25-A03F-F9EF2FAA0326}" type="pres">
      <dgm:prSet presAssocID="{5FF9B669-72E3-4106-AFED-54B9D4BCDF96}" presName="background3" presStyleLbl="node3" presStyleIdx="1" presStyleCnt="2"/>
      <dgm:spPr/>
    </dgm:pt>
    <dgm:pt modelId="{7B2B61E8-8A29-454B-9ABD-476789C191E3}" type="pres">
      <dgm:prSet presAssocID="{5FF9B669-72E3-4106-AFED-54B9D4BCDF96}" presName="text3" presStyleLbl="fgAcc3" presStyleIdx="1" presStyleCnt="2" custScaleX="189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81300C-424E-41DB-9F08-CF0A82E7035A}" type="pres">
      <dgm:prSet presAssocID="{5FF9B669-72E3-4106-AFED-54B9D4BCDF96}" presName="hierChild4" presStyleCnt="0"/>
      <dgm:spPr/>
    </dgm:pt>
    <dgm:pt modelId="{D4AD087C-F53C-42FF-8A47-B9749C94BE16}" type="pres">
      <dgm:prSet presAssocID="{FBD0DEA9-0057-407A-839F-37943AB52E23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DFBAE77-A029-4FC2-BDC6-7B4ABAA38F8C}" type="pres">
      <dgm:prSet presAssocID="{DB770E3C-4785-4D7B-9498-DFA787D35683}" presName="hierRoot2" presStyleCnt="0"/>
      <dgm:spPr/>
    </dgm:pt>
    <dgm:pt modelId="{26505925-DC88-4821-878B-43A2A24226B4}" type="pres">
      <dgm:prSet presAssocID="{DB770E3C-4785-4D7B-9498-DFA787D35683}" presName="composite2" presStyleCnt="0"/>
      <dgm:spPr/>
    </dgm:pt>
    <dgm:pt modelId="{47114001-AD0B-4E74-8AFD-0780421FBE50}" type="pres">
      <dgm:prSet presAssocID="{DB770E3C-4785-4D7B-9498-DFA787D35683}" presName="background2" presStyleLbl="node2" presStyleIdx="0" presStyleCnt="1"/>
      <dgm:spPr/>
    </dgm:pt>
    <dgm:pt modelId="{65C33372-8AA8-4004-A7DB-9473BBC2EC57}" type="pres">
      <dgm:prSet presAssocID="{DB770E3C-4785-4D7B-9498-DFA787D35683}" presName="text2" presStyleLbl="fgAcc2" presStyleIdx="1" presStyleCnt="2" custScaleX="2144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AEB30F-7C0D-4E5D-A586-0EFAF0D00859}" type="pres">
      <dgm:prSet presAssocID="{DB770E3C-4785-4D7B-9498-DFA787D35683}" presName="hierChild3" presStyleCnt="0"/>
      <dgm:spPr/>
    </dgm:pt>
  </dgm:ptLst>
  <dgm:cxnLst>
    <dgm:cxn modelId="{C4055671-67AE-43F3-82B3-A926CAD401EE}" srcId="{E357C18D-034C-4F2A-BCF2-FD9073AED9D2}" destId="{68B80DA4-3390-4658-9B3C-F4C1F978503C}" srcOrd="0" destOrd="0" parTransId="{58192167-7B7D-43C4-96F3-B44E9E540AD2}" sibTransId="{0FCED3FF-F0D1-4997-BCEF-F0F5B85E867F}"/>
    <dgm:cxn modelId="{904328F1-9F04-47CF-9207-8AA122EAC590}" type="presOf" srcId="{6E736D31-B2A8-4D1A-95AE-19319D48A71A}" destId="{27BF9CCF-7774-4444-8549-5B54E5412CE0}" srcOrd="0" destOrd="0" presId="urn:microsoft.com/office/officeart/2005/8/layout/hierarchy1"/>
    <dgm:cxn modelId="{20080F2A-6BC5-46EF-94AF-358FCF78CA75}" type="presOf" srcId="{7CE16ABF-66F0-485B-BDF0-DF24E24ACBFE}" destId="{4C233DFB-AC43-4532-BA33-7F0C0D3EE83C}" srcOrd="0" destOrd="0" presId="urn:microsoft.com/office/officeart/2005/8/layout/hierarchy1"/>
    <dgm:cxn modelId="{6732170A-EAC8-4BD8-9FA1-D2F4C945AB24}" type="presOf" srcId="{FBD0DEA9-0057-407A-839F-37943AB52E23}" destId="{D4AD087C-F53C-42FF-8A47-B9749C94BE16}" srcOrd="0" destOrd="0" presId="urn:microsoft.com/office/officeart/2005/8/layout/hierarchy1"/>
    <dgm:cxn modelId="{F1647183-FC37-4E91-95D8-91A8E99973C5}" srcId="{4E9AA5DE-52AD-4F68-A7A1-A023C0D87896}" destId="{E357C18D-034C-4F2A-BCF2-FD9073AED9D2}" srcOrd="0" destOrd="0" parTransId="{0C2957A8-F379-4D58-8A97-548C3F597B18}" sibTransId="{20CC5798-B459-4FFA-8EFA-778D9F0117C2}"/>
    <dgm:cxn modelId="{E2AB8C37-3B94-4A39-9397-015BD3B8B3D4}" type="presOf" srcId="{E357C18D-034C-4F2A-BCF2-FD9073AED9D2}" destId="{CD2776BD-9F2D-4947-95F1-D58281903FC1}" srcOrd="0" destOrd="0" presId="urn:microsoft.com/office/officeart/2005/8/layout/hierarchy1"/>
    <dgm:cxn modelId="{2B60F922-55BC-4682-A077-EA1653A0AF9A}" type="presOf" srcId="{68B80DA4-3390-4658-9B3C-F4C1F978503C}" destId="{7664535C-AC7C-4B37-B5FC-13923438ED40}" srcOrd="0" destOrd="0" presId="urn:microsoft.com/office/officeart/2005/8/layout/hierarchy1"/>
    <dgm:cxn modelId="{076D541A-0D00-4BC2-9771-9F1B99439B35}" srcId="{E357C18D-034C-4F2A-BCF2-FD9073AED9D2}" destId="{5FF9B669-72E3-4106-AFED-54B9D4BCDF96}" srcOrd="1" destOrd="0" parTransId="{7CE16ABF-66F0-485B-BDF0-DF24E24ACBFE}" sibTransId="{96A67D81-D500-464D-BDD7-5240D8840DF8}"/>
    <dgm:cxn modelId="{4A72D4D0-0D2F-4097-B166-3EEA5F594280}" srcId="{4E9AA5DE-52AD-4F68-A7A1-A023C0D87896}" destId="{DB770E3C-4785-4D7B-9498-DFA787D35683}" srcOrd="1" destOrd="0" parTransId="{FBD0DEA9-0057-407A-839F-37943AB52E23}" sibTransId="{B29026CD-5A0E-4F22-9D71-DCD144AFD112}"/>
    <dgm:cxn modelId="{2AFE453A-2467-4730-90AF-E689BBCA4598}" type="presOf" srcId="{5FF9B669-72E3-4106-AFED-54B9D4BCDF96}" destId="{7B2B61E8-8A29-454B-9ABD-476789C191E3}" srcOrd="0" destOrd="0" presId="urn:microsoft.com/office/officeart/2005/8/layout/hierarchy1"/>
    <dgm:cxn modelId="{FCA1EB33-7898-4C22-8BCF-9F1BB05C54FE}" type="presOf" srcId="{DB770E3C-4785-4D7B-9498-DFA787D35683}" destId="{65C33372-8AA8-4004-A7DB-9473BBC2EC57}" srcOrd="0" destOrd="0" presId="urn:microsoft.com/office/officeart/2005/8/layout/hierarchy1"/>
    <dgm:cxn modelId="{B9830E2F-7116-45E5-96C5-81B096F0C9A1}" type="presOf" srcId="{4E9AA5DE-52AD-4F68-A7A1-A023C0D87896}" destId="{9F5F2181-DD34-41FB-B9DE-8B24812526C0}" srcOrd="0" destOrd="0" presId="urn:microsoft.com/office/officeart/2005/8/layout/hierarchy1"/>
    <dgm:cxn modelId="{C2AA5FC1-D5B1-4820-9906-5FAF10D0951E}" srcId="{6E736D31-B2A8-4D1A-95AE-19319D48A71A}" destId="{4E9AA5DE-52AD-4F68-A7A1-A023C0D87896}" srcOrd="0" destOrd="0" parTransId="{206F9E1C-AEC9-4D58-B436-6043BFF067BC}" sibTransId="{CA8047AE-EAA2-4145-8616-33EDC09C5F12}"/>
    <dgm:cxn modelId="{0BE7D554-A197-45F4-A176-CC229C40187A}" type="presOf" srcId="{0C2957A8-F379-4D58-8A97-548C3F597B18}" destId="{F844614E-5555-4B4B-91BF-53B25EE2D8E5}" srcOrd="0" destOrd="0" presId="urn:microsoft.com/office/officeart/2005/8/layout/hierarchy1"/>
    <dgm:cxn modelId="{279EF782-1C97-4927-9019-21A2D9BEFD59}" type="presOf" srcId="{58192167-7B7D-43C4-96F3-B44E9E540AD2}" destId="{F5BD8D80-33ED-403C-92D1-701A81522255}" srcOrd="0" destOrd="0" presId="urn:microsoft.com/office/officeart/2005/8/layout/hierarchy1"/>
    <dgm:cxn modelId="{90B6B006-0FFE-4475-8BFE-705B8CD95BBF}" type="presParOf" srcId="{27BF9CCF-7774-4444-8549-5B54E5412CE0}" destId="{D8F936D5-F5BD-44AF-A7C4-62D66D3EDBF4}" srcOrd="0" destOrd="0" presId="urn:microsoft.com/office/officeart/2005/8/layout/hierarchy1"/>
    <dgm:cxn modelId="{1A460F09-C7C6-4E46-A70B-15C6C9F4A607}" type="presParOf" srcId="{D8F936D5-F5BD-44AF-A7C4-62D66D3EDBF4}" destId="{C3B04CF2-4952-4685-B328-FF90A04A9796}" srcOrd="0" destOrd="0" presId="urn:microsoft.com/office/officeart/2005/8/layout/hierarchy1"/>
    <dgm:cxn modelId="{2FEBF6D1-05A8-4E66-A9C9-118B20150320}" type="presParOf" srcId="{C3B04CF2-4952-4685-B328-FF90A04A9796}" destId="{9521E1BB-0EE7-41D1-9F5D-153CD5CE7833}" srcOrd="0" destOrd="0" presId="urn:microsoft.com/office/officeart/2005/8/layout/hierarchy1"/>
    <dgm:cxn modelId="{4B7678E2-2B1E-4DEA-81D4-EFA107A24E8D}" type="presParOf" srcId="{C3B04CF2-4952-4685-B328-FF90A04A9796}" destId="{9F5F2181-DD34-41FB-B9DE-8B24812526C0}" srcOrd="1" destOrd="0" presId="urn:microsoft.com/office/officeart/2005/8/layout/hierarchy1"/>
    <dgm:cxn modelId="{F9ECFDF3-1ED1-4198-843E-E251027C17E2}" type="presParOf" srcId="{D8F936D5-F5BD-44AF-A7C4-62D66D3EDBF4}" destId="{BA13E53D-D41C-4517-89C8-DBF3AB27ABC8}" srcOrd="1" destOrd="0" presId="urn:microsoft.com/office/officeart/2005/8/layout/hierarchy1"/>
    <dgm:cxn modelId="{AF211060-1DA8-49CB-A152-4E01503D3822}" type="presParOf" srcId="{BA13E53D-D41C-4517-89C8-DBF3AB27ABC8}" destId="{F844614E-5555-4B4B-91BF-53B25EE2D8E5}" srcOrd="0" destOrd="0" presId="urn:microsoft.com/office/officeart/2005/8/layout/hierarchy1"/>
    <dgm:cxn modelId="{A11EAB7B-0E94-4899-A080-9B5120535A98}" type="presParOf" srcId="{BA13E53D-D41C-4517-89C8-DBF3AB27ABC8}" destId="{F3A39278-2D39-4856-AFB1-9C04DB1F7D1A}" srcOrd="1" destOrd="0" presId="urn:microsoft.com/office/officeart/2005/8/layout/hierarchy1"/>
    <dgm:cxn modelId="{6C1726AC-761B-47C4-93EE-7065D0CE97B4}" type="presParOf" srcId="{F3A39278-2D39-4856-AFB1-9C04DB1F7D1A}" destId="{34BEFE75-A12F-4E6A-8095-7DECE06F1B67}" srcOrd="0" destOrd="0" presId="urn:microsoft.com/office/officeart/2005/8/layout/hierarchy1"/>
    <dgm:cxn modelId="{7A2BCC95-DA42-44E6-BFA6-A88DF4B33728}" type="presParOf" srcId="{34BEFE75-A12F-4E6A-8095-7DECE06F1B67}" destId="{7B1862E8-2865-4F6C-915C-C6AE68042055}" srcOrd="0" destOrd="0" presId="urn:microsoft.com/office/officeart/2005/8/layout/hierarchy1"/>
    <dgm:cxn modelId="{47961498-FC2D-4AF7-ACD5-6DAE52974255}" type="presParOf" srcId="{34BEFE75-A12F-4E6A-8095-7DECE06F1B67}" destId="{CD2776BD-9F2D-4947-95F1-D58281903FC1}" srcOrd="1" destOrd="0" presId="urn:microsoft.com/office/officeart/2005/8/layout/hierarchy1"/>
    <dgm:cxn modelId="{03848887-AD77-4D07-99D2-3FC18FAC51D0}" type="presParOf" srcId="{F3A39278-2D39-4856-AFB1-9C04DB1F7D1A}" destId="{14DB7D1A-CB35-414F-90F0-FF150D01BBC8}" srcOrd="1" destOrd="0" presId="urn:microsoft.com/office/officeart/2005/8/layout/hierarchy1"/>
    <dgm:cxn modelId="{85449D1F-F45E-44C4-860E-3D2A3C485F4F}" type="presParOf" srcId="{14DB7D1A-CB35-414F-90F0-FF150D01BBC8}" destId="{F5BD8D80-33ED-403C-92D1-701A81522255}" srcOrd="0" destOrd="0" presId="urn:microsoft.com/office/officeart/2005/8/layout/hierarchy1"/>
    <dgm:cxn modelId="{D4C323BC-C083-443A-AAFD-646F9B7954B5}" type="presParOf" srcId="{14DB7D1A-CB35-414F-90F0-FF150D01BBC8}" destId="{E6CBE74C-C730-4B5A-873F-110B3710451F}" srcOrd="1" destOrd="0" presId="urn:microsoft.com/office/officeart/2005/8/layout/hierarchy1"/>
    <dgm:cxn modelId="{59A310F3-BAE0-426D-BD2A-55F71BC79B52}" type="presParOf" srcId="{E6CBE74C-C730-4B5A-873F-110B3710451F}" destId="{A63146E5-306E-407F-85C5-D667BBD02E71}" srcOrd="0" destOrd="0" presId="urn:microsoft.com/office/officeart/2005/8/layout/hierarchy1"/>
    <dgm:cxn modelId="{3294FCA2-F393-4236-ADA5-AC14DCFDC9CF}" type="presParOf" srcId="{A63146E5-306E-407F-85C5-D667BBD02E71}" destId="{758DF13E-87F2-44FB-9307-A276E434EC86}" srcOrd="0" destOrd="0" presId="urn:microsoft.com/office/officeart/2005/8/layout/hierarchy1"/>
    <dgm:cxn modelId="{21F0ABAE-4C66-4537-89F4-ACCFAF7FD186}" type="presParOf" srcId="{A63146E5-306E-407F-85C5-D667BBD02E71}" destId="{7664535C-AC7C-4B37-B5FC-13923438ED40}" srcOrd="1" destOrd="0" presId="urn:microsoft.com/office/officeart/2005/8/layout/hierarchy1"/>
    <dgm:cxn modelId="{6ED5D885-55F8-4783-8BC8-54F01135EC3E}" type="presParOf" srcId="{E6CBE74C-C730-4B5A-873F-110B3710451F}" destId="{609AF7FB-9B44-4951-99AB-04839F568903}" srcOrd="1" destOrd="0" presId="urn:microsoft.com/office/officeart/2005/8/layout/hierarchy1"/>
    <dgm:cxn modelId="{617B9B21-E68E-4CD7-BE15-5EAD3CCA40CA}" type="presParOf" srcId="{14DB7D1A-CB35-414F-90F0-FF150D01BBC8}" destId="{4C233DFB-AC43-4532-BA33-7F0C0D3EE83C}" srcOrd="2" destOrd="0" presId="urn:microsoft.com/office/officeart/2005/8/layout/hierarchy1"/>
    <dgm:cxn modelId="{6C38CEED-BC46-4134-B2FD-CD7A7D21FA99}" type="presParOf" srcId="{14DB7D1A-CB35-414F-90F0-FF150D01BBC8}" destId="{12F91FDB-03DA-4028-BF84-5B8E55206778}" srcOrd="3" destOrd="0" presId="urn:microsoft.com/office/officeart/2005/8/layout/hierarchy1"/>
    <dgm:cxn modelId="{3C209B93-39B3-417C-865E-91F5445C6DC4}" type="presParOf" srcId="{12F91FDB-03DA-4028-BF84-5B8E55206778}" destId="{C7A72B1C-1E79-489C-BB49-25712E7B6B93}" srcOrd="0" destOrd="0" presId="urn:microsoft.com/office/officeart/2005/8/layout/hierarchy1"/>
    <dgm:cxn modelId="{676C4423-3A19-44C0-87D7-8F52735D4AF4}" type="presParOf" srcId="{C7A72B1C-1E79-489C-BB49-25712E7B6B93}" destId="{03CF9A97-9426-4E25-A03F-F9EF2FAA0326}" srcOrd="0" destOrd="0" presId="urn:microsoft.com/office/officeart/2005/8/layout/hierarchy1"/>
    <dgm:cxn modelId="{86E82DDB-C91B-4320-B16A-12112C775CDB}" type="presParOf" srcId="{C7A72B1C-1E79-489C-BB49-25712E7B6B93}" destId="{7B2B61E8-8A29-454B-9ABD-476789C191E3}" srcOrd="1" destOrd="0" presId="urn:microsoft.com/office/officeart/2005/8/layout/hierarchy1"/>
    <dgm:cxn modelId="{5E422782-5F60-4493-BD31-BDAF7896791C}" type="presParOf" srcId="{12F91FDB-03DA-4028-BF84-5B8E55206778}" destId="{0481300C-424E-41DB-9F08-CF0A82E7035A}" srcOrd="1" destOrd="0" presId="urn:microsoft.com/office/officeart/2005/8/layout/hierarchy1"/>
    <dgm:cxn modelId="{09FA3EC5-8CD8-4F5E-935E-AEABA62C5E7A}" type="presParOf" srcId="{BA13E53D-D41C-4517-89C8-DBF3AB27ABC8}" destId="{D4AD087C-F53C-42FF-8A47-B9749C94BE16}" srcOrd="2" destOrd="0" presId="urn:microsoft.com/office/officeart/2005/8/layout/hierarchy1"/>
    <dgm:cxn modelId="{C88FCC2E-AD7F-4757-B451-ED5A7BEAD08E}" type="presParOf" srcId="{BA13E53D-D41C-4517-89C8-DBF3AB27ABC8}" destId="{1DFBAE77-A029-4FC2-BDC6-7B4ABAA38F8C}" srcOrd="3" destOrd="0" presId="urn:microsoft.com/office/officeart/2005/8/layout/hierarchy1"/>
    <dgm:cxn modelId="{B9C53D74-04C3-4187-9FFA-093F8FB5A571}" type="presParOf" srcId="{1DFBAE77-A029-4FC2-BDC6-7B4ABAA38F8C}" destId="{26505925-DC88-4821-878B-43A2A24226B4}" srcOrd="0" destOrd="0" presId="urn:microsoft.com/office/officeart/2005/8/layout/hierarchy1"/>
    <dgm:cxn modelId="{545D3BF8-8705-497E-86F3-E672A5AF667C}" type="presParOf" srcId="{26505925-DC88-4821-878B-43A2A24226B4}" destId="{47114001-AD0B-4E74-8AFD-0780421FBE50}" srcOrd="0" destOrd="0" presId="urn:microsoft.com/office/officeart/2005/8/layout/hierarchy1"/>
    <dgm:cxn modelId="{90916B02-2467-4224-99A9-70C6F12FA8DF}" type="presParOf" srcId="{26505925-DC88-4821-878B-43A2A24226B4}" destId="{65C33372-8AA8-4004-A7DB-9473BBC2EC57}" srcOrd="1" destOrd="0" presId="urn:microsoft.com/office/officeart/2005/8/layout/hierarchy1"/>
    <dgm:cxn modelId="{49B02852-EDC8-4455-BD4F-BB8BA7D690DA}" type="presParOf" srcId="{1DFBAE77-A029-4FC2-BDC6-7B4ABAA38F8C}" destId="{62AEB30F-7C0D-4E5D-A586-0EFAF0D0085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84FDAC-4291-4459-95E8-E8EB5DC49823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D60D6B0-2FE0-4BC1-B0AD-0A2DA4F1C233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Инвестиции – вложение денег с целью получения прибыли. 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5D10B3-CE0D-46D2-96CC-72195927CF2B}" type="parTrans" cxnId="{92C2332D-8BF5-473C-8E5F-DBDBDDFA2E36}">
      <dgm:prSet/>
      <dgm:spPr/>
      <dgm:t>
        <a:bodyPr/>
        <a:lstStyle/>
        <a:p>
          <a:endParaRPr lang="ru-RU"/>
        </a:p>
      </dgm:t>
    </dgm:pt>
    <dgm:pt modelId="{655DAB06-A9BE-4931-BC66-42AC3682B042}" type="sibTrans" cxnId="{92C2332D-8BF5-473C-8E5F-DBDBDDFA2E36}">
      <dgm:prSet/>
      <dgm:spPr/>
      <dgm:t>
        <a:bodyPr/>
        <a:lstStyle/>
        <a:p>
          <a:endParaRPr lang="ru-RU"/>
        </a:p>
      </dgm:t>
    </dgm:pt>
    <dgm:pt modelId="{5F7F1666-C395-4B4D-9D39-9BB6BB2E6075}" type="asst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Банковский вклад (депозит)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7B51C0-626F-4FB8-BFA2-DBF5C94B3260}" type="parTrans" cxnId="{81B1B8B1-8751-4201-9AE0-555393987062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9DE88A02-038A-4949-BB8B-E82EBD6654CF}" type="sibTrans" cxnId="{81B1B8B1-8751-4201-9AE0-555393987062}">
      <dgm:prSet/>
      <dgm:spPr/>
      <dgm:t>
        <a:bodyPr/>
        <a:lstStyle/>
        <a:p>
          <a:endParaRPr lang="ru-RU"/>
        </a:p>
      </dgm:t>
    </dgm:pt>
    <dgm:pt modelId="{C056E1B8-36DF-492B-8D88-F076D247FB71}" type="pres">
      <dgm:prSet presAssocID="{9F84FDAC-4291-4459-95E8-E8EB5DC4982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4040CE6-D426-46E3-AD97-88E289FD6830}" type="pres">
      <dgm:prSet presAssocID="{9D60D6B0-2FE0-4BC1-B0AD-0A2DA4F1C233}" presName="hierRoot1" presStyleCnt="0">
        <dgm:presLayoutVars>
          <dgm:hierBranch val="init"/>
        </dgm:presLayoutVars>
      </dgm:prSet>
      <dgm:spPr/>
    </dgm:pt>
    <dgm:pt modelId="{0778CDF2-CA25-4F1A-9912-6D1D37A5BC81}" type="pres">
      <dgm:prSet presAssocID="{9D60D6B0-2FE0-4BC1-B0AD-0A2DA4F1C233}" presName="rootComposite1" presStyleCnt="0"/>
      <dgm:spPr/>
    </dgm:pt>
    <dgm:pt modelId="{44D316E5-144E-469A-8C66-C8E3734857D7}" type="pres">
      <dgm:prSet presAssocID="{9D60D6B0-2FE0-4BC1-B0AD-0A2DA4F1C233}" presName="rootText1" presStyleLbl="node0" presStyleIdx="0" presStyleCnt="1" custScaleX="114994" custScaleY="44717" custLinFactNeighborX="-3439" custLinFactNeighborY="41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0E36A4-BFD4-47DA-B8E3-26F17D635338}" type="pres">
      <dgm:prSet presAssocID="{9D60D6B0-2FE0-4BC1-B0AD-0A2DA4F1C23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CE80327-AFFB-4279-8E24-D74C713AF52B}" type="pres">
      <dgm:prSet presAssocID="{9D60D6B0-2FE0-4BC1-B0AD-0A2DA4F1C233}" presName="hierChild2" presStyleCnt="0"/>
      <dgm:spPr/>
    </dgm:pt>
    <dgm:pt modelId="{F130233F-0A1B-47D1-8C54-6FB0887578C8}" type="pres">
      <dgm:prSet presAssocID="{9D60D6B0-2FE0-4BC1-B0AD-0A2DA4F1C233}" presName="hierChild3" presStyleCnt="0"/>
      <dgm:spPr/>
    </dgm:pt>
    <dgm:pt modelId="{E497F7F4-9D42-4012-97FE-D86A0A73D010}" type="pres">
      <dgm:prSet presAssocID="{C97B51C0-626F-4FB8-BFA2-DBF5C94B3260}" presName="Name111" presStyleLbl="parChTrans1D2" presStyleIdx="0" presStyleCnt="1"/>
      <dgm:spPr/>
      <dgm:t>
        <a:bodyPr/>
        <a:lstStyle/>
        <a:p>
          <a:endParaRPr lang="ru-RU"/>
        </a:p>
      </dgm:t>
    </dgm:pt>
    <dgm:pt modelId="{91134D30-4634-436D-B22C-635029BF65A2}" type="pres">
      <dgm:prSet presAssocID="{5F7F1666-C395-4B4D-9D39-9BB6BB2E6075}" presName="hierRoot3" presStyleCnt="0">
        <dgm:presLayoutVars>
          <dgm:hierBranch val="init"/>
        </dgm:presLayoutVars>
      </dgm:prSet>
      <dgm:spPr/>
    </dgm:pt>
    <dgm:pt modelId="{191A6C3B-B925-4848-AAEA-C9DEEF81631D}" type="pres">
      <dgm:prSet presAssocID="{5F7F1666-C395-4B4D-9D39-9BB6BB2E6075}" presName="rootComposite3" presStyleCnt="0"/>
      <dgm:spPr/>
    </dgm:pt>
    <dgm:pt modelId="{1BE10B5B-B869-4487-A87D-1582DE429E70}" type="pres">
      <dgm:prSet presAssocID="{5F7F1666-C395-4B4D-9D39-9BB6BB2E6075}" presName="rootText3" presStyleLbl="asst1" presStyleIdx="0" presStyleCnt="1" custScaleY="33307" custLinFactNeighborX="55381" custLinFactNeighborY="-461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DC406C-E123-4937-AEDF-59DA66295406}" type="pres">
      <dgm:prSet presAssocID="{5F7F1666-C395-4B4D-9D39-9BB6BB2E6075}" presName="rootConnector3" presStyleLbl="asst1" presStyleIdx="0" presStyleCnt="1"/>
      <dgm:spPr/>
      <dgm:t>
        <a:bodyPr/>
        <a:lstStyle/>
        <a:p>
          <a:endParaRPr lang="ru-RU"/>
        </a:p>
      </dgm:t>
    </dgm:pt>
    <dgm:pt modelId="{263E95C5-F753-42A1-87DD-3079C875FF63}" type="pres">
      <dgm:prSet presAssocID="{5F7F1666-C395-4B4D-9D39-9BB6BB2E6075}" presName="hierChild6" presStyleCnt="0"/>
      <dgm:spPr/>
    </dgm:pt>
    <dgm:pt modelId="{EE4A77CD-1C9B-4DB8-BFD4-F9CF701AB8E9}" type="pres">
      <dgm:prSet presAssocID="{5F7F1666-C395-4B4D-9D39-9BB6BB2E6075}" presName="hierChild7" presStyleCnt="0"/>
      <dgm:spPr/>
    </dgm:pt>
  </dgm:ptLst>
  <dgm:cxnLst>
    <dgm:cxn modelId="{81B1B8B1-8751-4201-9AE0-555393987062}" srcId="{9D60D6B0-2FE0-4BC1-B0AD-0A2DA4F1C233}" destId="{5F7F1666-C395-4B4D-9D39-9BB6BB2E6075}" srcOrd="0" destOrd="0" parTransId="{C97B51C0-626F-4FB8-BFA2-DBF5C94B3260}" sibTransId="{9DE88A02-038A-4949-BB8B-E82EBD6654CF}"/>
    <dgm:cxn modelId="{8AC2B688-8DBD-47AF-BBEC-38E72E803102}" type="presOf" srcId="{9F84FDAC-4291-4459-95E8-E8EB5DC49823}" destId="{C056E1B8-36DF-492B-8D88-F076D247FB71}" srcOrd="0" destOrd="0" presId="urn:microsoft.com/office/officeart/2005/8/layout/orgChart1"/>
    <dgm:cxn modelId="{1536E9FE-B8F2-4DD6-B6DE-2B51CE4E2E4C}" type="presOf" srcId="{5F7F1666-C395-4B4D-9D39-9BB6BB2E6075}" destId="{1BE10B5B-B869-4487-A87D-1582DE429E70}" srcOrd="0" destOrd="0" presId="urn:microsoft.com/office/officeart/2005/8/layout/orgChart1"/>
    <dgm:cxn modelId="{CEDF02FC-781E-4860-AF93-BBE6CF6CCF6A}" type="presOf" srcId="{5F7F1666-C395-4B4D-9D39-9BB6BB2E6075}" destId="{C5DC406C-E123-4937-AEDF-59DA66295406}" srcOrd="1" destOrd="0" presId="urn:microsoft.com/office/officeart/2005/8/layout/orgChart1"/>
    <dgm:cxn modelId="{B70DD52A-395F-41EA-AB51-00100FE0DC3A}" type="presOf" srcId="{9D60D6B0-2FE0-4BC1-B0AD-0A2DA4F1C233}" destId="{44D316E5-144E-469A-8C66-C8E3734857D7}" srcOrd="0" destOrd="0" presId="urn:microsoft.com/office/officeart/2005/8/layout/orgChart1"/>
    <dgm:cxn modelId="{92C2332D-8BF5-473C-8E5F-DBDBDDFA2E36}" srcId="{9F84FDAC-4291-4459-95E8-E8EB5DC49823}" destId="{9D60D6B0-2FE0-4BC1-B0AD-0A2DA4F1C233}" srcOrd="0" destOrd="0" parTransId="{CD5D10B3-CE0D-46D2-96CC-72195927CF2B}" sibTransId="{655DAB06-A9BE-4931-BC66-42AC3682B042}"/>
    <dgm:cxn modelId="{B33B6EF5-0E66-4764-AE5D-F84A26752F02}" type="presOf" srcId="{C97B51C0-626F-4FB8-BFA2-DBF5C94B3260}" destId="{E497F7F4-9D42-4012-97FE-D86A0A73D010}" srcOrd="0" destOrd="0" presId="urn:microsoft.com/office/officeart/2005/8/layout/orgChart1"/>
    <dgm:cxn modelId="{6A153F1C-B408-4AD0-9EC9-15F500630DDB}" type="presOf" srcId="{9D60D6B0-2FE0-4BC1-B0AD-0A2DA4F1C233}" destId="{FC0E36A4-BFD4-47DA-B8E3-26F17D635338}" srcOrd="1" destOrd="0" presId="urn:microsoft.com/office/officeart/2005/8/layout/orgChart1"/>
    <dgm:cxn modelId="{4274B43D-EB1C-4982-9FA8-74075B921AD2}" type="presParOf" srcId="{C056E1B8-36DF-492B-8D88-F076D247FB71}" destId="{E4040CE6-D426-46E3-AD97-88E289FD6830}" srcOrd="0" destOrd="0" presId="urn:microsoft.com/office/officeart/2005/8/layout/orgChart1"/>
    <dgm:cxn modelId="{2E55F9BD-969B-41A6-8BF2-64071F94E80B}" type="presParOf" srcId="{E4040CE6-D426-46E3-AD97-88E289FD6830}" destId="{0778CDF2-CA25-4F1A-9912-6D1D37A5BC81}" srcOrd="0" destOrd="0" presId="urn:microsoft.com/office/officeart/2005/8/layout/orgChart1"/>
    <dgm:cxn modelId="{15D3276C-437A-47A1-A7FA-0BD374D0A3A3}" type="presParOf" srcId="{0778CDF2-CA25-4F1A-9912-6D1D37A5BC81}" destId="{44D316E5-144E-469A-8C66-C8E3734857D7}" srcOrd="0" destOrd="0" presId="urn:microsoft.com/office/officeart/2005/8/layout/orgChart1"/>
    <dgm:cxn modelId="{2DF0A37A-9456-4E31-915E-EAB82A0BA3C7}" type="presParOf" srcId="{0778CDF2-CA25-4F1A-9912-6D1D37A5BC81}" destId="{FC0E36A4-BFD4-47DA-B8E3-26F17D635338}" srcOrd="1" destOrd="0" presId="urn:microsoft.com/office/officeart/2005/8/layout/orgChart1"/>
    <dgm:cxn modelId="{94377D0A-CEB0-4DE6-A8A5-0C660EA5D156}" type="presParOf" srcId="{E4040CE6-D426-46E3-AD97-88E289FD6830}" destId="{2CE80327-AFFB-4279-8E24-D74C713AF52B}" srcOrd="1" destOrd="0" presId="urn:microsoft.com/office/officeart/2005/8/layout/orgChart1"/>
    <dgm:cxn modelId="{BB1CD5A7-99AC-4A21-9FF3-847F1A82122A}" type="presParOf" srcId="{E4040CE6-D426-46E3-AD97-88E289FD6830}" destId="{F130233F-0A1B-47D1-8C54-6FB0887578C8}" srcOrd="2" destOrd="0" presId="urn:microsoft.com/office/officeart/2005/8/layout/orgChart1"/>
    <dgm:cxn modelId="{AE8EB72A-30DB-47E3-9758-7EB59414E92A}" type="presParOf" srcId="{F130233F-0A1B-47D1-8C54-6FB0887578C8}" destId="{E497F7F4-9D42-4012-97FE-D86A0A73D010}" srcOrd="0" destOrd="0" presId="urn:microsoft.com/office/officeart/2005/8/layout/orgChart1"/>
    <dgm:cxn modelId="{991CFBCA-6CC6-45EC-8FBA-42B98E2D2A3E}" type="presParOf" srcId="{F130233F-0A1B-47D1-8C54-6FB0887578C8}" destId="{91134D30-4634-436D-B22C-635029BF65A2}" srcOrd="1" destOrd="0" presId="urn:microsoft.com/office/officeart/2005/8/layout/orgChart1"/>
    <dgm:cxn modelId="{9749136D-7333-4FBE-BF13-3604E3DB2E0A}" type="presParOf" srcId="{91134D30-4634-436D-B22C-635029BF65A2}" destId="{191A6C3B-B925-4848-AAEA-C9DEEF81631D}" srcOrd="0" destOrd="0" presId="urn:microsoft.com/office/officeart/2005/8/layout/orgChart1"/>
    <dgm:cxn modelId="{339775C4-E381-4D14-B5D3-F658BDC06BB2}" type="presParOf" srcId="{191A6C3B-B925-4848-AAEA-C9DEEF81631D}" destId="{1BE10B5B-B869-4487-A87D-1582DE429E70}" srcOrd="0" destOrd="0" presId="urn:microsoft.com/office/officeart/2005/8/layout/orgChart1"/>
    <dgm:cxn modelId="{88744E41-B0E4-42D1-B8F0-2B8888855F8A}" type="presParOf" srcId="{191A6C3B-B925-4848-AAEA-C9DEEF81631D}" destId="{C5DC406C-E123-4937-AEDF-59DA66295406}" srcOrd="1" destOrd="0" presId="urn:microsoft.com/office/officeart/2005/8/layout/orgChart1"/>
    <dgm:cxn modelId="{53CA1A39-FD4A-4FE4-A115-2A021BCA707C}" type="presParOf" srcId="{91134D30-4634-436D-B22C-635029BF65A2}" destId="{263E95C5-F753-42A1-87DD-3079C875FF63}" srcOrd="1" destOrd="0" presId="urn:microsoft.com/office/officeart/2005/8/layout/orgChart1"/>
    <dgm:cxn modelId="{FA23434E-1A91-4462-B962-2EC9C408DF26}" type="presParOf" srcId="{91134D30-4634-436D-B22C-635029BF65A2}" destId="{EE4A77CD-1C9B-4DB8-BFD4-F9CF701AB8E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D087C-F53C-42FF-8A47-B9749C94BE16}">
      <dsp:nvSpPr>
        <dsp:cNvPr id="0" name=""/>
        <dsp:cNvSpPr/>
      </dsp:nvSpPr>
      <dsp:spPr>
        <a:xfrm>
          <a:off x="4235007" y="1439018"/>
          <a:ext cx="1458360" cy="449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039"/>
              </a:lnTo>
              <a:lnTo>
                <a:pt x="1458360" y="306039"/>
              </a:lnTo>
              <a:lnTo>
                <a:pt x="1458360" y="449086"/>
              </a:lnTo>
            </a:path>
          </a:pathLst>
        </a:custGeom>
        <a:noFill/>
        <a:ln w="63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33DFB-AC43-4532-BA33-7F0C0D3EE83C}">
      <dsp:nvSpPr>
        <dsp:cNvPr id="0" name=""/>
        <dsp:cNvSpPr/>
      </dsp:nvSpPr>
      <dsp:spPr>
        <a:xfrm>
          <a:off x="2407706" y="2868630"/>
          <a:ext cx="943638" cy="449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039"/>
              </a:lnTo>
              <a:lnTo>
                <a:pt x="943638" y="306039"/>
              </a:lnTo>
              <a:lnTo>
                <a:pt x="943638" y="449086"/>
              </a:lnTo>
            </a:path>
          </a:pathLst>
        </a:custGeom>
        <a:noFill/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D8D80-33ED-403C-92D1-701A81522255}">
      <dsp:nvSpPr>
        <dsp:cNvPr id="0" name=""/>
        <dsp:cNvSpPr/>
      </dsp:nvSpPr>
      <dsp:spPr>
        <a:xfrm>
          <a:off x="775523" y="2868630"/>
          <a:ext cx="1632183" cy="449086"/>
        </a:xfrm>
        <a:custGeom>
          <a:avLst/>
          <a:gdLst/>
          <a:ahLst/>
          <a:cxnLst/>
          <a:rect l="0" t="0" r="0" b="0"/>
          <a:pathLst>
            <a:path>
              <a:moveTo>
                <a:pt x="1632183" y="0"/>
              </a:moveTo>
              <a:lnTo>
                <a:pt x="1632183" y="306039"/>
              </a:lnTo>
              <a:lnTo>
                <a:pt x="0" y="306039"/>
              </a:lnTo>
              <a:lnTo>
                <a:pt x="0" y="449086"/>
              </a:lnTo>
            </a:path>
          </a:pathLst>
        </a:custGeom>
        <a:noFill/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4614E-5555-4B4B-91BF-53B25EE2D8E5}">
      <dsp:nvSpPr>
        <dsp:cNvPr id="0" name=""/>
        <dsp:cNvSpPr/>
      </dsp:nvSpPr>
      <dsp:spPr>
        <a:xfrm>
          <a:off x="2407706" y="1439018"/>
          <a:ext cx="1827300" cy="449086"/>
        </a:xfrm>
        <a:custGeom>
          <a:avLst/>
          <a:gdLst/>
          <a:ahLst/>
          <a:cxnLst/>
          <a:rect l="0" t="0" r="0" b="0"/>
          <a:pathLst>
            <a:path>
              <a:moveTo>
                <a:pt x="1827300" y="0"/>
              </a:moveTo>
              <a:lnTo>
                <a:pt x="1827300" y="306039"/>
              </a:lnTo>
              <a:lnTo>
                <a:pt x="0" y="306039"/>
              </a:lnTo>
              <a:lnTo>
                <a:pt x="0" y="449086"/>
              </a:lnTo>
            </a:path>
          </a:pathLst>
        </a:custGeom>
        <a:noFill/>
        <a:ln w="63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1E1BB-0EE7-41D1-9F5D-153CD5CE7833}">
      <dsp:nvSpPr>
        <dsp:cNvPr id="0" name=""/>
        <dsp:cNvSpPr/>
      </dsp:nvSpPr>
      <dsp:spPr>
        <a:xfrm>
          <a:off x="3462939" y="458492"/>
          <a:ext cx="1544135" cy="9805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5F2181-DD34-41FB-B9DE-8B24812526C0}">
      <dsp:nvSpPr>
        <dsp:cNvPr id="0" name=""/>
        <dsp:cNvSpPr/>
      </dsp:nvSpPr>
      <dsp:spPr>
        <a:xfrm>
          <a:off x="3634510" y="621485"/>
          <a:ext cx="1544135" cy="98052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ЦБ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3229" y="650204"/>
        <a:ext cx="1486697" cy="923087"/>
      </dsp:txXfrm>
    </dsp:sp>
    <dsp:sp modelId="{7B1862E8-2865-4F6C-915C-C6AE68042055}">
      <dsp:nvSpPr>
        <dsp:cNvPr id="0" name=""/>
        <dsp:cNvSpPr/>
      </dsp:nvSpPr>
      <dsp:spPr>
        <a:xfrm>
          <a:off x="1120917" y="1888104"/>
          <a:ext cx="2573579" cy="9805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2776BD-9F2D-4947-95F1-D58281903FC1}">
      <dsp:nvSpPr>
        <dsp:cNvPr id="0" name=""/>
        <dsp:cNvSpPr/>
      </dsp:nvSpPr>
      <dsp:spPr>
        <a:xfrm>
          <a:off x="1292487" y="2051097"/>
          <a:ext cx="2573579" cy="98052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Кредитные организации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1206" y="2079816"/>
        <a:ext cx="2516141" cy="923087"/>
      </dsp:txXfrm>
    </dsp:sp>
    <dsp:sp modelId="{758DF13E-87F2-44FB-9307-A276E434EC86}">
      <dsp:nvSpPr>
        <dsp:cNvPr id="0" name=""/>
        <dsp:cNvSpPr/>
      </dsp:nvSpPr>
      <dsp:spPr>
        <a:xfrm>
          <a:off x="3455" y="3317717"/>
          <a:ext cx="1544135" cy="9805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64535C-AC7C-4B37-B5FC-13923438ED40}">
      <dsp:nvSpPr>
        <dsp:cNvPr id="0" name=""/>
        <dsp:cNvSpPr/>
      </dsp:nvSpPr>
      <dsp:spPr>
        <a:xfrm>
          <a:off x="175026" y="3480709"/>
          <a:ext cx="1544135" cy="98052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Банки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745" y="3509428"/>
        <a:ext cx="1486697" cy="923087"/>
      </dsp:txXfrm>
    </dsp:sp>
    <dsp:sp modelId="{03CF9A97-9426-4E25-A03F-F9EF2FAA0326}">
      <dsp:nvSpPr>
        <dsp:cNvPr id="0" name=""/>
        <dsp:cNvSpPr/>
      </dsp:nvSpPr>
      <dsp:spPr>
        <a:xfrm>
          <a:off x="1890732" y="3317717"/>
          <a:ext cx="2921226" cy="9805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2B61E8-8A29-454B-9ABD-476789C191E3}">
      <dsp:nvSpPr>
        <dsp:cNvPr id="0" name=""/>
        <dsp:cNvSpPr/>
      </dsp:nvSpPr>
      <dsp:spPr>
        <a:xfrm>
          <a:off x="2062302" y="3480709"/>
          <a:ext cx="2921226" cy="98052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Небанковские кредитные организации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1021" y="3509428"/>
        <a:ext cx="2863788" cy="923087"/>
      </dsp:txXfrm>
    </dsp:sp>
    <dsp:sp modelId="{47114001-AD0B-4E74-8AFD-0780421FBE50}">
      <dsp:nvSpPr>
        <dsp:cNvPr id="0" name=""/>
        <dsp:cNvSpPr/>
      </dsp:nvSpPr>
      <dsp:spPr>
        <a:xfrm>
          <a:off x="4037637" y="1888104"/>
          <a:ext cx="3311460" cy="9805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C33372-8AA8-4004-A7DB-9473BBC2EC57}">
      <dsp:nvSpPr>
        <dsp:cNvPr id="0" name=""/>
        <dsp:cNvSpPr/>
      </dsp:nvSpPr>
      <dsp:spPr>
        <a:xfrm>
          <a:off x="4209208" y="2051097"/>
          <a:ext cx="3311460" cy="98052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Представительства иностранных банков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7927" y="2079816"/>
        <a:ext cx="3254022" cy="923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21D8-4E58-44A6-A031-43A33C4A8B1C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5113-BA0B-405A-9EE3-3AE6E8CD9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9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21D8-4E58-44A6-A031-43A33C4A8B1C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5113-BA0B-405A-9EE3-3AE6E8CD9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82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21D8-4E58-44A6-A031-43A33C4A8B1C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5113-BA0B-405A-9EE3-3AE6E8CD9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8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21D8-4E58-44A6-A031-43A33C4A8B1C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5113-BA0B-405A-9EE3-3AE6E8CD9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58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21D8-4E58-44A6-A031-43A33C4A8B1C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5113-BA0B-405A-9EE3-3AE6E8CD9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97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21D8-4E58-44A6-A031-43A33C4A8B1C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5113-BA0B-405A-9EE3-3AE6E8CD9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65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21D8-4E58-44A6-A031-43A33C4A8B1C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5113-BA0B-405A-9EE3-3AE6E8CD9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11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21D8-4E58-44A6-A031-43A33C4A8B1C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5113-BA0B-405A-9EE3-3AE6E8CD9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47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21D8-4E58-44A6-A031-43A33C4A8B1C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5113-BA0B-405A-9EE3-3AE6E8CD9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18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21D8-4E58-44A6-A031-43A33C4A8B1C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5113-BA0B-405A-9EE3-3AE6E8CD9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730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21D8-4E58-44A6-A031-43A33C4A8B1C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5113-BA0B-405A-9EE3-3AE6E8CD9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44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921D8-4E58-44A6-A031-43A33C4A8B1C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C5113-BA0B-405A-9EE3-3AE6E8CD9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32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pacc.ru/kinopacc/articles/89/#11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nki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0157" y="888642"/>
            <a:ext cx="10109916" cy="209814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урока: «Что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банк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он может быть вам полезен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032" y="3528811"/>
            <a:ext cx="6516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Авдейкина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Борисовна, учитель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Киселева Людмила Федоровна, учитель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Масагутова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Анфиса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Валиевна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</a:t>
            </a:r>
          </a:p>
          <a:p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Пастухова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 Александровна, учитель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Эскандерова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Надежда Александровна, учитель</a:t>
            </a:r>
          </a:p>
        </p:txBody>
      </p:sp>
    </p:spTree>
    <p:extLst>
      <p:ext uri="{BB962C8B-B14F-4D97-AF65-F5344CB8AC3E}">
        <p14:creationId xmlns:p14="http://schemas.microsoft.com/office/powerpoint/2010/main" val="16963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сохранить собственные средства?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56354039"/>
              </p:ext>
            </p:extLst>
          </p:nvPr>
        </p:nvGraphicFramePr>
        <p:xfrm>
          <a:off x="1122668" y="102790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6220916" y="2698230"/>
            <a:ext cx="0" cy="569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39" y="4520737"/>
            <a:ext cx="2580553" cy="159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51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042" y="1009701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Банковский вклад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денежные средства, переданные банку под проценты и на условиях возврата, определенных договором банковского вклада</a:t>
            </a:r>
            <a:r>
              <a:rPr lang="ru-RU" sz="3200" dirty="0" smtClean="0"/>
              <a:t>.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8181" y="2964878"/>
            <a:ext cx="10515600" cy="31660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банковского счёта: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Счёт используется для зачисления и перевода с него или на него денежных средств, а вклад –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хранения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сбережения, преумножения денежных средств.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на остаток по счёту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проценты не начисляются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(или процентная ставка минимальная), а владелец счёта платит за его ведение.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241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вкладов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39057" y="2485167"/>
            <a:ext cx="4287186" cy="355586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до востребования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условиях выдачи вклада по первому требованию)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875489" y="2485167"/>
            <a:ext cx="4097312" cy="355586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Срочный вклад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условиях возврата вклада по истечении определенного договором срока)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272197" y="1454046"/>
            <a:ext cx="1454046" cy="10311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550702" y="1439056"/>
            <a:ext cx="1229193" cy="1154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69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Актуальное предложение вклада одного из банков на август 2021 года.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76340"/>
            <a:ext cx="10515600" cy="101933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Граждане РФ могут открывать и распоряжаться вкладами в банках с момента достижения ими 14 лет.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084" t="13128" r="7676" b="25058"/>
          <a:stretch/>
        </p:blipFill>
        <p:spPr>
          <a:xfrm>
            <a:off x="1655891" y="1690688"/>
            <a:ext cx="9286929" cy="373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87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Процентная ставка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013025" y="1903751"/>
            <a:ext cx="2458385" cy="233846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115331" y="1873771"/>
            <a:ext cx="2463384" cy="236844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Сложная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5006715" y="1364105"/>
            <a:ext cx="944380" cy="719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635646" y="1392134"/>
            <a:ext cx="717030" cy="7801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66472" y="4455279"/>
            <a:ext cx="3680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Проценты начисляются на первоначальную сумму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52676" y="4455279"/>
            <a:ext cx="3680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ачисляются «Проценты на проценты»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072" y="4242216"/>
            <a:ext cx="2329273" cy="232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12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простых процентов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6812" y="3618963"/>
            <a:ext cx="8138375" cy="248072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сумма начисленных процентов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начальная сумма вложенных средств;</a:t>
            </a:r>
          </a:p>
          <a:p>
            <a:pPr marL="0" indent="0" algn="just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процентная ставка за год (десятичная дробь);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срок действия вклада в днях;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количество дней в году (365 или 366)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84878" y="1825624"/>
                <a:ext cx="2820474" cy="11484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878" y="1825624"/>
                <a:ext cx="2820474" cy="114845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521262" y="2215166"/>
            <a:ext cx="2292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где: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882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313" y="417282"/>
            <a:ext cx="9125755" cy="1325563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Представим, что вы положили 100 000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банк под 10 % годовых. Тогда через год вы получите проценты на сумму: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50014" y="2561263"/>
                <a:ext cx="9131121" cy="818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100 000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ru-RU" sz="2800" b="0" i="0" smtClean="0">
                          <a:latin typeface="Cambria Math" panose="02040503050406030204" pitchFamily="18" charset="0"/>
                        </a:rPr>
                        <m:t>0,1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0" smtClean="0">
                              <a:latin typeface="Cambria Math" panose="02040503050406030204" pitchFamily="18" charset="0"/>
                            </a:rPr>
                            <m:t>365</m:t>
                          </m:r>
                        </m:num>
                        <m:den>
                          <m:r>
                            <a:rPr lang="ru-RU" sz="2800" b="0" i="0" smtClean="0">
                              <a:latin typeface="Cambria Math" panose="02040503050406030204" pitchFamily="18" charset="0"/>
                            </a:rPr>
                            <m:t>365</m:t>
                          </m:r>
                        </m:den>
                      </m:f>
                      <m:r>
                        <a:rPr lang="ru-RU" sz="2800" b="0" i="0" smtClean="0">
                          <a:latin typeface="Cambria Math" panose="02040503050406030204" pitchFamily="18" charset="0"/>
                        </a:rPr>
                        <m:t>=10 000 руб</m:t>
                      </m:r>
                    </m:oMath>
                  </m:oMathPara>
                </a14:m>
                <a:endPara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014" y="2561263"/>
                <a:ext cx="9131121" cy="81823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648494" y="2119506"/>
            <a:ext cx="18030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Дано: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= 100 000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= 0,1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= 365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= 365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48493" y="4191525"/>
            <a:ext cx="18030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=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15147" y="2101944"/>
            <a:ext cx="18030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683358" y="2101944"/>
            <a:ext cx="28776" cy="29208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648493" y="4082603"/>
            <a:ext cx="2063641" cy="128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15147" y="5022761"/>
            <a:ext cx="29841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10 000 руб.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075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62895"/>
            <a:ext cx="10515600" cy="36140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69642" y="860671"/>
            <a:ext cx="96527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 положить в банк 50 000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 6% годовых, то сколько будет денег на счете через год?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78" y="2562895"/>
            <a:ext cx="3335630" cy="3335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2538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313" y="417282"/>
            <a:ext cx="9125755" cy="1325563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положить в банк 50 000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 6% годовых, то сколько будет денег на счете через год?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8494" y="2119506"/>
            <a:ext cx="18030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Дано: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=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000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= 0,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= 365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= 365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48493" y="4191525"/>
            <a:ext cx="18030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=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+ I =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15147" y="2101944"/>
            <a:ext cx="18030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683358" y="2101944"/>
            <a:ext cx="28776" cy="29208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648493" y="4082603"/>
            <a:ext cx="2063641" cy="128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15147" y="5022761"/>
            <a:ext cx="29841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53 000 руб.</a:t>
            </a:r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73496" y="2675044"/>
                <a:ext cx="9131121" cy="7013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50 000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ru-RU" sz="2400" b="0" i="0" smtClean="0">
                          <a:latin typeface="Cambria Math" panose="02040503050406030204" pitchFamily="18" charset="0"/>
                        </a:rPr>
                        <m:t>0,06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0" smtClean="0">
                              <a:latin typeface="Cambria Math" panose="02040503050406030204" pitchFamily="18" charset="0"/>
                            </a:rPr>
                            <m:t>365</m:t>
                          </m:r>
                        </m:num>
                        <m:den>
                          <m:r>
                            <a:rPr lang="ru-RU" sz="2400" b="0" i="0" smtClean="0">
                              <a:latin typeface="Cambria Math" panose="02040503050406030204" pitchFamily="18" charset="0"/>
                            </a:rPr>
                            <m:t>365</m:t>
                          </m:r>
                        </m:den>
                      </m:f>
                      <m:r>
                        <a:rPr lang="ru-RU" sz="2400" b="0" i="0" smtClean="0">
                          <a:latin typeface="Cambria Math" panose="02040503050406030204" pitchFamily="18" charset="0"/>
                        </a:rPr>
                        <m:t>=3000 руб</m:t>
                      </m:r>
                    </m:oMath>
                  </m:oMathPara>
                </a14:m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496" y="2675044"/>
                <a:ext cx="9131121" cy="7013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215147" y="3772807"/>
            <a:ext cx="5572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+ I =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50 000 + 3000 = 53 000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0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верны ли утверждения: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5022" y="1838504"/>
            <a:ext cx="7468673" cy="4351338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ЦБ осуществляет эмиссию денег.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Коммерческие банки осуществляют контроль над денежной массой в стране.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 – это доверие кредитора заёмщику.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Вклады, которые снимаются целиком в оговоренный срок называются срочными.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 – это ссуды на условиях возвратности и платности.</a:t>
            </a:r>
          </a:p>
          <a:p>
            <a:pPr marL="514350" indent="-514350" algn="just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444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9435" y="2506662"/>
            <a:ext cx="7113104" cy="7003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https://edu.pacc.ru/kinopacc/articles/89/#</a:t>
            </a:r>
            <a:r>
              <a:rPr lang="en-US" dirty="0" smtClean="0">
                <a:hlinkClick r:id="rId2"/>
              </a:rPr>
              <a:t>119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83214" y="409787"/>
            <a:ext cx="880209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Видеоролик «Моя семья и другие проблемы», </a:t>
            </a:r>
            <a:b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серия «Банки»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617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верны ли утверждения: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5022" y="1838504"/>
            <a:ext cx="7468673" cy="4351338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ЦБ осуществляет эмиссию денег.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Коммерческие банки осуществляют контроль над денежной массой в стране.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 – это доверие кредитора заёмщику.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Вклады, которые снимаются целиком в оговоренный срок называются срочными.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 – это ссуды на условиях возвратности и платности.</a:t>
            </a:r>
          </a:p>
          <a:p>
            <a:pPr marL="514350" indent="-514350" algn="just">
              <a:buAutoNum type="arabicPeriod"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105363" y="1690688"/>
            <a:ext cx="22484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150000"/>
              </a:lnSpc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37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Решить задачу: Банк начисляет по вкладам 20% годовых. Какую сумму денег можно получить через год, положив на депозитный счет 500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Ознакомиться с сайтом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www.banki.ru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последующего  обсуждения на следующем уроке.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930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3306"/>
            <a:ext cx="10515600" cy="106443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Банковская система в РФ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97736"/>
            <a:ext cx="10515600" cy="4747407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/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05629323"/>
              </p:ext>
            </p:extLst>
          </p:nvPr>
        </p:nvGraphicFramePr>
        <p:xfrm>
          <a:off x="1877453" y="1111575"/>
          <a:ext cx="7524124" cy="4919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067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321" y="260194"/>
            <a:ext cx="9758597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Принципиально важно при этом разделение функций: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4422" y="1958010"/>
            <a:ext cx="8738393" cy="4039070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Денежная эмиссия (выпуск денег) сосредоточена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Центральном банке (ЦБ).</a:t>
            </a:r>
          </a:p>
          <a:p>
            <a:pPr marL="0" indent="0" algn="just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Кредитование предприятий и населения –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коммерческих банках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294" y="4196500"/>
            <a:ext cx="2325251" cy="242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0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российского банковского сектора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783014365"/>
              </p:ext>
            </p:extLst>
          </p:nvPr>
        </p:nvGraphicFramePr>
        <p:xfrm>
          <a:off x="838200" y="2038662"/>
          <a:ext cx="10515600" cy="4099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43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 банка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5615" y="1941535"/>
            <a:ext cx="8435663" cy="1419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доход банка – это проценты.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446" y="2759345"/>
            <a:ext cx="3812144" cy="381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31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64"/>
          <a:stretch/>
        </p:blipFill>
        <p:spPr>
          <a:xfrm>
            <a:off x="0" y="12879"/>
            <a:ext cx="12192000" cy="684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31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оект фг\24-08-2021_22-56-31\kredit-ba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561" y="3170524"/>
            <a:ext cx="4013115" cy="280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2109" y="333632"/>
            <a:ext cx="95517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КРЕДИТ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соглашение между банком и тем, кто одалживает у него деньги (заемщиком, определяющее обязанности и права каждой из сторон.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1509" y="2669059"/>
            <a:ext cx="4473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ПРИНЦИПЫ кредитования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93675" y="3370590"/>
            <a:ext cx="2150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срочность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0454" y="4938016"/>
            <a:ext cx="2150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платность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0568" y="6103755"/>
            <a:ext cx="5095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Целевое использование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109" y="3247469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Обеспеченность кредита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04655" y="4961565"/>
            <a:ext cx="2570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возвратность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верх 13"/>
          <p:cNvSpPr/>
          <p:nvPr/>
        </p:nvSpPr>
        <p:spPr>
          <a:xfrm rot="2999886">
            <a:off x="8316834" y="3879685"/>
            <a:ext cx="175642" cy="4557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18483148">
            <a:off x="3577679" y="3827538"/>
            <a:ext cx="179799" cy="5233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887995" y="5979705"/>
            <a:ext cx="199123" cy="248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8173638" y="5223175"/>
            <a:ext cx="231017" cy="127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>
            <a:off x="3605794" y="5135975"/>
            <a:ext cx="308532" cy="1508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648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7686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Виды кредитов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2173" y="1532238"/>
            <a:ext cx="3373395" cy="1075038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субъекту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2173" y="2829698"/>
            <a:ext cx="3373395" cy="1075038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целям кредитования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22172" y="4168346"/>
            <a:ext cx="3373395" cy="1075038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валюте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22170" y="5527590"/>
            <a:ext cx="3373395" cy="1075038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срокам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18422" y="1532238"/>
            <a:ext cx="4258962" cy="1075038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Кредиты физическим лицам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Кредиты юридическим лицам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18421" y="5469925"/>
            <a:ext cx="4073611" cy="1075038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Краткосрочные (до 1 года)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Среднесрочные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Долгосрочные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18420" y="4123038"/>
            <a:ext cx="4073611" cy="1075038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Рублёвые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Валютные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18419" y="2829698"/>
            <a:ext cx="4258965" cy="1075038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Автокредиты 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Ипотечные кредиты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Кредиты на неотложные нужды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819135" y="5852984"/>
            <a:ext cx="1334530" cy="30891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819135" y="3212757"/>
            <a:ext cx="1334530" cy="30891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819135" y="4506097"/>
            <a:ext cx="1334530" cy="30891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971535" y="2117124"/>
            <a:ext cx="1334530" cy="30891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3623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583</Words>
  <Application>Microsoft Office PowerPoint</Application>
  <PresentationFormat>Произвольный</PresentationFormat>
  <Paragraphs>117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Тема урока: «Что такое банк  и чем он может быть вам полезен» 9 класс</vt:lpstr>
      <vt:lpstr>Видеоролик «Моя семья и другие проблемы»,  серия «Банки» </vt:lpstr>
      <vt:lpstr>Банковская система в РФ</vt:lpstr>
      <vt:lpstr> Принципиально важно при этом разделение функций: </vt:lpstr>
      <vt:lpstr>Динамика российского банковского сектора</vt:lpstr>
      <vt:lpstr>Доход банка</vt:lpstr>
      <vt:lpstr>Презентация PowerPoint</vt:lpstr>
      <vt:lpstr>Презентация PowerPoint</vt:lpstr>
      <vt:lpstr>Виды кредитов</vt:lpstr>
      <vt:lpstr>Как сохранить собственные средства?</vt:lpstr>
      <vt:lpstr> Банковский вклад – это денежные средства, переданные банку под проценты и на условиях возврата, определенных договором банковского вклада. </vt:lpstr>
      <vt:lpstr>Виды вкладов</vt:lpstr>
      <vt:lpstr>Актуальное предложение вклада одного из банков на август 2021 года. </vt:lpstr>
      <vt:lpstr>Процентная ставка</vt:lpstr>
      <vt:lpstr>Формула простых процентов</vt:lpstr>
      <vt:lpstr> Представим, что вы положили 100 000 руб в банк под 10 % годовых. Тогда через год вы получите проценты на сумму:</vt:lpstr>
      <vt:lpstr>Презентация PowerPoint</vt:lpstr>
      <vt:lpstr> Если положить в банк 50 000 руб под 6% годовых, то сколько будет денег на счете через год?</vt:lpstr>
      <vt:lpstr>Ответьте верны ли утверждения:</vt:lpstr>
      <vt:lpstr>Ответьте верны ли утверждения:</vt:lpstr>
      <vt:lpstr>Домашнее задание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«Что такое банк и чем он может быть вам полезен»</dc:title>
  <dc:creator>User</dc:creator>
  <cp:lastModifiedBy>Третьякова Вероника Павловна</cp:lastModifiedBy>
  <cp:revision>44</cp:revision>
  <dcterms:created xsi:type="dcterms:W3CDTF">2021-08-23T06:58:21Z</dcterms:created>
  <dcterms:modified xsi:type="dcterms:W3CDTF">2021-09-03T07:09:23Z</dcterms:modified>
</cp:coreProperties>
</file>