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25"/>
  </p:notesMasterIdLst>
  <p:sldIdLst>
    <p:sldId id="256" r:id="rId2"/>
    <p:sldId id="257" r:id="rId3"/>
    <p:sldId id="258" r:id="rId4"/>
    <p:sldId id="271" r:id="rId5"/>
    <p:sldId id="259" r:id="rId6"/>
    <p:sldId id="260" r:id="rId7"/>
    <p:sldId id="274" r:id="rId8"/>
    <p:sldId id="278" r:id="rId9"/>
    <p:sldId id="288" r:id="rId10"/>
    <p:sldId id="281" r:id="rId11"/>
    <p:sldId id="282" r:id="rId12"/>
    <p:sldId id="275" r:id="rId13"/>
    <p:sldId id="279" r:id="rId14"/>
    <p:sldId id="286" r:id="rId15"/>
    <p:sldId id="287" r:id="rId16"/>
    <p:sldId id="285" r:id="rId17"/>
    <p:sldId id="276" r:id="rId18"/>
    <p:sldId id="280" r:id="rId19"/>
    <p:sldId id="277" r:id="rId20"/>
    <p:sldId id="284" r:id="rId21"/>
    <p:sldId id="283" r:id="rId22"/>
    <p:sldId id="273" r:id="rId23"/>
    <p:sldId id="27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6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B550C-CBB1-4175-838A-8F320C62218C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9FC6-ABAB-4EAE-920A-9C5C529F3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64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9FC6-ABAB-4EAE-920A-9C5C529F303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4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49FC6-ABAB-4EAE-920A-9C5C529F303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505-41C3-4DD5-AA47-4337208A1AF1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2551364-7494-4582-8C4C-6017989BBD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9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505-41C3-4DD5-AA47-4337208A1AF1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1364-7494-4582-8C4C-6017989BBD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9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505-41C3-4DD5-AA47-4337208A1AF1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1364-7494-4582-8C4C-6017989BBD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7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505-41C3-4DD5-AA47-4337208A1AF1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1364-7494-4582-8C4C-6017989BBD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35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505-41C3-4DD5-AA47-4337208A1AF1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1364-7494-4582-8C4C-6017989BBD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6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505-41C3-4DD5-AA47-4337208A1AF1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1364-7494-4582-8C4C-6017989BBD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97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505-41C3-4DD5-AA47-4337208A1AF1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1364-7494-4582-8C4C-6017989BBD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6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505-41C3-4DD5-AA47-4337208A1AF1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1364-7494-4582-8C4C-6017989BBD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7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505-41C3-4DD5-AA47-4337208A1AF1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1364-7494-4582-8C4C-6017989BB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505-41C3-4DD5-AA47-4337208A1AF1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1364-7494-4582-8C4C-6017989BBD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8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390C505-41C3-4DD5-AA47-4337208A1AF1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1364-7494-4582-8C4C-6017989BBD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6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0C505-41C3-4DD5-AA47-4337208A1AF1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2551364-7494-4582-8C4C-6017989BBD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7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57;&#1083;&#1072;&#1081;&#1076;%202%20.pptx" TargetMode="External"/><Relationship Id="rId2" Type="http://schemas.openxmlformats.org/officeDocument/2006/relationships/hyperlink" Target="&#1057;&#1083;&#1072;&#1081;&#1076;%20%201%20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&#1057;&#1083;&#1072;&#1081;&#1076;%20%204%20.pptx" TargetMode="External"/><Relationship Id="rId4" Type="http://schemas.openxmlformats.org/officeDocument/2006/relationships/hyperlink" Target="&#1057;&#1083;&#1072;&#1081;&#1076;%203%20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4949" y="1804869"/>
            <a:ext cx="11787051" cy="159815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финансовая безопасность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60F35-2909-4AF9-94FE-B92A3392829F}"/>
              </a:ext>
            </a:extLst>
          </p:cNvPr>
          <p:cNvSpPr txBox="1"/>
          <p:nvPr/>
        </p:nvSpPr>
        <p:spPr>
          <a:xfrm>
            <a:off x="3053443" y="3252498"/>
            <a:ext cx="6106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dirty="0">
                <a:effectLst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92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8D70C3-4D2F-4441-818F-5691D6324046}"/>
              </a:ext>
            </a:extLst>
          </p:cNvPr>
          <p:cNvSpPr txBox="1"/>
          <p:nvPr/>
        </p:nvSpPr>
        <p:spPr>
          <a:xfrm>
            <a:off x="-32657" y="0"/>
            <a:ext cx="12192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Фарминг (англ. pharming) </a:t>
            </a: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Более продвинутая версия фишинга, заключающаяся в переводе пользователей на фальшивый веб-сайт и краже конфиденциальной информации.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Траппинг (ливанская петля) или помощь прохожего</a:t>
            </a:r>
          </a:p>
          <a:p>
            <a:pPr algn="ctr"/>
            <a:endParaRPr lang="ru-RU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Суть этого вида мошенничества заключается в установке на банкомат устройства, которое блокирует карту и не выдает ее обратно.</a:t>
            </a:r>
          </a:p>
        </p:txBody>
      </p:sp>
    </p:spTree>
    <p:extLst>
      <p:ext uri="{BB962C8B-B14F-4D97-AF65-F5344CB8AC3E}">
        <p14:creationId xmlns:p14="http://schemas.microsoft.com/office/powerpoint/2010/main" val="31134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0C7070-E6A3-474B-B3A1-0B25D7F4C5F3}"/>
              </a:ext>
            </a:extLst>
          </p:cNvPr>
          <p:cNvSpPr txBox="1"/>
          <p:nvPr/>
        </p:nvSpPr>
        <p:spPr>
          <a:xfrm>
            <a:off x="0" y="-614744"/>
            <a:ext cx="12192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Вишинг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(англ. vishing) 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Это технология интернет - мошенничества, заключающаяся в использовании 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технологии, позволяющей автоматически собирать информацию, такую, как номера карт и счетов. Мошенники моделируют звонок автоинформатора, получив который держатель получает определенную информацию.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702" y="528385"/>
            <a:ext cx="10437124" cy="84003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Интернет-мошенничества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pbs.twimg.com/media/EWcHlBBXkAELpv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358" y="1670990"/>
            <a:ext cx="4050179" cy="3136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zen_doc/100325/pub_5bda75bd7a8a6d00ab911eed_5bdf04a7e3d93900a9876031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02" y="1670990"/>
            <a:ext cx="4794673" cy="3136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2595" y="5002148"/>
            <a:ext cx="10388456" cy="156966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Покупки через интернет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гороскопа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Письма платежных систем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«Нигерийские» письма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1448B4-A72B-4EF2-B9AA-619085C0E0F0}"/>
              </a:ext>
            </a:extLst>
          </p:cNvPr>
          <p:cNvSpPr txBox="1"/>
          <p:nvPr/>
        </p:nvSpPr>
        <p:spPr>
          <a:xfrm>
            <a:off x="0" y="0"/>
            <a:ext cx="1219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«Нигерийские письма» (англ. «Nigerianscam») 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Электронное письмо с просьбой о помощи в переводе крупной денежной суммы, из которой 20-30% должно получить лицо, предоставляющее счет. При этом получателю необходимо срочно 6-10 тысяч долларов США отправить по системе электронных платежей по требованию адвоката. Как разновидность используется рассылка о выгодном капиталовложении или устройстве на высокооплачиваемую работу, получении наследства или иных способах быстрого обогащения при условии совершения предварительных платежей.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702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1570A5-90CC-4F36-9FD8-C086919C9454}"/>
              </a:ext>
            </a:extLst>
          </p:cNvPr>
          <p:cNvSpPr txBox="1"/>
          <p:nvPr/>
        </p:nvSpPr>
        <p:spPr>
          <a:xfrm>
            <a:off x="0" y="0"/>
            <a:ext cx="1219200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Письма платежных систем </a:t>
            </a:r>
          </a:p>
          <a:p>
            <a:pPr algn="ctr"/>
            <a:endParaRPr lang="ru-RU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 можете обнаружить в своем почтовом ящике письмо от администрации платежной системы (e-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gold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Moneybookers, Paypal), судебных приставов и других… В послании, например, говорится, что у вас есть долг по кредиту и вам нужно срочно сверить данные в файле. К письму прилагается вложение — файл, который нужно скачать и открыть. Или же в письме есть ссылка, по которой нужно перейти «для скачивания программы». На самом деле часто вас поджидает вирус, задача которого - собрать данные о ваших аккаунтах в платежных системах, данные банковской карты, которые вы вводите на своем компьютере.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6FA38F-8408-4D8A-8618-11218BB63974}"/>
              </a:ext>
            </a:extLst>
          </p:cNvPr>
          <p:cNvSpPr txBox="1"/>
          <p:nvPr/>
        </p:nvSpPr>
        <p:spPr>
          <a:xfrm>
            <a:off x="114300" y="0"/>
            <a:ext cx="12192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гороскопа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Авторы обещают выслать его быстро и бесплатно. Пользователю предлагается заполнить стандартную анкету (имя, фамилия, дата рождения), оставить свой электронный адрес. Любитель астрологии указывает все эти данные, но вместо гороскопа в его ящик попадает письмо с еще одним условием: чтобы получить заказ, надо отправить по указанному номеру СМС-сообщение с набором тех или иных цифр. При этом забывают добавить, что стоимость этого сообщения может составлять несколько сотен рублей.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1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721B11-B4DC-46C1-ADCE-D5A77ECCD100}"/>
              </a:ext>
            </a:extLst>
          </p:cNvPr>
          <p:cNvSpPr txBox="1"/>
          <p:nvPr/>
        </p:nvSpPr>
        <p:spPr>
          <a:xfrm>
            <a:off x="48986" y="0"/>
            <a:ext cx="1219200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Покупки через интернет </a:t>
            </a:r>
          </a:p>
          <a:p>
            <a:pPr algn="ctr"/>
            <a:endParaRPr lang="ru-RU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Покупатель (жертва) соглашается купить у продавца (мошенника) товар через интернет. Продавец просит оплатить товар через систему денежных переводов и получает деньги, используя зачастую фальшивое или недействительное удостоверение личности. Обещанный товар не доставляется покупателю.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9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618" y="268405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мошенничества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polevskoy.ru/wp-content/uploads/2020/08/image-14-07-20-11-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1040367"/>
            <a:ext cx="3950362" cy="2264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vgz.ru/wp-content/uploads/2017/09/Moshennitsa-e1504792879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7" y="3305289"/>
            <a:ext cx="4392797" cy="2731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0-tub-ru.yandex.net/i?id=5c6852240609b5770ba058b423e9acb1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385" y="3719034"/>
            <a:ext cx="3962817" cy="231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26652" y="1914816"/>
            <a:ext cx="5058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Вирус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«Вы выиграли приз…» </a:t>
            </a:r>
          </a:p>
        </p:txBody>
      </p:sp>
    </p:spTree>
    <p:extLst>
      <p:ext uri="{BB962C8B-B14F-4D97-AF65-F5344CB8AC3E}">
        <p14:creationId xmlns:p14="http://schemas.microsoft.com/office/powerpoint/2010/main" val="11078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142291-78C3-40A1-8B40-527F737BB7BF}"/>
              </a:ext>
            </a:extLst>
          </p:cNvPr>
          <p:cNvSpPr txBox="1"/>
          <p:nvPr/>
        </p:nvSpPr>
        <p:spPr>
          <a:xfrm>
            <a:off x="0" y="0"/>
            <a:ext cx="12191999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200" b="1" spc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Вирус </a:t>
            </a:r>
          </a:p>
          <a:p>
            <a:pPr algn="just">
              <a:spcBef>
                <a:spcPts val="1200"/>
              </a:spcBef>
            </a:pPr>
            <a:r>
              <a:rPr lang="ru-RU" sz="3200" b="1" spc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200" spc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 помогает злоумышленникам подобраться к банковской карте, привязанной к мобильному телефону, и перевести все деньги на свой счет. </a:t>
            </a:r>
          </a:p>
          <a:p>
            <a:pPr algn="just">
              <a:spcBef>
                <a:spcPts val="1200"/>
              </a:spcBef>
            </a:pPr>
            <a:endParaRPr lang="ru-RU" sz="3200" spc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3200" i="1" spc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200" b="1" spc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«Вы выиграли приз…»</a:t>
            </a:r>
          </a:p>
          <a:p>
            <a:pPr algn="just">
              <a:spcBef>
                <a:spcPts val="1200"/>
              </a:spcBef>
            </a:pPr>
            <a:r>
              <a:rPr lang="ru-RU" sz="3200" b="1" spc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200" spc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spc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ошенник привлекает «жертву» дорогим подарком, который выиграл абонент, но при этом просит прислать подтверждающую СМС, внести «регистрационный взнос» через интернет-кошелек, купить карточку предоплаты и перезвонить, назвав код.</a:t>
            </a:r>
            <a:endParaRPr lang="ru-RU" sz="3200" spc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813" y="505291"/>
            <a:ext cx="10131425" cy="145626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мошенничества</a:t>
            </a:r>
            <a:endParaRPr lang="ru-RU" dirty="0"/>
          </a:p>
        </p:txBody>
      </p:sp>
      <p:pic>
        <p:nvPicPr>
          <p:cNvPr id="4" name="Picture 4" descr="https://avatars.mds.yandex.net/get-zen_doc/1545908/pub_5eca3b03a3811a33d94a2bf0_5eca3be28ab85d61ea09ff4a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52" y="1450349"/>
            <a:ext cx="4247132" cy="283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fbm.ru/wp-content/uploads/2021/02/1-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345" y="1450348"/>
            <a:ext cx="4249255" cy="283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59452" y="4508029"/>
            <a:ext cx="9244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«Мама, я попал в аварию…»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«Ваша банковская карта заблокирована…» </a:t>
            </a:r>
            <a:b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063" y="205618"/>
            <a:ext cx="10131425" cy="145626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9" y="1985556"/>
            <a:ext cx="7654833" cy="4441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 всегда была неотъемлемой частью жизни человека. В изменяющихся условиях современного общества необходимо знать больше о том, как обезопасить себя от финансовых потерь и мошенничества, а это возможно лишь зная их виды. Эта проблема остаётся одной из основных и, соответственно, наиболее актуальных в современных условиях реализации инновационной экономики.</a:t>
            </a:r>
          </a:p>
        </p:txBody>
      </p:sp>
      <p:pic>
        <p:nvPicPr>
          <p:cNvPr id="4" name="Picture 2" descr="https://im0-tub-ru.yandex.net/i?id=00a1e7527e5449a30c66c47e827d4c2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79" y="1985555"/>
            <a:ext cx="3525774" cy="355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EEE39-8A19-4A07-B189-0244E3BCB0AF}"/>
              </a:ext>
            </a:extLst>
          </p:cNvPr>
          <p:cNvSpPr txBox="1"/>
          <p:nvPr/>
        </p:nvSpPr>
        <p:spPr>
          <a:xfrm>
            <a:off x="-32657" y="319284"/>
            <a:ext cx="121919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«Мама, я попал в аварию…» </a:t>
            </a:r>
          </a:p>
          <a:p>
            <a:pPr algn="ctr"/>
            <a:endParaRPr lang="ru-RU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схема направлена на воздействие на психику человека. Мошенник отправляет СМС или звонит с неприятной новостью, «жертва» в панике забывает проверить достоверность полученной информации переводит средства на счет мошенников.</a:t>
            </a:r>
          </a:p>
        </p:txBody>
      </p:sp>
    </p:spTree>
    <p:extLst>
      <p:ext uri="{BB962C8B-B14F-4D97-AF65-F5344CB8AC3E}">
        <p14:creationId xmlns:p14="http://schemas.microsoft.com/office/powerpoint/2010/main" val="194089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E39D0F-9FA3-472C-9244-07D33F0D5FD5}"/>
              </a:ext>
            </a:extLst>
          </p:cNvPr>
          <p:cNvSpPr txBox="1"/>
          <p:nvPr/>
        </p:nvSpPr>
        <p:spPr>
          <a:xfrm>
            <a:off x="0" y="160874"/>
            <a:ext cx="1233895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«Ваша банковская карта заблокирована…» </a:t>
            </a:r>
          </a:p>
          <a:p>
            <a:pPr algn="ctr"/>
            <a:endParaRPr lang="ru-RU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На мобильный телефон приходит СМС «Ваша банковская карта заблокирована. По вопросам разблокировки обращайтесь по телефону…».</a:t>
            </a:r>
            <a:b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«Жертва» перезванивает по указанному номеру и «сотрудник банка», которым является мошенник, предлагает пройти к банкомату и совершить несколько операций под диктовку. Результат не заставит себя долго ждать – деньги с карты перейдут на счет мошенников.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48358B4-B1B3-4B87-99D2-BC287F8A9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141" t="31490" r="20169" b="16916"/>
          <a:stretch/>
        </p:blipFill>
        <p:spPr>
          <a:xfrm>
            <a:off x="1" y="1257011"/>
            <a:ext cx="12192000" cy="488253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4362" y="361544"/>
            <a:ext cx="9603275" cy="104923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ПИРАМИДА</a:t>
            </a:r>
          </a:p>
        </p:txBody>
      </p:sp>
    </p:spTree>
    <p:extLst>
      <p:ext uri="{BB962C8B-B14F-4D97-AF65-F5344CB8AC3E}">
        <p14:creationId xmlns:p14="http://schemas.microsoft.com/office/powerpoint/2010/main" val="213641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7" y="0"/>
            <a:ext cx="9603275" cy="1608992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обеспечению финансовой безопасности личности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8" y="1734596"/>
            <a:ext cx="12191999" cy="4070840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банкомата осмотрите поверхность над ПИН-клавиатурой и устройство для приема карты на предмет нахождения посторонних предметов.</a:t>
            </a:r>
          </a:p>
          <a:p>
            <a:pPr lvl="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Закрывайте рукой клавиатуру при вводе ПИН-кода.</a:t>
            </a:r>
          </a:p>
          <a:p>
            <a:pPr lvl="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превышайте лимит кредитования – это может приводить к блокированию карты, штрафам и комиссиям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Никому не сообщайте свой ПИН-код.</a:t>
            </a:r>
          </a:p>
          <a:p>
            <a:pPr lvl="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оплачивайте кредит – это обеспечит отличную кредитную историю и убережет от штрафов.</a:t>
            </a:r>
          </a:p>
          <a:p>
            <a:pPr lvl="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допускайте потери карты, поломки, блокировки - перевыпуск карты может стоить дополнительных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9488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472" y="659235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изучения 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60391"/>
            <a:ext cx="12192000" cy="38202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виды финансового мошенничества и представить способы обеспечения финансовой безопасности.</a:t>
            </a:r>
          </a:p>
          <a:p>
            <a:pPr marL="0" indent="0" algn="just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Задачи: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что такое личная финансовая безопасность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проблемы финансовой безопасности.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виды финансового мошенничества.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2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7" y="830896"/>
            <a:ext cx="9603275" cy="104923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 безопасность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15732"/>
            <a:ext cx="12191999" cy="370806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мер, методов и средств по защите экономических интересов государства на макроуровне, корпоративных структур, финансовой деятельности хозяйствующих субъектов на микроуровне.</a:t>
            </a:r>
          </a:p>
          <a:p>
            <a:endParaRPr lang="ru-RU" dirty="0"/>
          </a:p>
        </p:txBody>
      </p:sp>
      <p:pic>
        <p:nvPicPr>
          <p:cNvPr id="1026" name="Picture 2" descr="https://vuzopedia.ru/storage/app/uploads/public/5b8/02e/d81/5b802ed8198ca938113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58" y="4142394"/>
            <a:ext cx="4224841" cy="2715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72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5" y="706897"/>
            <a:ext cx="11327641" cy="145626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 мошенничество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2470" y="1846384"/>
            <a:ext cx="9735529" cy="217170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противоправных действий в сфере денежного обращения путем обмана, злоупотребления доверием и других манипуляций с целью незаконного обогащения.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85" y="3910645"/>
            <a:ext cx="4753914" cy="2806488"/>
          </a:xfrm>
          <a:prstGeom prst="rect">
            <a:avLst/>
          </a:prstGeom>
        </p:spPr>
      </p:pic>
      <p:pic>
        <p:nvPicPr>
          <p:cNvPr id="9218" name="Picture 2" descr="http://static3.smi2.net/img/1200x630/772101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71" y="3907262"/>
            <a:ext cx="4460112" cy="280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6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121" y="602581"/>
            <a:ext cx="10423477" cy="145626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Виды финансового мошенничества: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549" y="2058848"/>
            <a:ext cx="763364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/>
              </a:rPr>
              <a:t>Мошенничества с использованием банковских карт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Интернет-мошенничества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pres?slideindex=1&amp;slidetitle="/>
              </a:rPr>
              <a:t>Мобильные мошенничества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pres?slideindex=1&amp;slidetitle="/>
              </a:rPr>
              <a:t>Финансовые пирамиды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im0-tub-ru.yandex.net/i?id=66ede862586b47a9df8a1e6e9174f890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251" y="2897524"/>
            <a:ext cx="4621626" cy="308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8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979" y="478791"/>
            <a:ext cx="10849970" cy="155653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Мошенничества с использованием банковских карт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https://avatars.mds.yandex.net/get-zen_doc/118017/pub_5c88c3a8f836be00b4fbd92f_5c88ca95d2fa8100b4ef27d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017" y="2301846"/>
            <a:ext cx="3219565" cy="3219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6979" y="2035322"/>
            <a:ext cx="7662438" cy="353943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Скимминг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Ливанская петля (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траппинг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«Магазинные» мошенники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Фишинг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Мошенничество с помощью телефона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Вишинг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10" descr="https://im0-tub-ru.yandex.net/i?id=c073642115e098652898dc299ce38477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9" y="3911629"/>
            <a:ext cx="3941260" cy="249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8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68F668-492B-40FA-96F7-8B48E08F7529}"/>
              </a:ext>
            </a:extLst>
          </p:cNvPr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Скимминг</a:t>
            </a: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на банкоматы нештатного оборудования (скиммеров), которое позволяет фиксировать данные банковской карты (информацию с магнитной полосы банковской карты и вводимый пин-код) для последующего хищения денежных средств со счета банковской карты.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6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79F8F3-3173-478C-B973-1ECA6DA80D43}"/>
              </a:ext>
            </a:extLst>
          </p:cNvPr>
          <p:cNvSpPr txBox="1"/>
          <p:nvPr/>
        </p:nvSpPr>
        <p:spPr>
          <a:xfrm>
            <a:off x="-65314" y="0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Фишинг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(англ. phishing) 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технология интернет-мошенничества, заключающаяся в краже личных конфиденциальных данных, таких как пароли доступа, данные банковских и идентификационных карт, посредством саперской рассылки или почтовых червей.</a:t>
            </a:r>
          </a:p>
        </p:txBody>
      </p:sp>
    </p:spTree>
    <p:extLst>
      <p:ext uri="{BB962C8B-B14F-4D97-AF65-F5344CB8AC3E}">
        <p14:creationId xmlns:p14="http://schemas.microsoft.com/office/powerpoint/2010/main" val="403267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910</TotalTime>
  <Words>994</Words>
  <Application>Microsoft Office PowerPoint</Application>
  <PresentationFormat>Широкоэкранный</PresentationFormat>
  <Paragraphs>103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Gill Sans MT</vt:lpstr>
      <vt:lpstr>Symbol</vt:lpstr>
      <vt:lpstr>Times New Roman</vt:lpstr>
      <vt:lpstr>Gallery</vt:lpstr>
      <vt:lpstr>личная финансовая безопасность</vt:lpstr>
      <vt:lpstr>актуальность</vt:lpstr>
      <vt:lpstr>Цель изучения темы</vt:lpstr>
      <vt:lpstr>Финансовая безопасность</vt:lpstr>
      <vt:lpstr>финансовое мошенничество</vt:lpstr>
      <vt:lpstr>Виды финансового мошенничества:</vt:lpstr>
      <vt:lpstr>Мошенничества с использованием банковских карт 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Интернет-мошенничества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Мобильные мошенничества</vt:lpstr>
      <vt:lpstr>Презентация PowerPoint</vt:lpstr>
      <vt:lpstr>Мобильные мошенничества</vt:lpstr>
      <vt:lpstr>Презентация PowerPoint</vt:lpstr>
      <vt:lpstr>Презентация PowerPoint</vt:lpstr>
      <vt:lpstr>ФИНАНСОВАЯ ПИРАМИДА</vt:lpstr>
      <vt:lpstr>Рекомендации по обеспечению финансовой безопасности личности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финансового мошенничества в Российской Федерации</dc:title>
  <dc:creator>Пользователь Windows</dc:creator>
  <cp:lastModifiedBy>User</cp:lastModifiedBy>
  <cp:revision>70</cp:revision>
  <dcterms:created xsi:type="dcterms:W3CDTF">2021-03-28T17:27:52Z</dcterms:created>
  <dcterms:modified xsi:type="dcterms:W3CDTF">2021-06-30T15:58:11Z</dcterms:modified>
</cp:coreProperties>
</file>