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0" r:id="rId2"/>
    <p:sldId id="313" r:id="rId3"/>
    <p:sldId id="329" r:id="rId4"/>
    <p:sldId id="319" r:id="rId5"/>
    <p:sldId id="332" r:id="rId6"/>
    <p:sldId id="322" r:id="rId7"/>
    <p:sldId id="330" r:id="rId8"/>
    <p:sldId id="331" r:id="rId9"/>
  </p:sldIdLst>
  <p:sldSz cx="9144000" cy="6858000" type="screen4x3"/>
  <p:notesSz cx="6808788" cy="99409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6DCA969-6CC7-45C5-A48E-0B2B53F6A9CC}">
          <p14:sldIdLst>
            <p14:sldId id="310"/>
            <p14:sldId id="313"/>
            <p14:sldId id="329"/>
            <p14:sldId id="319"/>
            <p14:sldId id="332"/>
            <p14:sldId id="322"/>
            <p14:sldId id="330"/>
            <p14:sldId id="33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0" autoAdjust="0"/>
    <p:restoredTop sz="94728" autoAdjust="0"/>
  </p:normalViewPr>
  <p:slideViewPr>
    <p:cSldViewPr>
      <p:cViewPr>
        <p:scale>
          <a:sx n="90" d="100"/>
          <a:sy n="90" d="100"/>
        </p:scale>
        <p:origin x="-2328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aseline="0"/>
            </a:pPr>
            <a:r>
              <a:rPr lang="en-US" sz="2000" b="1" baseline="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201</a:t>
            </a:r>
            <a:r>
              <a:rPr lang="ru-RU" sz="2000" b="1" baseline="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9</a:t>
            </a:r>
            <a:r>
              <a:rPr lang="en-US" sz="2000" b="1" baseline="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b="1" baseline="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год</a:t>
            </a:r>
            <a:endParaRPr lang="ru-RU" sz="2000" b="1" baseline="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c:rich>
      </c:tx>
      <c:layout>
        <c:manualLayout>
          <c:xMode val="edge"/>
          <c:yMode val="edge"/>
          <c:x val="2.3817917377931819E-2"/>
          <c:y val="8.7487228398968067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373314817099782E-2"/>
          <c:y val="7.2870635400382536E-2"/>
          <c:w val="0.88363073580836993"/>
          <c:h val="0.92712936459961748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1541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1541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4"/>
              </a:solidFill>
              <a:ln w="11541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accent2"/>
              </a:solidFill>
              <a:ln w="11541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2241989250349482"/>
                  <c:y val="-0.25423330275223299"/>
                </c:manualLayout>
              </c:layout>
              <c:tx>
                <c:rich>
                  <a:bodyPr/>
                  <a:lstStyle/>
                  <a:p>
                    <a:pPr>
                      <a:defRPr sz="2000" b="1" i="0" u="none" strike="noStrike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Arial Cyr"/>
                        <a:cs typeface="Arial Cyr"/>
                      </a:defRPr>
                    </a:pPr>
                    <a:r>
                      <a:rPr lang="ru-RU" sz="20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68</a:t>
                    </a:r>
                    <a:r>
                      <a:rPr lang="en-US" sz="20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%</a:t>
                    </a:r>
                    <a:r>
                      <a:rPr lang="ru-RU" sz="20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; </a:t>
                    </a:r>
                  </a:p>
                  <a:p>
                    <a:pPr>
                      <a:defRPr sz="2000" b="1" i="0" u="none" strike="noStrike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Arial Cyr"/>
                        <a:cs typeface="Arial Cyr"/>
                      </a:defRPr>
                    </a:pPr>
                    <a:r>
                      <a:rPr lang="ru-RU" sz="20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101 чел.</a:t>
                    </a:r>
                    <a:endParaRPr lang="en-US" dirty="0">
                      <a:solidFill>
                        <a:schemeClr val="bg1"/>
                      </a:solidFill>
                      <a:latin typeface="+mj-lt"/>
                    </a:endParaRPr>
                  </a:p>
                </c:rich>
              </c:tx>
              <c:numFmt formatCode="0%" sourceLinked="0"/>
              <c:spPr>
                <a:noFill/>
                <a:ln w="30557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6346434404316296"/>
                  <c:y val="0.10534385464091865"/>
                </c:manualLayout>
              </c:layout>
              <c:tx>
                <c:rich>
                  <a:bodyPr/>
                  <a:lstStyle/>
                  <a:p>
                    <a:pPr>
                      <a:defRPr sz="2000" b="1" i="0" u="none" strike="noStrike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Arial Cyr"/>
                        <a:cs typeface="Arial Cyr"/>
                      </a:defRPr>
                    </a:pPr>
                    <a:r>
                      <a:rPr lang="ru-RU" sz="20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24</a:t>
                    </a:r>
                    <a:r>
                      <a:rPr lang="en-US" sz="20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%</a:t>
                    </a:r>
                    <a:r>
                      <a:rPr lang="ru-RU" sz="20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; 35 чел.</a:t>
                    </a:r>
                    <a:endParaRPr lang="en-US" dirty="0">
                      <a:solidFill>
                        <a:schemeClr val="bg1"/>
                      </a:solidFill>
                      <a:latin typeface="+mj-lt"/>
                    </a:endParaRPr>
                  </a:p>
                </c:rich>
              </c:tx>
              <c:numFmt formatCode="0%" sourceLinked="0"/>
              <c:spPr>
                <a:noFill/>
                <a:ln w="30557">
                  <a:noFill/>
                </a:ln>
              </c:sp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0614221246660224"/>
                  <c:y val="0.18383984640935683"/>
                </c:manualLayout>
              </c:layout>
              <c:tx>
                <c:rich>
                  <a:bodyPr/>
                  <a:lstStyle/>
                  <a:p>
                    <a:pPr>
                      <a:defRPr sz="2000" b="1" i="0" u="none" strike="noStrike" baseline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Arial Cyr"/>
                        <a:cs typeface="Arial Cyr"/>
                      </a:defRPr>
                    </a:pPr>
                    <a:r>
                      <a:rPr lang="ru-RU" sz="2000" b="1" baseline="0" dirty="0" smtClean="0"/>
                      <a:t>8</a:t>
                    </a:r>
                    <a:r>
                      <a:rPr lang="en-US" sz="2000" b="1" baseline="0" dirty="0" smtClean="0"/>
                      <a:t>%</a:t>
                    </a:r>
                    <a:r>
                      <a:rPr lang="ru-RU" sz="2000" b="1" baseline="0" dirty="0" smtClean="0"/>
                      <a:t>; </a:t>
                    </a:r>
                  </a:p>
                  <a:p>
                    <a:pPr>
                      <a:defRPr sz="2000" b="1" i="0" u="none" strike="noStrike" baseline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Arial Cyr"/>
                        <a:cs typeface="Arial Cyr"/>
                      </a:defRPr>
                    </a:pPr>
                    <a:r>
                      <a:rPr lang="ru-RU" sz="2000" b="1" baseline="0" dirty="0" smtClean="0"/>
                      <a:t>1</a:t>
                    </a:r>
                    <a:r>
                      <a:rPr lang="en-US" sz="2000" b="1" baseline="0" dirty="0" smtClean="0"/>
                      <a:t>2 </a:t>
                    </a:r>
                    <a:r>
                      <a:rPr lang="ru-RU" sz="2000" b="1" baseline="0" dirty="0" smtClean="0"/>
                      <a:t>чел.</a:t>
                    </a:r>
                    <a:endParaRPr lang="en-US" sz="2800" dirty="0"/>
                  </a:p>
                </c:rich>
              </c:tx>
              <c:numFmt formatCode="0%" sourceLinked="0"/>
              <c:spPr>
                <a:noFill/>
                <a:ln w="30557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spPr>
              <a:noFill/>
              <a:ln w="30557">
                <a:noFill/>
              </a:ln>
            </c:spPr>
            <c:txPr>
              <a:bodyPr/>
              <a:lstStyle/>
              <a:p>
                <a:pPr>
                  <a:defRPr sz="2000" b="1" i="0" u="none" strike="noStrike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Лист1!$A$20:$A$22</c:f>
              <c:strCache>
                <c:ptCount val="3"/>
                <c:pt idx="0">
                  <c:v>Пермь</c:v>
                </c:pt>
                <c:pt idx="1">
                  <c:v>Пермский край</c:v>
                </c:pt>
                <c:pt idx="2">
                  <c:v>Другие регионы</c:v>
                </c:pt>
              </c:strCache>
            </c:strRef>
          </c:cat>
          <c:val>
            <c:numRef>
              <c:f>Лист1!$B$20:$B$22</c:f>
              <c:numCache>
                <c:formatCode>0%</c:formatCode>
                <c:ptCount val="3"/>
                <c:pt idx="0">
                  <c:v>0.68</c:v>
                </c:pt>
                <c:pt idx="1">
                  <c:v>0.24</c:v>
                </c:pt>
                <c:pt idx="2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</c:spPr>
    </c:plotArea>
    <c:legend>
      <c:legendPos val="r"/>
      <c:legendEntry>
        <c:idx val="0"/>
        <c:txPr>
          <a:bodyPr/>
          <a:lstStyle/>
          <a:p>
            <a:pPr>
              <a:defRPr sz="1500" b="1" baseline="0">
                <a:solidFill>
                  <a:schemeClr val="accent1">
                    <a:lumMod val="50000"/>
                  </a:schemeClr>
                </a:solidFill>
                <a:latin typeface="+mn-lt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500" b="1" baseline="0">
                <a:solidFill>
                  <a:schemeClr val="accent1">
                    <a:lumMod val="50000"/>
                  </a:schemeClr>
                </a:solidFill>
                <a:latin typeface="+mn-lt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500" b="1" baseline="0">
                <a:solidFill>
                  <a:schemeClr val="accent1">
                    <a:lumMod val="50000"/>
                  </a:schemeClr>
                </a:solidFill>
                <a:latin typeface="+mn-lt"/>
              </a:defRPr>
            </a:pPr>
            <a:endParaRPr lang="ru-RU"/>
          </a:p>
        </c:txPr>
      </c:legendEntry>
      <c:layout>
        <c:manualLayout>
          <c:xMode val="edge"/>
          <c:yMode val="edge"/>
          <c:x val="2.8633756500648932E-2"/>
          <c:y val="0.83538615603655697"/>
          <c:w val="0.97136613809179539"/>
          <c:h val="0.15811611058289352"/>
        </c:manualLayout>
      </c:layout>
      <c:overlay val="0"/>
      <c:txPr>
        <a:bodyPr/>
        <a:lstStyle/>
        <a:p>
          <a:pPr>
            <a:defRPr sz="1500" b="1" baseline="0">
              <a:solidFill>
                <a:schemeClr val="accent1">
                  <a:lumMod val="50000"/>
                </a:schemeClr>
              </a:solidFill>
              <a:latin typeface="+mn-lt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89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aseline="0"/>
            </a:pPr>
            <a:r>
              <a:rPr lang="en-US" sz="2000" b="1" baseline="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20</a:t>
            </a:r>
            <a:r>
              <a:rPr lang="ru-RU" sz="2000" b="1" baseline="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20</a:t>
            </a:r>
            <a:r>
              <a:rPr lang="en-US" sz="2000" b="1" baseline="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b="1" baseline="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год</a:t>
            </a:r>
            <a:endParaRPr lang="ru-RU" sz="2000" b="1" baseline="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c:rich>
      </c:tx>
      <c:layout>
        <c:manualLayout>
          <c:xMode val="edge"/>
          <c:yMode val="edge"/>
          <c:x val="0"/>
          <c:y val="0.11414359115345679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373314817099782E-2"/>
          <c:y val="7.2870635400382536E-2"/>
          <c:w val="0.88363073580836993"/>
          <c:h val="0.92712936459961748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1541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1541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4"/>
              </a:solidFill>
              <a:ln w="11541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accent2"/>
              </a:solidFill>
              <a:ln w="11541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20705287208900594"/>
                  <c:y val="-0.16196182272164741"/>
                </c:manualLayout>
              </c:layout>
              <c:tx>
                <c:rich>
                  <a:bodyPr/>
                  <a:lstStyle/>
                  <a:p>
                    <a:pPr>
                      <a:defRPr sz="2000" b="1" i="0" u="none" strike="noStrike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Arial Cyr"/>
                        <a:cs typeface="Arial Cyr"/>
                      </a:defRPr>
                    </a:pPr>
                    <a:r>
                      <a:rPr lang="ru-RU" sz="20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61</a:t>
                    </a:r>
                    <a:r>
                      <a:rPr lang="en-US" sz="20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%</a:t>
                    </a:r>
                    <a:r>
                      <a:rPr lang="ru-RU" sz="20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; </a:t>
                    </a:r>
                  </a:p>
                  <a:p>
                    <a:pPr>
                      <a:defRPr sz="2000" b="1" i="0" u="none" strike="noStrike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Arial Cyr"/>
                        <a:cs typeface="Arial Cyr"/>
                      </a:defRPr>
                    </a:pPr>
                    <a:r>
                      <a:rPr lang="en-US" sz="20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8</a:t>
                    </a:r>
                    <a:r>
                      <a:rPr lang="ru-RU" sz="20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6 чел.</a:t>
                    </a:r>
                    <a:endParaRPr lang="en-US" dirty="0">
                      <a:solidFill>
                        <a:schemeClr val="bg1"/>
                      </a:solidFill>
                      <a:latin typeface="+mj-lt"/>
                    </a:endParaRPr>
                  </a:p>
                </c:rich>
              </c:tx>
              <c:numFmt formatCode="0%" sourceLinked="0"/>
              <c:spPr>
                <a:noFill/>
                <a:ln w="30557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4663018107331491"/>
                  <c:y val="-6.2422879772919035E-2"/>
                </c:manualLayout>
              </c:layout>
              <c:tx>
                <c:rich>
                  <a:bodyPr/>
                  <a:lstStyle/>
                  <a:p>
                    <a:pPr>
                      <a:defRPr sz="2000" b="1" i="0" u="none" strike="noStrike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Arial Cyr"/>
                        <a:cs typeface="Arial Cyr"/>
                      </a:defRPr>
                    </a:pPr>
                    <a:r>
                      <a:rPr lang="ru-RU" sz="20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26</a:t>
                    </a:r>
                    <a:r>
                      <a:rPr lang="en-US" sz="20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%</a:t>
                    </a:r>
                    <a:r>
                      <a:rPr lang="ru-RU" sz="2000" b="1" baseline="0" dirty="0" smtClean="0">
                        <a:solidFill>
                          <a:schemeClr val="bg1"/>
                        </a:solidFill>
                        <a:latin typeface="+mj-lt"/>
                      </a:rPr>
                      <a:t>; 37 чел.</a:t>
                    </a:r>
                    <a:endParaRPr lang="en-US" dirty="0">
                      <a:solidFill>
                        <a:schemeClr val="bg1"/>
                      </a:solidFill>
                      <a:latin typeface="+mj-lt"/>
                    </a:endParaRPr>
                  </a:p>
                </c:rich>
              </c:tx>
              <c:numFmt formatCode="0%" sourceLinked="0"/>
              <c:spPr>
                <a:noFill/>
                <a:ln w="30557">
                  <a:noFill/>
                </a:ln>
              </c:sp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0614221246660224"/>
                  <c:y val="0.18383984640935683"/>
                </c:manualLayout>
              </c:layout>
              <c:tx>
                <c:rich>
                  <a:bodyPr/>
                  <a:lstStyle/>
                  <a:p>
                    <a:pPr>
                      <a:defRPr sz="2000" b="1" i="0" u="none" strike="noStrike" baseline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Arial Cyr"/>
                        <a:cs typeface="Arial Cyr"/>
                      </a:defRPr>
                    </a:pPr>
                    <a:r>
                      <a:rPr lang="ru-RU" sz="2000" b="1" baseline="0" dirty="0" smtClean="0"/>
                      <a:t>13</a:t>
                    </a:r>
                    <a:r>
                      <a:rPr lang="en-US" sz="2000" b="1" baseline="0" dirty="0" smtClean="0"/>
                      <a:t>%</a:t>
                    </a:r>
                    <a:r>
                      <a:rPr lang="ru-RU" sz="2000" b="1" baseline="0" dirty="0" smtClean="0"/>
                      <a:t>; </a:t>
                    </a:r>
                  </a:p>
                  <a:p>
                    <a:pPr>
                      <a:defRPr sz="2000" b="1" i="0" u="none" strike="noStrike" baseline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Arial Cyr"/>
                        <a:cs typeface="Arial Cyr"/>
                      </a:defRPr>
                    </a:pPr>
                    <a:r>
                      <a:rPr lang="ru-RU" sz="2000" b="1" baseline="0" dirty="0" smtClean="0"/>
                      <a:t>19 чел.</a:t>
                    </a:r>
                    <a:endParaRPr lang="en-US" sz="2800" dirty="0"/>
                  </a:p>
                </c:rich>
              </c:tx>
              <c:numFmt formatCode="0%" sourceLinked="0"/>
              <c:spPr>
                <a:noFill/>
                <a:ln w="30557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spPr>
              <a:noFill/>
              <a:ln w="30557">
                <a:noFill/>
              </a:ln>
            </c:spPr>
            <c:txPr>
              <a:bodyPr/>
              <a:lstStyle/>
              <a:p>
                <a:pPr>
                  <a:defRPr sz="2000" b="1" i="0" u="none" strike="noStrike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Лист1!$A$20:$A$22</c:f>
              <c:strCache>
                <c:ptCount val="3"/>
                <c:pt idx="0">
                  <c:v>Пермь</c:v>
                </c:pt>
                <c:pt idx="1">
                  <c:v>Пермский край</c:v>
                </c:pt>
                <c:pt idx="2">
                  <c:v>Другие регионы</c:v>
                </c:pt>
              </c:strCache>
            </c:strRef>
          </c:cat>
          <c:val>
            <c:numRef>
              <c:f>Лист1!$B$20:$B$22</c:f>
              <c:numCache>
                <c:formatCode>0%</c:formatCode>
                <c:ptCount val="3"/>
                <c:pt idx="0">
                  <c:v>0.61</c:v>
                </c:pt>
                <c:pt idx="1">
                  <c:v>0.26</c:v>
                </c:pt>
                <c:pt idx="2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89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aseline="0"/>
            </a:pPr>
            <a:r>
              <a:rPr lang="en-US" sz="2000" baseline="0" dirty="0" smtClean="0">
                <a:solidFill>
                  <a:schemeClr val="accent1">
                    <a:lumMod val="50000"/>
                  </a:schemeClr>
                </a:solidFill>
              </a:rPr>
              <a:t>201</a:t>
            </a:r>
            <a:r>
              <a:rPr lang="ru-RU" sz="2000" baseline="0" dirty="0" smtClean="0">
                <a:solidFill>
                  <a:schemeClr val="accent1">
                    <a:lumMod val="50000"/>
                  </a:schemeClr>
                </a:solidFill>
              </a:rPr>
              <a:t>9 год</a:t>
            </a:r>
            <a:endParaRPr lang="en-US" sz="2000" baseline="0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3.3216666955913701E-2"/>
          <c:y val="3.376801902708221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2357941189886469"/>
          <c:y val="6.5272251329781941E-2"/>
          <c:w val="0.89025681486551889"/>
          <c:h val="0.7967441924144763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4"/>
              </a:solidFill>
            </c:spPr>
          </c:dPt>
          <c:dLbls>
            <c:txPr>
              <a:bodyPr/>
              <a:lstStyle/>
              <a:p>
                <a:pPr>
                  <a:defRPr sz="2000" b="1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</c:v>
                </c:pt>
                <c:pt idx="1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3.1868486874309085E-2"/>
          <c:y val="0.33330547594350518"/>
          <c:w val="0.30917252983131432"/>
          <c:h val="0.2536741332985904"/>
        </c:manualLayout>
      </c:layout>
      <c:overlay val="0"/>
      <c:txPr>
        <a:bodyPr/>
        <a:lstStyle/>
        <a:p>
          <a:pPr>
            <a:defRPr sz="1500" b="1" baseline="0">
              <a:solidFill>
                <a:schemeClr val="accent1">
                  <a:lumMod val="50000"/>
                </a:schemeClr>
              </a:solidFill>
              <a:latin typeface="+mn-lt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aseline="0"/>
            </a:pPr>
            <a:r>
              <a:rPr lang="en-US" sz="2000" baseline="0" dirty="0" smtClean="0">
                <a:solidFill>
                  <a:schemeClr val="accent1">
                    <a:lumMod val="50000"/>
                  </a:schemeClr>
                </a:solidFill>
              </a:rPr>
              <a:t>20</a:t>
            </a:r>
            <a:r>
              <a:rPr lang="ru-RU" sz="2000" baseline="0" dirty="0" smtClean="0">
                <a:solidFill>
                  <a:schemeClr val="accent1">
                    <a:lumMod val="50000"/>
                  </a:schemeClr>
                </a:solidFill>
              </a:rPr>
              <a:t>20 год</a:t>
            </a:r>
            <a:endParaRPr lang="en-US" sz="2000" baseline="0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2.609013956884897E-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3213046424956355"/>
          <c:y val="9.5799622872503307E-2"/>
          <c:w val="0.89025681486551889"/>
          <c:h val="0.7967441924144763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4"/>
              </a:solidFill>
            </c:spPr>
          </c:dPt>
          <c:dLbls>
            <c:txPr>
              <a:bodyPr/>
              <a:lstStyle/>
              <a:p>
                <a:pPr>
                  <a:defRPr sz="2000" b="1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0.42</c:v>
                </c:pt>
                <c:pt idx="1">
                  <c:v>0.57999999999999996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603"/>
          </a:xfrm>
          <a:prstGeom prst="rect">
            <a:avLst/>
          </a:prstGeom>
        </p:spPr>
        <p:txBody>
          <a:bodyPr vert="horz" lIns="91585" tIns="45793" rIns="91585" bIns="4579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7603"/>
          </a:xfrm>
          <a:prstGeom prst="rect">
            <a:avLst/>
          </a:prstGeom>
        </p:spPr>
        <p:txBody>
          <a:bodyPr vert="horz" lIns="91585" tIns="45793" rIns="91585" bIns="45793" rtlCol="0"/>
          <a:lstStyle>
            <a:lvl1pPr algn="r">
              <a:defRPr sz="1200"/>
            </a:lvl1pPr>
          </a:lstStyle>
          <a:p>
            <a:fld id="{AED156F9-C79E-4F24-82F4-16FCE3E5941A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1734"/>
            <a:ext cx="2951217" cy="497602"/>
          </a:xfrm>
          <a:prstGeom prst="rect">
            <a:avLst/>
          </a:prstGeom>
        </p:spPr>
        <p:txBody>
          <a:bodyPr vert="horz" lIns="91585" tIns="45793" rIns="91585" bIns="4579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981" y="9441734"/>
            <a:ext cx="2951217" cy="497602"/>
          </a:xfrm>
          <a:prstGeom prst="rect">
            <a:avLst/>
          </a:prstGeom>
        </p:spPr>
        <p:txBody>
          <a:bodyPr vert="horz" lIns="91585" tIns="45793" rIns="91585" bIns="45793" rtlCol="0" anchor="b"/>
          <a:lstStyle>
            <a:lvl1pPr algn="r">
              <a:defRPr sz="1200"/>
            </a:lvl1pPr>
          </a:lstStyle>
          <a:p>
            <a:fld id="{6049143B-943A-4E40-9C89-4A56A15EB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349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6" cy="497047"/>
          </a:xfrm>
          <a:prstGeom prst="rect">
            <a:avLst/>
          </a:prstGeom>
        </p:spPr>
        <p:txBody>
          <a:bodyPr vert="horz" lIns="91585" tIns="45793" rIns="91585" bIns="4579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6" cy="497047"/>
          </a:xfrm>
          <a:prstGeom prst="rect">
            <a:avLst/>
          </a:prstGeom>
        </p:spPr>
        <p:txBody>
          <a:bodyPr vert="horz" lIns="91585" tIns="45793" rIns="91585" bIns="4579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2BC29F5-D1E7-4D64-8A25-B10797CFFAAF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5" tIns="45793" rIns="91585" bIns="4579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1"/>
            <a:ext cx="5447030" cy="4473417"/>
          </a:xfrm>
          <a:prstGeom prst="rect">
            <a:avLst/>
          </a:prstGeom>
        </p:spPr>
        <p:txBody>
          <a:bodyPr vert="horz" lIns="91585" tIns="45793" rIns="91585" bIns="45793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5"/>
            <a:ext cx="2950476" cy="497047"/>
          </a:xfrm>
          <a:prstGeom prst="rect">
            <a:avLst/>
          </a:prstGeom>
        </p:spPr>
        <p:txBody>
          <a:bodyPr vert="horz" lIns="91585" tIns="45793" rIns="91585" bIns="4579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5"/>
            <a:ext cx="2950476" cy="497047"/>
          </a:xfrm>
          <a:prstGeom prst="rect">
            <a:avLst/>
          </a:prstGeom>
        </p:spPr>
        <p:txBody>
          <a:bodyPr vert="horz" lIns="91585" tIns="45793" rIns="91585" bIns="4579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4205F3-48D2-43B8-B6E7-8142121D5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780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CAD91-2714-4B81-B08C-2E9A4D9F6152}" type="datetime10">
              <a:rPr lang="ru-RU"/>
              <a:pPr>
                <a:defRPr/>
              </a:pPr>
              <a:t>11:24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536D7-AE70-49E5-BC5F-3ADC31D80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D489C-FCA3-4D38-A44C-EB28BE6BBE6E}" type="datetime10">
              <a:rPr lang="ru-RU"/>
              <a:pPr>
                <a:defRPr/>
              </a:pPr>
              <a:t>11:24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76A51-73F5-434D-8F6D-C88C1DDB3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4C20F-9B49-4DA5-B047-9D929EA63A20}" type="datetime10">
              <a:rPr lang="ru-RU"/>
              <a:pPr>
                <a:defRPr/>
              </a:pPr>
              <a:t>11:24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06D6D-48D9-4C58-AF22-CB517AFACA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DF1E9-6006-493E-A19E-2B1E1DEA76C6}" type="datetime10">
              <a:rPr lang="ru-RU"/>
              <a:pPr>
                <a:defRPr/>
              </a:pPr>
              <a:t>11:24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00041-0FA2-4B20-9D18-28760EB6D6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888CB-F099-451A-B2AB-BD8B4C6DD473}" type="datetime10">
              <a:rPr lang="ru-RU"/>
              <a:pPr>
                <a:defRPr/>
              </a:pPr>
              <a:t>11:24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705D-FAC1-42E6-971E-E4B9CC3F06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66F73-20C5-43D7-A047-D735152A02E6}" type="datetime10">
              <a:rPr lang="ru-RU"/>
              <a:pPr>
                <a:defRPr/>
              </a:pPr>
              <a:t>11:24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5432E-61AF-4D4E-A4A2-082225561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790E8-743A-47E2-8BA2-6327195E18AE}" type="datetime10">
              <a:rPr lang="ru-RU"/>
              <a:pPr>
                <a:defRPr/>
              </a:pPr>
              <a:t>11:24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082CA-8F9F-4C09-8C1B-3B5655862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7B800-1CF2-4C00-884D-1DF35CA23137}" type="datetime10">
              <a:rPr lang="ru-RU"/>
              <a:pPr>
                <a:defRPr/>
              </a:pPr>
              <a:t>11:24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37C6E-4E55-42F1-A06F-84387900B0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99FB7-8849-4D88-AB40-CFAB38ACEC62}" type="datetime10">
              <a:rPr lang="ru-RU"/>
              <a:pPr>
                <a:defRPr/>
              </a:pPr>
              <a:t>11:24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16199-BF2C-4B89-AF89-89A624FD6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518AA-9011-4E21-9BF6-A407BE110301}" type="datetime10">
              <a:rPr lang="ru-RU"/>
              <a:pPr>
                <a:defRPr/>
              </a:pPr>
              <a:t>11:24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9A7AE-C798-42CE-8598-026A333F5F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2405A-D0BD-4403-8FB0-786F5045C2C0}" type="datetime10">
              <a:rPr lang="ru-RU"/>
              <a:pPr>
                <a:defRPr/>
              </a:pPr>
              <a:t>11:24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4EFF0-B52E-4166-A7BD-2FD1D9DFC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103D12-C7B6-4B86-B579-857E0217AEA1}" type="datetime10">
              <a:rPr lang="ru-RU"/>
              <a:pPr>
                <a:defRPr/>
              </a:pPr>
              <a:t>11:24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465A07-9DF1-4305-BA5A-0CF201C541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4BCAF6E-1D35-44B2-99A6-689806044575}" type="datetime10">
              <a:rPr lang="ru-RU"/>
              <a:pPr>
                <a:defRPr/>
              </a:pPr>
              <a:t>11:24</a:t>
            </a:fld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7E4CC-445E-4C04-9516-D5E01A14D231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14340" name="Заголовок 1"/>
          <p:cNvSpPr>
            <a:spLocks noGrp="1"/>
          </p:cNvSpPr>
          <p:nvPr>
            <p:ph type="ctrTitle"/>
          </p:nvPr>
        </p:nvSpPr>
        <p:spPr>
          <a:xfrm>
            <a:off x="395536" y="3284984"/>
            <a:ext cx="8353425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 приема </a:t>
            </a:r>
            <a:r>
              <a:rPr lang="ru-RU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образовательные программы высшего образования – программы магистратуры</a:t>
            </a:r>
            <a:br>
              <a:rPr lang="ru-RU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очной формы </a:t>
            </a:r>
            <a:r>
              <a:rPr lang="ru-RU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обучения НИУ </a:t>
            </a:r>
            <a:r>
              <a:rPr lang="ru-RU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ВШЭ-Пермь</a:t>
            </a:r>
            <a:br>
              <a:rPr lang="ru-RU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</a:t>
            </a:r>
            <a:r>
              <a: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ru-RU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</a:t>
            </a:r>
            <a:r>
              <a:rPr lang="ru-RU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109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812360" cy="936104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Количество заявлений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и конкурс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на </a:t>
            </a:r>
            <a:r>
              <a:rPr lang="ru-RU" sz="2400" dirty="0" smtClean="0">
                <a:solidFill>
                  <a:schemeClr val="bg1"/>
                </a:solidFill>
              </a:rPr>
              <a:t>места за счет бюджетных ассигнований федерального бюджета </a:t>
            </a:r>
            <a:r>
              <a:rPr lang="ru-RU" sz="2400" dirty="0" smtClean="0">
                <a:solidFill>
                  <a:schemeClr val="bg1"/>
                </a:solidFill>
              </a:rPr>
              <a:t>(далее - бюджетные </a:t>
            </a:r>
            <a:r>
              <a:rPr lang="ru-RU" sz="2400" dirty="0" smtClean="0">
                <a:solidFill>
                  <a:schemeClr val="bg1"/>
                </a:solidFill>
              </a:rPr>
              <a:t>места)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DF1E9-6006-493E-A19E-2B1E1DEA76C6}" type="datetime10">
              <a:rPr lang="ru-RU" smtClean="0"/>
              <a:pPr>
                <a:defRPr/>
              </a:pPr>
              <a:t>11:24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00041-0FA2-4B20-9D18-28760EB6D6B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graphicFrame>
        <p:nvGraphicFramePr>
          <p:cNvPr id="7" name="Group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5895546"/>
              </p:ext>
            </p:extLst>
          </p:nvPr>
        </p:nvGraphicFramePr>
        <p:xfrm>
          <a:off x="179512" y="1412776"/>
          <a:ext cx="8424936" cy="4507486"/>
        </p:xfrm>
        <a:graphic>
          <a:graphicData uri="http://schemas.openxmlformats.org/drawingml/2006/table">
            <a:tbl>
              <a:tblPr/>
              <a:tblGrid>
                <a:gridCol w="4392488"/>
                <a:gridCol w="1152128"/>
                <a:gridCol w="1080120"/>
                <a:gridCol w="1800200"/>
              </a:tblGrid>
              <a:tr h="780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Код наименование направления подготовки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наименование образовательной  программы</a:t>
                      </a:r>
                    </a:p>
                  </a:txBody>
                  <a:tcPr marL="91453" marR="91453" marT="45687" marB="4568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Количество заявлений  на бюджетные места</a:t>
                      </a:r>
                    </a:p>
                  </a:txBody>
                  <a:tcPr marL="91453" marR="91453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Количество бюджетных мест </a:t>
                      </a:r>
                    </a:p>
                  </a:txBody>
                  <a:tcPr marL="91453" marR="91453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Конкурс на бюджетные места,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чел. на место</a:t>
                      </a:r>
                    </a:p>
                  </a:txBody>
                  <a:tcPr marL="91453" marR="91453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38.04.02 Менеджмент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Экономика впечатлений: музейный, событийный, туристический менеджмент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</a:t>
                      </a:r>
                      <a:endParaRPr kumimoji="0" lang="ru-RU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5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38.04.02 Менеджмент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Smart</a:t>
                      </a: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-маркетинг</a:t>
                      </a:r>
                      <a:r>
                        <a:rPr kumimoji="0" 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данные, аналитика, инсайты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</a:t>
                      </a:r>
                      <a:endParaRPr kumimoji="0" lang="ru-RU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38.04.02 Менеджмент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Управление проектами: </a:t>
                      </a:r>
                      <a:b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</a:b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проектный анализ, инвестиции, технологии реализации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</a:t>
                      </a:r>
                      <a:endParaRPr kumimoji="0" lang="ru-RU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38.04.04 Государственное и муниципальное управление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Государственное и муниципальное управление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</a:t>
                      </a:r>
                      <a:endParaRPr kumimoji="0" lang="ru-RU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38.04.05 Бизнес-информатика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Информационная аналитика в управлении предприятием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  <a:endParaRPr kumimoji="0" lang="ru-RU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38.04.08. Финансы и кредит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Финансовые стратегии и аналитика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</a:t>
                      </a:r>
                      <a:endParaRPr kumimoji="0" lang="ru-RU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40.04.01 Юриспруденция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Правовое обеспечение предпринимательской деятельности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109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4,5</a:t>
                      </a:r>
                      <a:endParaRPr kumimoji="0" lang="ru-RU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87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Итого</a:t>
                      </a:r>
                    </a:p>
                  </a:txBody>
                  <a:tcPr marL="91453" marR="91453" marT="45687" marB="4568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348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ru-RU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28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850106"/>
          </a:xfrm>
        </p:spPr>
        <p:txBody>
          <a:bodyPr/>
          <a:lstStyle/>
          <a:p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</a:t>
            </a: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зачисленных на </a:t>
            </a:r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курс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DF1E9-6006-493E-A19E-2B1E1DEA76C6}" type="datetime10">
              <a:rPr lang="ru-RU" smtClean="0"/>
              <a:pPr>
                <a:defRPr/>
              </a:pPr>
              <a:t>11:24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00041-0FA2-4B20-9D18-28760EB6D6B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7" name="Group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6714389"/>
              </p:ext>
            </p:extLst>
          </p:nvPr>
        </p:nvGraphicFramePr>
        <p:xfrm>
          <a:off x="251520" y="1340768"/>
          <a:ext cx="8424935" cy="5299551"/>
        </p:xfrm>
        <a:graphic>
          <a:graphicData uri="http://schemas.openxmlformats.org/drawingml/2006/table">
            <a:tbl>
              <a:tblPr/>
              <a:tblGrid>
                <a:gridCol w="3600400"/>
                <a:gridCol w="936104"/>
                <a:gridCol w="1080120"/>
                <a:gridCol w="1152128"/>
                <a:gridCol w="1656183"/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Код наименование направления подготовки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наименование образовательной  программы</a:t>
                      </a:r>
                    </a:p>
                  </a:txBody>
                  <a:tcPr marL="91453" marR="91453" marT="45687" marB="4568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Всего</a:t>
                      </a:r>
                    </a:p>
                  </a:txBody>
                  <a:tcPr marL="91453" marR="91453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Бюджетные места</a:t>
                      </a:r>
                    </a:p>
                  </a:txBody>
                  <a:tcPr marL="91453" marR="91453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Места по договорам об образовании</a:t>
                      </a:r>
                    </a:p>
                  </a:txBody>
                  <a:tcPr marL="91453" marR="91453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Места по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договорам об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образовании за счет средств НИУ ВШЭ</a:t>
                      </a:r>
                    </a:p>
                  </a:txBody>
                  <a:tcPr marL="91453" marR="91453"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38.04.02 Менеджмент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Экономика впечатлений: музейный, событийный, туристический менеджмент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ru-RU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ru-RU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38.04.02 Менеджмент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Smart</a:t>
                      </a: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-маркетинг</a:t>
                      </a:r>
                      <a:r>
                        <a:rPr kumimoji="0" lang="ru-RU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данные, аналитика, инсайты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9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38.04.02 Менеджмент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Управление проектами: </a:t>
                      </a:r>
                      <a:b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</a:b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проектный анализ, инвестиции, технологии реализации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38.04.04 Государственное и муниципальное управление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Государственное и муниципальное управление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38.04.05 Бизнес-информатика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Информационная аналитика в управлении предприятием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38.04.08. Финансы и кредит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Финансовые стратегии и аналитика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40.04.01 Юриспруденция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Правовое обеспечение предпринимательской деятельности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46.04.01 История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Цифровые методы в гуманитарных науках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86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Итого</a:t>
                      </a:r>
                    </a:p>
                  </a:txBody>
                  <a:tcPr marL="91453" marR="91453" marT="45687" marB="4568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142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118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18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704856" cy="108012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Состав вступительных испытаний и проходной </a:t>
            </a:r>
            <a:r>
              <a:rPr lang="ru-RU" dirty="0">
                <a:solidFill>
                  <a:schemeClr val="bg1"/>
                </a:solidFill>
              </a:rPr>
              <a:t>балл 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DF1E9-6006-493E-A19E-2B1E1DEA76C6}" type="datetime10">
              <a:rPr lang="ru-RU" smtClean="0"/>
              <a:pPr>
                <a:defRPr/>
              </a:pPr>
              <a:t>11:24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00041-0FA2-4B20-9D18-28760EB6D6B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6" name="Group 30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156388165"/>
              </p:ext>
            </p:extLst>
          </p:nvPr>
        </p:nvGraphicFramePr>
        <p:xfrm>
          <a:off x="251520" y="1340768"/>
          <a:ext cx="8568878" cy="5047700"/>
        </p:xfrm>
        <a:graphic>
          <a:graphicData uri="http://schemas.openxmlformats.org/drawingml/2006/table">
            <a:tbl>
              <a:tblPr/>
              <a:tblGrid>
                <a:gridCol w="4680520"/>
                <a:gridCol w="1872208"/>
                <a:gridCol w="2016150"/>
              </a:tblGrid>
              <a:tr h="658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Код наименование направления подготовки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наименование образовательной  программы</a:t>
                      </a:r>
                    </a:p>
                  </a:txBody>
                  <a:tcPr marL="91453" marR="91453" marT="45687" marB="4568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Проходной балл (из 100)</a:t>
                      </a:r>
                    </a:p>
                  </a:txBody>
                  <a:tcPr marL="91439" marR="91439"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Вступительное испытание</a:t>
                      </a:r>
                    </a:p>
                  </a:txBody>
                  <a:tcPr marL="91439" marR="91439"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6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38.04.02 Менеджмент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Экономика впечатлений: музейный, событийный, туристический менеджмент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69,60</a:t>
                      </a: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конкурс портфолио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38.04.02 Менеджмент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Smart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-маркетинг</a:t>
                      </a: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данные, аналитика, инсайты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66,61</a:t>
                      </a: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38.04.02 Менеджмент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Управление проектами: </a:t>
                      </a:r>
                      <a:b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</a:b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проектный анализ, инвестиции, технологии реализации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59,62</a:t>
                      </a: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38.04.04 Государственное и муниципальное управление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Государственное и муниципальное управление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64,24</a:t>
                      </a: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38.04.05 Бизнес-информатика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Информационная аналитика в управлении предприятием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37,48</a:t>
                      </a: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38.04.08. Финансы и кредит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Финансовые стратегии и аналитика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65,68</a:t>
                      </a: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46.04.01 История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Цифровые методы в гуманитарных науках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67,13</a:t>
                      </a: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9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40.04.01 Юриспруденция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Правовое обеспечение предпринимательской деятельности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56,00</a:t>
                      </a: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письменный экзамен по гражданскому праву</a:t>
                      </a:r>
                    </a:p>
                  </a:txBody>
                  <a:tcPr marL="91439" marR="91439"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95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704856" cy="1080120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Средняя сумма набранных баллов по всем предметам вступительных </a:t>
            </a:r>
            <a:r>
              <a:rPr lang="ru-RU" sz="2400" dirty="0" smtClean="0">
                <a:solidFill>
                  <a:schemeClr val="bg1"/>
                </a:solidFill>
              </a:rPr>
              <a:t>испытаний по </a:t>
            </a:r>
            <a:r>
              <a:rPr lang="ru-RU" sz="2400" dirty="0">
                <a:solidFill>
                  <a:schemeClr val="bg1"/>
                </a:solidFill>
              </a:rPr>
              <a:t>программам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DF1E9-6006-493E-A19E-2B1E1DEA76C6}" type="datetime10">
              <a:rPr lang="ru-RU" smtClean="0"/>
              <a:pPr>
                <a:defRPr/>
              </a:pPr>
              <a:t>11:27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00041-0FA2-4B20-9D18-28760EB6D6B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6" name="Group 30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784289797"/>
              </p:ext>
            </p:extLst>
          </p:nvPr>
        </p:nvGraphicFramePr>
        <p:xfrm>
          <a:off x="251520" y="1340768"/>
          <a:ext cx="8208912" cy="4923773"/>
        </p:xfrm>
        <a:graphic>
          <a:graphicData uri="http://schemas.openxmlformats.org/drawingml/2006/table">
            <a:tbl>
              <a:tblPr/>
              <a:tblGrid>
                <a:gridCol w="4464496"/>
                <a:gridCol w="1800200"/>
                <a:gridCol w="1944216"/>
              </a:tblGrid>
              <a:tr h="658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Код наименование направления подготовки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наименование образовательной  программы</a:t>
                      </a:r>
                    </a:p>
                  </a:txBody>
                  <a:tcPr marL="91453" marR="91453" marT="45687" marB="4568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</a:rPr>
                        <a:t>Бюджетные места</a:t>
                      </a:r>
                      <a:endParaRPr lang="ru-RU" sz="16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</a:rPr>
                        <a:t>Места по договорам</a:t>
                      </a:r>
                      <a:endParaRPr lang="ru-RU" sz="16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6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38.04.02 Менеджмент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Экономика впечатлений: музейный, событийный, туристический менеджмент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77,49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-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38.04.02 Менеджмент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Smart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-маркетинг</a:t>
                      </a: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данные, аналитика, инсайты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78,64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55,54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38.04.02 Менеджмент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Управление проектами: </a:t>
                      </a:r>
                      <a:b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</a:b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проектный анализ, инвестиции, технологии реализации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70,49</a:t>
                      </a: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-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38.04.04 Государственное и муниципальное управление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Государственное и муниципальное управление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76,16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-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38.04.05 Бизнес-информатика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Информационная аналитика в управлении предприятием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63,78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-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38.04.08. Финансы и кредит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Финансовые стратегии и аналитика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69,27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53,58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46.04.01 История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Цифровые методы в гуманитарных науках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-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75,56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9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40.04.01 Юриспруденция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Правовое обеспечение предпринимательской деятельности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64,71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45,00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1439" marR="91439" marT="45746" marB="4574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89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922114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Стоимость </a:t>
            </a:r>
            <a:r>
              <a:rPr lang="ru-RU" dirty="0" smtClean="0">
                <a:solidFill>
                  <a:schemeClr val="bg1"/>
                </a:solidFill>
              </a:rPr>
              <a:t>обучения. Скидки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874649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000" dirty="0">
                <a:solidFill>
                  <a:schemeClr val="accent1"/>
                </a:solidFill>
                <a:latin typeface="+mj-lt"/>
              </a:rPr>
              <a:t>Стоимость обучения </a:t>
            </a:r>
            <a:r>
              <a:rPr lang="ru-RU" sz="2000" dirty="0" smtClean="0">
                <a:solidFill>
                  <a:schemeClr val="accent1"/>
                </a:solidFill>
                <a:latin typeface="+mj-lt"/>
              </a:rPr>
              <a:t>– 140 000 </a:t>
            </a:r>
            <a:r>
              <a:rPr lang="ru-RU" sz="2000" dirty="0">
                <a:solidFill>
                  <a:schemeClr val="accent1"/>
                </a:solidFill>
                <a:latin typeface="+mj-lt"/>
              </a:rPr>
              <a:t>рублей </a:t>
            </a:r>
            <a:endParaRPr lang="ru-RU" sz="2000" dirty="0" smtClean="0">
              <a:solidFill>
                <a:schemeClr val="accent1"/>
              </a:solidFill>
              <a:latin typeface="+mj-lt"/>
            </a:endParaRPr>
          </a:p>
          <a:p>
            <a:pPr algn="just" eaLnBrk="1" hangingPunct="1">
              <a:buNone/>
              <a:defRPr/>
            </a:pPr>
            <a:r>
              <a:rPr lang="ru-RU" sz="2000" dirty="0">
                <a:solidFill>
                  <a:schemeClr val="accent1"/>
                </a:solidFill>
                <a:latin typeface="+mj-lt"/>
              </a:rPr>
              <a:t>Скидку по оплате обучения </a:t>
            </a:r>
            <a:r>
              <a:rPr lang="ru-RU" sz="2000" dirty="0" smtClean="0">
                <a:solidFill>
                  <a:schemeClr val="accent1"/>
                </a:solidFill>
                <a:latin typeface="+mj-lt"/>
              </a:rPr>
              <a:t>в размере 25% получили 8 человек (89% от числа зачисленных)</a:t>
            </a:r>
            <a:r>
              <a:rPr lang="en-US" sz="2000" dirty="0" smtClean="0">
                <a:solidFill>
                  <a:schemeClr val="accent1"/>
                </a:solidFill>
                <a:latin typeface="+mj-lt"/>
              </a:rPr>
              <a:t>.</a:t>
            </a:r>
            <a:endParaRPr lang="en-US" sz="20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DF1E9-6006-493E-A19E-2B1E1DEA76C6}" type="datetime10">
              <a:rPr lang="ru-RU" smtClean="0"/>
              <a:pPr>
                <a:defRPr/>
              </a:pPr>
              <a:t>11:24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00041-0FA2-4B20-9D18-28760EB6D6B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167639"/>
              </p:ext>
            </p:extLst>
          </p:nvPr>
        </p:nvGraphicFramePr>
        <p:xfrm>
          <a:off x="107504" y="2204864"/>
          <a:ext cx="8856983" cy="434397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64096"/>
                <a:gridCol w="6480720"/>
                <a:gridCol w="1512167"/>
              </a:tblGrid>
              <a:tr h="325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/>
                          </a:solidFill>
                          <a:effectLst/>
                        </a:rPr>
                        <a:t>№ п/п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/>
                          </a:solidFill>
                          <a:effectLst/>
                        </a:rPr>
                        <a:t>Виды скидок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/>
                          </a:solidFill>
                          <a:effectLst/>
                        </a:rPr>
                        <a:t>Размер скидки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6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/>
                          </a:solidFill>
                          <a:effectLst/>
                        </a:rPr>
                        <a:t>1.</a:t>
                      </a:r>
                      <a:endParaRPr lang="ru-RU" sz="180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/>
                          </a:solidFill>
                          <a:effectLst/>
                        </a:rPr>
                        <a:t>Скидка по результатам вступительных испытаний – 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/>
                          </a:solidFill>
                          <a:effectLst/>
                        </a:rPr>
                        <a:t>набравшим проходной балл или недобравшим от 0,1 до 10 баллов (включительно) до проходного балла на бюджетные </a:t>
                      </a:r>
                      <a:r>
                        <a:rPr lang="ru-RU" sz="1400" dirty="0" smtClean="0">
                          <a:solidFill>
                            <a:schemeClr val="accent1"/>
                          </a:solidFill>
                          <a:effectLst/>
                        </a:rPr>
                        <a:t>места/ места за счет средств НИУ ВШЭ </a:t>
                      </a:r>
                      <a:r>
                        <a:rPr lang="ru-RU" sz="1400" dirty="0">
                          <a:solidFill>
                            <a:schemeClr val="accent1"/>
                          </a:solidFill>
                          <a:effectLst/>
                        </a:rPr>
                        <a:t>по соответствующей образовательной программе.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/>
                          </a:solidFill>
                          <a:effectLst/>
                        </a:rPr>
                        <a:t>25%</a:t>
                      </a:r>
                      <a:endParaRPr lang="ru-RU" sz="180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5368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/>
                          </a:solidFill>
                          <a:effectLst/>
                        </a:rPr>
                        <a:t>2.</a:t>
                      </a:r>
                      <a:endParaRPr lang="ru-RU" sz="180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/>
                          </a:solidFill>
                          <a:effectLst/>
                        </a:rPr>
                        <a:t>Скидка по результатам участия в олимпиадах и конкурсах: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/>
                          </a:solidFill>
                          <a:effectLst/>
                        </a:rPr>
                        <a:t>победителям Олимпиады НИУ ВШЭ для студентов и </a:t>
                      </a:r>
                      <a:r>
                        <a:rPr lang="ru-RU" sz="1400" dirty="0" smtClean="0">
                          <a:solidFill>
                            <a:schemeClr val="accent1"/>
                          </a:solidFill>
                          <a:effectLst/>
                        </a:rPr>
                        <a:t>выпускников «Высшая лига» </a:t>
                      </a:r>
                      <a:r>
                        <a:rPr lang="ru-RU" sz="1400" dirty="0">
                          <a:solidFill>
                            <a:schemeClr val="accent1"/>
                          </a:solidFill>
                          <a:effectLst/>
                        </a:rPr>
                        <a:t>– </a:t>
                      </a:r>
                      <a:r>
                        <a:rPr lang="ru-RU" sz="1400" dirty="0" smtClean="0">
                          <a:solidFill>
                            <a:schemeClr val="accent1"/>
                          </a:solidFill>
                          <a:effectLst/>
                        </a:rPr>
                        <a:t/>
                      </a:r>
                      <a:br>
                        <a:rPr lang="ru-RU" sz="1400" dirty="0" smtClean="0">
                          <a:solidFill>
                            <a:schemeClr val="accent1"/>
                          </a:solidFill>
                          <a:effectLst/>
                        </a:rPr>
                      </a:br>
                      <a:r>
                        <a:rPr lang="ru-RU" sz="1400" dirty="0" smtClean="0">
                          <a:solidFill>
                            <a:schemeClr val="accent1"/>
                          </a:solidFill>
                          <a:effectLst/>
                        </a:rPr>
                        <a:t>дипломантам </a:t>
                      </a:r>
                      <a:r>
                        <a:rPr lang="ru-RU" sz="1400" dirty="0">
                          <a:solidFill>
                            <a:schemeClr val="accent1"/>
                          </a:solidFill>
                          <a:effectLst/>
                        </a:rPr>
                        <a:t>I степени;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/>
                          </a:solidFill>
                          <a:effectLst/>
                        </a:rPr>
                        <a:t>70%</a:t>
                      </a:r>
                      <a:endParaRPr lang="ru-RU" sz="180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5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/>
                          </a:solidFill>
                          <a:effectLst/>
                        </a:rPr>
                        <a:t>призерам Олимпиады НИУ ВШЭ для студентов и выпускников </a:t>
                      </a:r>
                      <a:r>
                        <a:rPr lang="ru-RU" sz="1400" dirty="0" smtClean="0">
                          <a:solidFill>
                            <a:schemeClr val="accent1"/>
                          </a:solidFill>
                          <a:effectLst/>
                        </a:rPr>
                        <a:t>«Высшая лига» – </a:t>
                      </a:r>
                      <a:br>
                        <a:rPr lang="ru-RU" sz="1400" dirty="0" smtClean="0">
                          <a:solidFill>
                            <a:schemeClr val="accent1"/>
                          </a:solidFill>
                          <a:effectLst/>
                        </a:rPr>
                      </a:br>
                      <a:r>
                        <a:rPr lang="ru-RU" sz="1400" dirty="0" smtClean="0">
                          <a:solidFill>
                            <a:schemeClr val="accent1"/>
                          </a:solidFill>
                          <a:effectLst/>
                        </a:rPr>
                        <a:t>дипломантам </a:t>
                      </a:r>
                      <a:r>
                        <a:rPr lang="ru-RU" sz="1400" dirty="0">
                          <a:solidFill>
                            <a:schemeClr val="accent1"/>
                          </a:solidFill>
                          <a:effectLst/>
                        </a:rPr>
                        <a:t>II и III степени;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/>
                          </a:solidFill>
                          <a:effectLst/>
                        </a:rPr>
                        <a:t>50%</a:t>
                      </a:r>
                      <a:endParaRPr lang="ru-RU" sz="180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2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/>
                          </a:solidFill>
                          <a:effectLst/>
                        </a:rPr>
                        <a:t>медалистам Олимпиады «Я – профессионал»;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/>
                          </a:solidFill>
                          <a:effectLst/>
                        </a:rPr>
                        <a:t>70%</a:t>
                      </a:r>
                      <a:endParaRPr lang="ru-RU" sz="180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2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/>
                          </a:solidFill>
                          <a:effectLst/>
                        </a:rPr>
                        <a:t>победителям Олимпиады «Я – профессионал»;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/>
                          </a:solidFill>
                          <a:effectLst/>
                        </a:rPr>
                        <a:t>50%</a:t>
                      </a:r>
                      <a:endParaRPr lang="ru-RU" sz="180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2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accent1"/>
                          </a:solidFill>
                          <a:effectLst/>
                        </a:rPr>
                        <a:t>призерам</a:t>
                      </a:r>
                      <a:r>
                        <a:rPr lang="ru-RU" sz="1400" baseline="30000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accent1"/>
                          </a:solidFill>
                          <a:effectLst/>
                        </a:rPr>
                        <a:t> Олимпиады «Я – профессионал»;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/>
                          </a:solidFill>
                          <a:effectLst/>
                        </a:rPr>
                        <a:t>25%</a:t>
                      </a:r>
                      <a:endParaRPr lang="ru-RU" sz="180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87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/>
                          </a:solidFill>
                          <a:effectLst/>
                        </a:rPr>
                        <a:t>победителям</a:t>
                      </a:r>
                      <a:r>
                        <a:rPr lang="ru-RU" sz="1400" baseline="30000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accent1"/>
                          </a:solidFill>
                          <a:effectLst/>
                        </a:rPr>
                        <a:t>(1, 2 и 3 место) и лауреатам</a:t>
                      </a:r>
                      <a:r>
                        <a:rPr lang="ru-RU" sz="1400" baseline="30000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accent1"/>
                          </a:solidFill>
                          <a:effectLst/>
                        </a:rPr>
                        <a:t>конкурса </a:t>
                      </a:r>
                      <a:br>
                        <a:rPr lang="ru-RU" sz="1400" dirty="0">
                          <a:solidFill>
                            <a:schemeClr val="accent1"/>
                          </a:solidFill>
                          <a:effectLst/>
                        </a:rPr>
                      </a:br>
                      <a:r>
                        <a:rPr lang="ru-RU" sz="1400" dirty="0">
                          <a:solidFill>
                            <a:schemeClr val="accent1"/>
                          </a:solidFill>
                          <a:effectLst/>
                        </a:rPr>
                        <a:t>Научно-исследовательских работ студентов НИУ ВШЭ.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/>
                          </a:solidFill>
                          <a:effectLst/>
                        </a:rPr>
                        <a:t>50%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5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/>
                          </a:solidFill>
                          <a:effectLst/>
                        </a:rPr>
                        <a:t>3.</a:t>
                      </a:r>
                      <a:endParaRPr lang="ru-RU" sz="180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/>
                          </a:solidFill>
                          <a:effectLst/>
                        </a:rPr>
                        <a:t>Скидка выпускникам образовательных программ высшего образования НИУ ВШЭ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/>
                          </a:solidFill>
                          <a:effectLst/>
                        </a:rPr>
                        <a:t>25%</a:t>
                      </a:r>
                      <a:endParaRPr lang="ru-RU" sz="18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370013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87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415284" y="1008084"/>
            <a:ext cx="8036719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35715" tIns="35715" rIns="35715" bIns="35715" anchor="ctr"/>
          <a:lstStyle/>
          <a:p>
            <a:pPr algn="ctr" defTabSz="410730" fontAlgn="auto" hangingPunct="0">
              <a:spcBef>
                <a:spcPts val="0"/>
              </a:spcBef>
              <a:spcAft>
                <a:spcPts val="0"/>
              </a:spcAft>
              <a:defRPr sz="2400"/>
            </a:pPr>
            <a:endParaRPr sz="1700" kern="0" dirty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1310141" y="1"/>
            <a:ext cx="7710775" cy="7101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5" tIns="35715" rIns="35715" bIns="35715"/>
          <a:lstStyle/>
          <a:p>
            <a:pPr algn="ctr" defTabSz="410730" eaLnBrk="0" hangingPunct="0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2800" dirty="0">
                <a:solidFill>
                  <a:schemeClr val="bg1"/>
                </a:solidFill>
                <a:latin typeface="+mj-lt"/>
                <a:ea typeface="+mj-ea"/>
                <a:cs typeface="+mj-cs"/>
                <a:sym typeface="Arial Narrow"/>
              </a:rPr>
              <a:t>Региональная и гендерная структуры поступивших на 1 курс</a:t>
            </a:r>
            <a:endParaRPr sz="2800" dirty="0">
              <a:solidFill>
                <a:schemeClr val="bg1"/>
              </a:solidFill>
              <a:latin typeface="+mj-lt"/>
              <a:ea typeface="+mj-ea"/>
              <a:cs typeface="+mj-cs"/>
              <a:sym typeface="Arial Narrow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7</a:t>
            </a:fld>
            <a:endParaRPr lang="ru-RU" dirty="0"/>
          </a:p>
        </p:txBody>
      </p:sp>
      <p:graphicFrame>
        <p:nvGraphicFramePr>
          <p:cNvPr id="7" name="Объект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85040120"/>
              </p:ext>
            </p:extLst>
          </p:nvPr>
        </p:nvGraphicFramePr>
        <p:xfrm>
          <a:off x="190031" y="1124744"/>
          <a:ext cx="4243612" cy="3193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4180757"/>
              </p:ext>
            </p:extLst>
          </p:nvPr>
        </p:nvGraphicFramePr>
        <p:xfrm>
          <a:off x="4578160" y="1037607"/>
          <a:ext cx="4442758" cy="3193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694941333"/>
              </p:ext>
            </p:extLst>
          </p:nvPr>
        </p:nvGraphicFramePr>
        <p:xfrm>
          <a:off x="0" y="4213579"/>
          <a:ext cx="4578159" cy="2644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82354605"/>
              </p:ext>
            </p:extLst>
          </p:nvPr>
        </p:nvGraphicFramePr>
        <p:xfrm>
          <a:off x="4578160" y="4231214"/>
          <a:ext cx="4565841" cy="2541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69072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4BCAF6E-1D35-44B2-99A6-689806044575}" type="datetime10">
              <a:rPr lang="ru-RU"/>
              <a:pPr>
                <a:defRPr/>
              </a:pPr>
              <a:t>11:24</a:t>
            </a:fld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7E4CC-445E-4C04-9516-D5E01A14D231}" type="slidenum">
              <a:rPr lang="ru-RU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14340" name="Заголовок 1"/>
          <p:cNvSpPr>
            <a:spLocks noGrp="1"/>
          </p:cNvSpPr>
          <p:nvPr>
            <p:ph type="ctrTitle"/>
          </p:nvPr>
        </p:nvSpPr>
        <p:spPr>
          <a:xfrm>
            <a:off x="395290" y="2492376"/>
            <a:ext cx="8353425" cy="3168872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</a:t>
            </a:r>
            <a:r>
              <a:rPr lang="ru-RU" sz="1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hse</a:t>
            </a:r>
            <a:r>
              <a:rPr lang="ru-RU" sz="1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</a:t>
            </a:r>
            <a:r>
              <a:rPr lang="ru-RU" sz="1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</a:t>
            </a:r>
            <a:br>
              <a:rPr lang="en-US" sz="1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тел. (342) </a:t>
            </a:r>
            <a:r>
              <a:rPr lang="en-US" sz="1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200-96-96</a:t>
            </a:r>
            <a:br>
              <a:rPr lang="en-US" sz="1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</a:t>
            </a:r>
            <a:r>
              <a:rPr lang="ru-RU" sz="1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1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abitur.perm.ru</a:t>
            </a:r>
            <a:r>
              <a:rPr lang="ru-RU" sz="1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Пермь, ул. Студенческая, 38</a:t>
            </a: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175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3049</TotalTime>
  <Words>699</Words>
  <Application>Microsoft Office PowerPoint</Application>
  <PresentationFormat>Экран (4:3)</PresentationFormat>
  <Paragraphs>238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Итоги приема на образовательные программы высшего образования – программы магистратуры очной формы обучения НИУ ВШЭ-Пермь в 2020 году </vt:lpstr>
      <vt:lpstr>Количество заявлений и конкурс на места за счет бюджетных ассигнований федерального бюджета (далее - бюджетные места)</vt:lpstr>
      <vt:lpstr>Количество зачисленных на 1 курс</vt:lpstr>
      <vt:lpstr>Состав вступительных испытаний и проходной балл </vt:lpstr>
      <vt:lpstr>Средняя сумма набранных баллов по всем предметам вступительных испытаний по программам</vt:lpstr>
      <vt:lpstr>Стоимость обучения. Скидки</vt:lpstr>
      <vt:lpstr>Презентация PowerPoint</vt:lpstr>
      <vt:lpstr>Спасибо за внимание!    www. hse.perm.ru тел. (342) 200-96-96 e-mail: abitur.perm.ru г. Пермь, ул. Студенческая, 38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Рыночные структуры. Монополия и монополистическая конкуренция</dc:title>
  <dc:creator>Марина</dc:creator>
  <cp:lastModifiedBy>Малиновская Светлана Ивановна</cp:lastModifiedBy>
  <cp:revision>324</cp:revision>
  <cp:lastPrinted>2020-09-24T10:45:08Z</cp:lastPrinted>
  <dcterms:created xsi:type="dcterms:W3CDTF">2011-12-11T06:31:50Z</dcterms:created>
  <dcterms:modified xsi:type="dcterms:W3CDTF">2021-03-29T06:31:44Z</dcterms:modified>
</cp:coreProperties>
</file>