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4" r:id="rId6"/>
    <p:sldId id="263"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0" d="100"/>
          <a:sy n="30" d="100"/>
        </p:scale>
        <p:origin x="-996" y="-108"/>
      </p:cViewPr>
      <p:guideLst>
        <p:guide orient="horz" pos="4320"/>
        <p:guide pos="76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9443425"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endParaRPr/>
          </a:p>
        </p:txBody>
      </p:sp>
      <p:sp>
        <p:nvSpPr>
          <p:cNvPr id="53" name="Очень крутой подзаголовок презентации"/>
          <p:cNvSpPr txBox="1"/>
          <p:nvPr/>
        </p:nvSpPr>
        <p:spPr>
          <a:xfrm>
            <a:off x="7116914" y="8929563"/>
            <a:ext cx="14004836" cy="12145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smtClean="0"/>
              <a:t>Выполнила студентка НИУ ВШЭ – Пермь, Социально-гуманитарного факультета, направления «История», 3 факультет, группа И-17-1, </a:t>
            </a:r>
          </a:p>
          <a:p>
            <a:r>
              <a:rPr lang="ru-RU" dirty="0" err="1" smtClean="0"/>
              <a:t>Сизова</a:t>
            </a:r>
            <a:r>
              <a:rPr lang="ru-RU" dirty="0" smtClean="0"/>
              <a:t> Алена </a:t>
            </a:r>
            <a:endParaRPr/>
          </a:p>
        </p:txBody>
      </p:sp>
      <p:sp>
        <p:nvSpPr>
          <p:cNvPr id="54" name="Название подразделения,  лаборатории, факультета и т.д."/>
          <p:cNvSpPr txBox="1"/>
          <p:nvPr/>
        </p:nvSpPr>
        <p:spPr>
          <a:xfrm>
            <a:off x="7116915" y="1561709"/>
            <a:ext cx="15147843" cy="14369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dirty="0" smtClean="0"/>
              <a:t>НИУ ВШЭ – </a:t>
            </a:r>
            <a:r>
              <a:rPr lang="ru-RU" dirty="0" smtClean="0"/>
              <a:t>П</a:t>
            </a:r>
            <a:r>
              <a:rPr lang="ru-RU" dirty="0" smtClean="0"/>
              <a:t>ермь, Социально-гуманитарный факультет. Научно-исследовательский семинар</a:t>
            </a:r>
            <a:r>
              <a:rPr smtClean="0"/>
              <a:t>.</a:t>
            </a:r>
            <a:r>
              <a:rPr lang="ru-RU" dirty="0" smtClean="0"/>
              <a:t> Экономическая антропология </a:t>
            </a:r>
            <a:r>
              <a:rPr smtClean="0"/>
              <a:t> </a:t>
            </a:r>
            <a:endParaRPr/>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dirty="0" smtClean="0"/>
              <a:t>Пермь</a:t>
            </a:r>
            <a:r>
              <a:rPr smtClean="0"/>
              <a:t>, 20</a:t>
            </a:r>
            <a:r>
              <a:rPr lang="ru-RU" dirty="0" smtClean="0"/>
              <a:t>20</a:t>
            </a:r>
            <a:endParaRPr dirty="0"/>
          </a:p>
        </p:txBody>
      </p:sp>
      <p:pic>
        <p:nvPicPr>
          <p:cNvPr id="56" name="Изображение" descr="Изображение"/>
          <p:cNvPicPr>
            <a:picLocks noChangeAspect="1"/>
          </p:cNvPicPr>
          <p:nvPr/>
        </p:nvPicPr>
        <p:blipFill>
          <a:blip r:embed="rId2">
            <a:extLst/>
          </a:blip>
          <a:stretch>
            <a:fillRect/>
          </a:stretch>
        </p:blipFill>
        <p:spPr>
          <a:xfrm>
            <a:off x="1221970" y="1330739"/>
            <a:ext cx="2736119" cy="2645547"/>
          </a:xfrm>
          <a:prstGeom prst="rect">
            <a:avLst/>
          </a:prstGeom>
          <a:ln w="12700">
            <a:miter lim="400000"/>
          </a:ln>
        </p:spPr>
      </p:pic>
      <p:sp>
        <p:nvSpPr>
          <p:cNvPr id="8" name="Прямоугольник 7"/>
          <p:cNvSpPr/>
          <p:nvPr/>
        </p:nvSpPr>
        <p:spPr>
          <a:xfrm>
            <a:off x="6096000" y="5657672"/>
            <a:ext cx="12192000" cy="2400657"/>
          </a:xfrm>
          <a:prstGeom prst="rect">
            <a:avLst/>
          </a:prstGeom>
        </p:spPr>
        <p:txBody>
          <a:bodyPr>
            <a:spAutoFit/>
          </a:bodyPr>
          <a:lstStyle/>
          <a:p>
            <a:r>
              <a:rPr lang="ru-RU" b="1" dirty="0" smtClean="0"/>
              <a:t>НЕФОРМАЛЬНЫЕ ЭКОНОМИЧЕСКИЕ ПРАКТИКИ В СФЕРЕ ОБРАЗОВАНИЯ (ВТОРАЯ ПОЛОВИНА 1980 – 90-Е ГГ.) </a:t>
            </a:r>
            <a:endParaRPr lang="ru-RU"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2698383"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7000" u="sng" cap="all" dirty="0" smtClean="0">
                <a:sym typeface="Arial Narrow"/>
              </a:rPr>
              <a:t>исследовательской </a:t>
            </a:r>
            <a:r>
              <a:rPr lang="ru-RU" sz="7000" u="sng" cap="all" dirty="0" smtClean="0">
                <a:sym typeface="Arial Narrow"/>
              </a:rPr>
              <a:t>проблемой </a:t>
            </a:r>
            <a:r>
              <a:rPr lang="ru-RU" sz="7000" b="1" cap="all" dirty="0" smtClean="0">
                <a:sym typeface="Arial Narrow"/>
              </a:rPr>
              <a:t>является  рассмотрение дискурса о неформальных экономических практиках в сфере </a:t>
            </a:r>
            <a:r>
              <a:rPr lang="ru-RU" sz="7000" b="1" cap="all" dirty="0" smtClean="0">
                <a:sym typeface="Arial Narrow"/>
              </a:rPr>
              <a:t>образования </a:t>
            </a: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7680918"/>
            <a:ext cx="2150637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a:p>
        </p:txBody>
      </p:sp>
      <p:sp>
        <p:nvSpPr>
          <p:cNvPr id="61" name="Заголовок основного текста"/>
          <p:cNvSpPr txBox="1"/>
          <p:nvPr/>
        </p:nvSpPr>
        <p:spPr>
          <a:xfrm>
            <a:off x="5691142" y="8643950"/>
            <a:ext cx="16073438"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a:p>
        </p:txBody>
      </p:sp>
      <p:sp>
        <p:nvSpPr>
          <p:cNvPr id="62" name="Название подразделения, лаборатории, факультета и т.д."/>
          <p:cNvSpPr txBox="1"/>
          <p:nvPr/>
        </p:nvSpPr>
        <p:spPr>
          <a:xfrm>
            <a:off x="11338744" y="956276"/>
            <a:ext cx="11366416" cy="12522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НИУ ВШЭ – Пермь, Социально-гуманитарный факультет. Научно-исследовательский семинар. Экономическая антропология  </a:t>
            </a:r>
          </a:p>
          <a:p>
            <a:endParaRP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Прямоугольник 7"/>
          <p:cNvSpPr/>
          <p:nvPr/>
        </p:nvSpPr>
        <p:spPr>
          <a:xfrm>
            <a:off x="0" y="7500942"/>
            <a:ext cx="23503102" cy="2400657"/>
          </a:xfrm>
          <a:prstGeom prst="rect">
            <a:avLst/>
          </a:prstGeom>
        </p:spPr>
        <p:txBody>
          <a:bodyPr wrap="square">
            <a:spAutoFit/>
          </a:bodyPr>
          <a:lstStyle/>
          <a:p>
            <a:pPr algn="just"/>
            <a:r>
              <a:rPr lang="ru-RU" dirty="0" smtClean="0"/>
              <a:t>Дискурс заключается в препятствии </a:t>
            </a:r>
            <a:r>
              <a:rPr lang="ru-RU" b="1" dirty="0" smtClean="0"/>
              <a:t>границ профессионального </a:t>
            </a:r>
            <a:r>
              <a:rPr lang="ru-RU" b="1" dirty="0" err="1" smtClean="0"/>
              <a:t>этоса</a:t>
            </a:r>
            <a:r>
              <a:rPr lang="ru-RU" b="1" dirty="0" smtClean="0"/>
              <a:t> учителей</a:t>
            </a:r>
            <a:r>
              <a:rPr lang="ru-RU" dirty="0" smtClean="0"/>
              <a:t>, которые не позволяют говорить респондентам о денежном вопросе.</a:t>
            </a:r>
            <a:endParaRPr lang="ru-RU"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0548" y="76438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a:p>
        </p:txBody>
      </p:sp>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4200">
                <a:solidFill>
                  <a:srgbClr val="253957"/>
                </a:solidFill>
                <a:latin typeface="+mn-lt"/>
                <a:ea typeface="+mn-ea"/>
                <a:cs typeface="+mn-cs"/>
                <a:sym typeface="Arial Narrow"/>
              </a:defRPr>
            </a:pPr>
            <a:endParaRPr/>
          </a:p>
        </p:txBody>
      </p:sp>
      <p:sp>
        <p:nvSpPr>
          <p:cNvPr id="67" name="Заголовок основного текста"/>
          <p:cNvSpPr txBox="1"/>
          <p:nvPr/>
        </p:nvSpPr>
        <p:spPr>
          <a:xfrm>
            <a:off x="547606" y="3786166"/>
            <a:ext cx="11072890" cy="21431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smtClean="0"/>
              <a:t>В.А. Зелизер - </a:t>
            </a:r>
            <a:r>
              <a:rPr lang="ru-RU" b="0" dirty="0" smtClean="0"/>
              <a:t>американский социолог и экономист, специалист в области экономической социологии</a:t>
            </a:r>
            <a:r>
              <a:rPr lang="ru-RU" dirty="0" smtClean="0"/>
              <a:t> </a:t>
            </a:r>
            <a:endParaRP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69" name="Название подразделения, лаборатории, факультета и т.д."/>
          <p:cNvSpPr txBox="1"/>
          <p:nvPr/>
        </p:nvSpPr>
        <p:spPr>
          <a:xfrm>
            <a:off x="11338744" y="956276"/>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НИУ ВШЭ – Пермь, Социально-гуманитарный факультет. Научно-исследовательский семинар. Экономическая антропология  </a:t>
            </a:r>
          </a:p>
        </p:txBody>
      </p:sp>
      <p:pic>
        <p:nvPicPr>
          <p:cNvPr id="70"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Прямоугольник 7"/>
          <p:cNvSpPr/>
          <p:nvPr/>
        </p:nvSpPr>
        <p:spPr>
          <a:xfrm>
            <a:off x="0" y="2428844"/>
            <a:ext cx="23193452" cy="1631216"/>
          </a:xfrm>
          <a:prstGeom prst="rect">
            <a:avLst/>
          </a:prstGeom>
        </p:spPr>
        <p:txBody>
          <a:bodyPr wrap="square">
            <a:spAutoFit/>
          </a:bodyPr>
          <a:lstStyle/>
          <a:p>
            <a:pPr algn="just"/>
            <a:r>
              <a:rPr lang="ru-RU" b="1" dirty="0" smtClean="0"/>
              <a:t>Методологией</a:t>
            </a:r>
            <a:r>
              <a:rPr lang="ru-RU" dirty="0" smtClean="0"/>
              <a:t> в данной работе выступает теория В. Зелизер о множественности денег</a:t>
            </a:r>
            <a:endParaRPr lang="ru-RU" dirty="0"/>
          </a:p>
        </p:txBody>
      </p:sp>
      <p:sp>
        <p:nvSpPr>
          <p:cNvPr id="9" name="Прямоугольник 8"/>
          <p:cNvSpPr/>
          <p:nvPr/>
        </p:nvSpPr>
        <p:spPr>
          <a:xfrm>
            <a:off x="11763372" y="4714860"/>
            <a:ext cx="12192000" cy="1200329"/>
          </a:xfrm>
          <a:prstGeom prst="rect">
            <a:avLst/>
          </a:prstGeom>
        </p:spPr>
        <p:txBody>
          <a:bodyPr>
            <a:spAutoFit/>
          </a:bodyPr>
          <a:lstStyle/>
          <a:p>
            <a:pPr algn="just"/>
            <a:r>
              <a:rPr lang="ru-RU" sz="3600" dirty="0" smtClean="0"/>
              <a:t>«Социальное значение денег: деньги на булавки, чеки, пособия по бедности и другие денежные </a:t>
            </a:r>
            <a:r>
              <a:rPr lang="ru-RU" sz="3600" dirty="0" smtClean="0"/>
              <a:t>единицы»</a:t>
            </a:r>
            <a:endParaRPr lang="ru-RU" sz="3600" dirty="0"/>
          </a:p>
        </p:txBody>
      </p:sp>
      <p:pic>
        <p:nvPicPr>
          <p:cNvPr id="6146" name="Picture 2" descr="Социальное значение денег: деньги на булавки, чеки, пособия по ..."/>
          <p:cNvPicPr>
            <a:picLocks noChangeAspect="1" noChangeArrowheads="1"/>
          </p:cNvPicPr>
          <p:nvPr/>
        </p:nvPicPr>
        <p:blipFill>
          <a:blip r:embed="rId3"/>
          <a:srcRect/>
          <a:stretch>
            <a:fillRect/>
          </a:stretch>
        </p:blipFill>
        <p:spPr bwMode="auto">
          <a:xfrm>
            <a:off x="14192264" y="6000744"/>
            <a:ext cx="4500594" cy="6838565"/>
          </a:xfrm>
          <a:prstGeom prst="rect">
            <a:avLst/>
          </a:prstGeom>
          <a:noFill/>
        </p:spPr>
      </p:pic>
      <p:sp>
        <p:nvSpPr>
          <p:cNvPr id="6148" name="AutoShape 4" descr="Viviana Zelizer Residency: Looking Back | Interdisciplinary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0" name="AutoShape 6" descr="Viviana Zelizer Residency: Looking Back | Interdisciplinary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152" name="Picture 8" descr="Viviana Zelizer Residency: Looking Back | Interdisciplinary ..."/>
          <p:cNvPicPr>
            <a:picLocks noChangeAspect="1" noChangeArrowheads="1"/>
          </p:cNvPicPr>
          <p:nvPr/>
        </p:nvPicPr>
        <p:blipFill>
          <a:blip r:embed="rId4"/>
          <a:srcRect/>
          <a:stretch>
            <a:fillRect/>
          </a:stretch>
        </p:blipFill>
        <p:spPr bwMode="auto">
          <a:xfrm>
            <a:off x="1261986" y="6286496"/>
            <a:ext cx="9144064" cy="6858048"/>
          </a:xfrm>
          <a:prstGeom prst="rect">
            <a:avLst/>
          </a:prstGeom>
          <a:noFill/>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547738" y="4643422"/>
            <a:ext cx="21082684" cy="78801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just">
              <a:spcBef>
                <a:spcPts val="2800"/>
              </a:spcBef>
              <a:buSzPct val="100000"/>
              <a:defRPr sz="2800">
                <a:solidFill>
                  <a:srgbClr val="253957"/>
                </a:solidFill>
                <a:latin typeface="+mn-lt"/>
                <a:ea typeface="+mn-ea"/>
                <a:cs typeface="+mn-cs"/>
                <a:sym typeface="Arial Narrow"/>
              </a:defRPr>
            </a:pPr>
            <a:r>
              <a:rPr lang="ru-RU" sz="4400" i="1" dirty="0" smtClean="0">
                <a:sym typeface="Arial Narrow"/>
              </a:rPr>
              <a:t>«Тогда нет, я только дополнительно занималась с теми  ребятами в школе, без доплаты. Тогда вводили курс для дополнительных занятий, вот он доплачивался. Но я даже не знала, что он оплачивается. Я даже дольше положенного всегда сидела, потому что мне хотелось дать им больше, я просто хотела, чтобы они </a:t>
            </a:r>
            <a:r>
              <a:rPr lang="ru-RU" sz="4400" i="1" dirty="0" smtClean="0">
                <a:sym typeface="Arial Narrow"/>
              </a:rPr>
              <a:t>научились» </a:t>
            </a:r>
            <a:r>
              <a:rPr lang="ru-RU" sz="4400" i="1" dirty="0" smtClean="0">
                <a:solidFill>
                  <a:srgbClr val="253957"/>
                </a:solidFill>
                <a:sym typeface="Arial Narrow"/>
              </a:rPr>
              <a:t>[Интервью № 2</a:t>
            </a:r>
            <a:r>
              <a:rPr lang="ru-RU" sz="4400" i="1" dirty="0" smtClean="0">
                <a:solidFill>
                  <a:srgbClr val="253957"/>
                </a:solidFill>
                <a:sym typeface="Arial Narrow"/>
              </a:rPr>
              <a:t>]</a:t>
            </a:r>
            <a:endParaRPr sz="4400"/>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Пример ценностно-рациональной мотивации:</a:t>
            </a:r>
            <a:endParaRPr/>
          </a:p>
        </p:txBody>
      </p:sp>
      <p:sp>
        <p:nvSpPr>
          <p:cNvPr id="74" name="Заголовок основного текста"/>
          <p:cNvSpPr txBox="1"/>
          <p:nvPr/>
        </p:nvSpPr>
        <p:spPr>
          <a:xfrm>
            <a:off x="1107280" y="5820994"/>
            <a:ext cx="20927434"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76" name="Название подразделения, лаборатории, факультета и т.д."/>
          <p:cNvSpPr txBox="1"/>
          <p:nvPr/>
        </p:nvSpPr>
        <p:spPr>
          <a:xfrm>
            <a:off x="11338744" y="956276"/>
            <a:ext cx="11366416" cy="12522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НИУ ВШЭ – Пермь, Социально-гуманитарный факультет. Научно-исследовательский семинар. Экономическая антропология  </a:t>
            </a:r>
          </a:p>
          <a:p>
            <a:endParaRPr/>
          </a:p>
        </p:txBody>
      </p:sp>
      <p:pic>
        <p:nvPicPr>
          <p:cNvPr id="77"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547738" y="4643422"/>
            <a:ext cx="21082684" cy="78801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just">
              <a:spcBef>
                <a:spcPts val="2800"/>
              </a:spcBef>
              <a:buSzPct val="100000"/>
              <a:defRPr sz="2800">
                <a:solidFill>
                  <a:srgbClr val="253957"/>
                </a:solidFill>
                <a:latin typeface="+mn-lt"/>
                <a:ea typeface="+mn-ea"/>
                <a:cs typeface="+mn-cs"/>
                <a:sym typeface="Arial Narrow"/>
              </a:defRPr>
            </a:pPr>
            <a:r>
              <a:rPr lang="ru-RU" sz="4400" i="1" dirty="0" smtClean="0">
                <a:sym typeface="Arial Narrow"/>
              </a:rPr>
              <a:t>«Я работала однажды техничкой и получала больше, чем когда работала за учительницу». Респондент не стесняется опыта подработки техническим персоналом, легализирует идею о дополнительных практиках заработка через объяснения трудной финансовой ситуации [Интервью № 6]</a:t>
            </a:r>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Пример целерациональной мотивации:</a:t>
            </a:r>
            <a:endParaRPr/>
          </a:p>
        </p:txBody>
      </p:sp>
      <p:sp>
        <p:nvSpPr>
          <p:cNvPr id="74" name="Заголовок основного текста"/>
          <p:cNvSpPr txBox="1"/>
          <p:nvPr/>
        </p:nvSpPr>
        <p:spPr>
          <a:xfrm>
            <a:off x="1107280" y="5820994"/>
            <a:ext cx="20927434"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76" name="Название подразделения, лаборатории, факультета и т.д."/>
          <p:cNvSpPr txBox="1"/>
          <p:nvPr/>
        </p:nvSpPr>
        <p:spPr>
          <a:xfrm>
            <a:off x="11338744" y="956276"/>
            <a:ext cx="11366416" cy="12522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НИУ ВШЭ – Пермь, Социально-гуманитарный факультет. Научно-исследовательский семинар. Экономическая антропология  </a:t>
            </a:r>
          </a:p>
          <a:p>
            <a:endParaRPr/>
          </a:p>
        </p:txBody>
      </p:sp>
      <p:pic>
        <p:nvPicPr>
          <p:cNvPr id="77"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11368363" y="11508581"/>
            <a:ext cx="8579502"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defTabSz="642937">
              <a:defRPr sz="2400">
                <a:solidFill>
                  <a:srgbClr val="FFFFFF"/>
                </a:solidFill>
                <a:latin typeface="+mn-lt"/>
                <a:ea typeface="+mn-ea"/>
                <a:cs typeface="+mn-cs"/>
                <a:sym typeface="Arial Narrow"/>
              </a:defRPr>
            </a:lvl1pPr>
          </a:lstStyle>
          <a:p>
            <a:endParaRPr/>
          </a:p>
        </p:txBody>
      </p:sp>
      <p:sp>
        <p:nvSpPr>
          <p:cNvPr id="101" name="www.text"/>
          <p:cNvSpPr txBox="1"/>
          <p:nvPr/>
        </p:nvSpPr>
        <p:spPr>
          <a:xfrm>
            <a:off x="4436135" y="11508581"/>
            <a:ext cx="1407573"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endParaRPr/>
          </a:p>
        </p:txBody>
      </p:sp>
      <p:sp>
        <p:nvSpPr>
          <p:cNvPr id="102" name="Телефон.: +Х (ХХХ) ХХХ ХХХХ"/>
          <p:cNvSpPr txBox="1"/>
          <p:nvPr/>
        </p:nvSpPr>
        <p:spPr>
          <a:xfrm>
            <a:off x="6620083" y="11508581"/>
            <a:ext cx="4328255"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endParaRPr/>
          </a:p>
        </p:txBody>
      </p:sp>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TotalTime>
  <Words>293</Words>
  <Application>Microsoft Office PowerPoint</Application>
  <PresentationFormat>Произвольный</PresentationFormat>
  <Paragraphs>18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White</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Кабинет-229</cp:lastModifiedBy>
  <cp:revision>5</cp:revision>
  <dcterms:modified xsi:type="dcterms:W3CDTF">2020-06-05T12:48:24Z</dcterms:modified>
</cp:coreProperties>
</file>