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9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7849-9C15-4598-A8A6-47152E4A177E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97F3-13CF-4ADE-B5F9-AA8942B04F3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2642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7849-9C15-4598-A8A6-47152E4A177E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97F3-13CF-4ADE-B5F9-AA8942B04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216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7849-9C15-4598-A8A6-47152E4A177E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97F3-13CF-4ADE-B5F9-AA8942B04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32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7849-9C15-4598-A8A6-47152E4A177E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97F3-13CF-4ADE-B5F9-AA8942B04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079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7849-9C15-4598-A8A6-47152E4A177E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97F3-13CF-4ADE-B5F9-AA8942B04F3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307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7849-9C15-4598-A8A6-47152E4A177E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97F3-13CF-4ADE-B5F9-AA8942B04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366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7849-9C15-4598-A8A6-47152E4A177E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97F3-13CF-4ADE-B5F9-AA8942B04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6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7849-9C15-4598-A8A6-47152E4A177E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97F3-13CF-4ADE-B5F9-AA8942B04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353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7849-9C15-4598-A8A6-47152E4A177E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97F3-13CF-4ADE-B5F9-AA8942B04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22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608E7849-9C15-4598-A8A6-47152E4A177E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7797F3-13CF-4ADE-B5F9-AA8942B04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492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7849-9C15-4598-A8A6-47152E4A177E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97F3-13CF-4ADE-B5F9-AA8942B04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08E7849-9C15-4598-A8A6-47152E4A177E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47797F3-13CF-4ADE-B5F9-AA8942B04F3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4211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CC5584-1055-4B21-90DA-08889271D5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8870" y="1622612"/>
            <a:ext cx="6866965" cy="2698376"/>
          </a:xfrm>
        </p:spPr>
        <p:txBody>
          <a:bodyPr>
            <a:normAutofit fontScale="90000"/>
          </a:bodyPr>
          <a:lstStyle/>
          <a:p>
            <a:r>
              <a:rPr lang="ru-RU" sz="5000" dirty="0">
                <a:latin typeface="Arial Narrow" panose="020B0606020202030204" pitchFamily="34" charset="0"/>
              </a:rPr>
              <a:t>Судебная практика как источник по неформальному экономическому обмену граждан в 1945-1964 гг.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6E81862-F113-439A-9359-ABD198B55E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1605" y="4667652"/>
            <a:ext cx="4531659" cy="1492624"/>
          </a:xfrm>
        </p:spPr>
        <p:txBody>
          <a:bodyPr>
            <a:normAutofit fontScale="55000" lnSpcReduction="20000"/>
          </a:bodyPr>
          <a:lstStyle/>
          <a:p>
            <a:pPr algn="l">
              <a:lnSpc>
                <a:spcPct val="120000"/>
              </a:lnSpc>
            </a:pPr>
            <a:r>
              <a:rPr lang="ru-RU" dirty="0">
                <a:latin typeface="Arial Narrow" panose="020B0606020202030204" pitchFamily="34" charset="0"/>
              </a:rPr>
              <a:t>Бородина Анастасия, 1 курс, «История»</a:t>
            </a:r>
          </a:p>
          <a:p>
            <a:pPr algn="l">
              <a:lnSpc>
                <a:spcPct val="120000"/>
              </a:lnSpc>
            </a:pPr>
            <a:r>
              <a:rPr lang="ru-RU" dirty="0">
                <a:latin typeface="Arial Narrow" panose="020B0606020202030204" pitchFamily="34" charset="0"/>
              </a:rPr>
              <a:t>НУГ «Экономическая антропология послевоенного советского общества»</a:t>
            </a:r>
          </a:p>
          <a:p>
            <a:pPr algn="l">
              <a:lnSpc>
                <a:spcPct val="120000"/>
              </a:lnSpc>
            </a:pPr>
            <a:r>
              <a:rPr lang="ru-RU" dirty="0">
                <a:latin typeface="Arial Narrow" panose="020B0606020202030204" pitchFamily="34" charset="0"/>
              </a:rPr>
              <a:t>НИУ ВШЭ-Пермь, 19.05.2020</a:t>
            </a:r>
          </a:p>
        </p:txBody>
      </p:sp>
    </p:spTree>
    <p:extLst>
      <p:ext uri="{BB962C8B-B14F-4D97-AF65-F5344CB8AC3E}">
        <p14:creationId xmlns:p14="http://schemas.microsoft.com/office/powerpoint/2010/main" val="1730828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BCCFC4-5881-41F0-8BE5-9D54509E4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2352" y="365126"/>
            <a:ext cx="4032997" cy="1325563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Сборники судебной практики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ECDA0F-EE69-4582-8662-FA23618D2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2352" y="1825625"/>
            <a:ext cx="4032997" cy="4351338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Arial Narrow" panose="020B0606020202030204" pitchFamily="34" charset="0"/>
              </a:rPr>
              <a:t>Ежемесячники</a:t>
            </a:r>
            <a:r>
              <a:rPr lang="ru-RU" dirty="0">
                <a:latin typeface="Arial Narrow" panose="020B0606020202030204" pitchFamily="34" charset="0"/>
              </a:rPr>
              <a:t>:</a:t>
            </a:r>
          </a:p>
          <a:p>
            <a:r>
              <a:rPr lang="ru-RU" dirty="0">
                <a:latin typeface="Arial Narrow" panose="020B0606020202030204" pitchFamily="34" charset="0"/>
              </a:rPr>
              <a:t>Судебная практика Верховного Суда СССР (1942-1956)</a:t>
            </a:r>
          </a:p>
          <a:p>
            <a:r>
              <a:rPr lang="ru-RU" dirty="0">
                <a:latin typeface="Arial Narrow" panose="020B0606020202030204" pitchFamily="34" charset="0"/>
              </a:rPr>
              <a:t>Бюллетень Верховного суда РСФСР (1925-1929, 1957-1991)</a:t>
            </a:r>
          </a:p>
          <a:p>
            <a:r>
              <a:rPr lang="ru-RU" dirty="0">
                <a:latin typeface="Arial Narrow" panose="020B0606020202030204" pitchFamily="34" charset="0"/>
              </a:rPr>
              <a:t>Бюллетень Верховного суда РСФСР (1961-1991)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005BEBE-7635-4D07-84C9-DD6DEB4533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58" y="520858"/>
            <a:ext cx="3895474" cy="5816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413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478C78-0E1D-497E-BA60-703EAAEFC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622" y="2801102"/>
            <a:ext cx="3854820" cy="1185768"/>
          </a:xfrm>
        </p:spPr>
        <p:txBody>
          <a:bodyPr/>
          <a:lstStyle/>
          <a:p>
            <a:r>
              <a:rPr lang="ru-RU" dirty="0">
                <a:latin typeface="Arial Narrow" panose="020B0606020202030204" pitchFamily="34" charset="0"/>
              </a:rPr>
              <a:t>Что я ищу?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22BCB3-B516-4FFE-AADB-8AF8EA2F4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6094" y="3056966"/>
            <a:ext cx="4104716" cy="3588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atin typeface="Arial Narrow" panose="020B0606020202030204" pitchFamily="34" charset="0"/>
              </a:rPr>
              <a:t>Детали связанные с обменными операциями: </a:t>
            </a:r>
          </a:p>
          <a:p>
            <a:r>
              <a:rPr lang="ru-RU" dirty="0">
                <a:latin typeface="Arial Narrow" panose="020B0606020202030204" pitchFamily="34" charset="0"/>
              </a:rPr>
              <a:t>состав товаров обмена</a:t>
            </a:r>
          </a:p>
          <a:p>
            <a:r>
              <a:rPr lang="ru-RU" dirty="0">
                <a:latin typeface="Arial Narrow" panose="020B0606020202030204" pitchFamily="34" charset="0"/>
              </a:rPr>
              <a:t>социальный статус контрагентов</a:t>
            </a:r>
          </a:p>
          <a:p>
            <a:r>
              <a:rPr lang="ru-RU" dirty="0">
                <a:latin typeface="Arial Narrow" panose="020B0606020202030204" pitchFamily="34" charset="0"/>
              </a:rPr>
              <a:t>источник получения товаров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6A85EEA-95D6-4370-BEB9-C72941EBCF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50811" cy="2510118"/>
          </a:xfrm>
          <a:prstGeom prst="rect">
            <a:avLst/>
          </a:prstGeom>
        </p:spPr>
      </p:pic>
      <p:sp>
        <p:nvSpPr>
          <p:cNvPr id="5" name="Объект 2">
            <a:extLst>
              <a:ext uri="{FF2B5EF4-FFF2-40B4-BE49-F238E27FC236}">
                <a16:creationId xmlns:a16="http://schemas.microsoft.com/office/drawing/2014/main" id="{11D8B1A5-7CD6-4770-A617-125522B671CF}"/>
              </a:ext>
            </a:extLst>
          </p:cNvPr>
          <p:cNvSpPr txBox="1">
            <a:spLocks/>
          </p:cNvSpPr>
          <p:nvPr/>
        </p:nvSpPr>
        <p:spPr>
          <a:xfrm>
            <a:off x="627052" y="4204449"/>
            <a:ext cx="4104716" cy="2026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>
                <a:latin typeface="Arial Narrow" panose="020B0606020202030204" pitchFamily="34" charset="0"/>
              </a:rPr>
              <a:t>Упоминания обменных операций</a:t>
            </a:r>
            <a:r>
              <a:rPr lang="ru-RU" dirty="0">
                <a:latin typeface="Arial Narrow" panose="020B0606020202030204" pitchFamily="34" charset="0"/>
              </a:rPr>
              <a:t>: </a:t>
            </a:r>
          </a:p>
          <a:p>
            <a:r>
              <a:rPr lang="ru-RU" dirty="0">
                <a:latin typeface="Arial Narrow" panose="020B0606020202030204" pitchFamily="34" charset="0"/>
              </a:rPr>
              <a:t>товар ↔ товар</a:t>
            </a:r>
          </a:p>
          <a:p>
            <a:r>
              <a:rPr lang="ru-RU" dirty="0">
                <a:latin typeface="Arial Narrow" panose="020B0606020202030204" pitchFamily="34" charset="0"/>
              </a:rPr>
              <a:t>товар ↔ услуга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A4133B29-5274-47D1-BDC5-237F717AEDC6}"/>
              </a:ext>
            </a:extLst>
          </p:cNvPr>
          <p:cNvCxnSpPr/>
          <p:nvPr/>
        </p:nvCxnSpPr>
        <p:spPr>
          <a:xfrm>
            <a:off x="5880847" y="842682"/>
            <a:ext cx="155089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B19DFDB0-41DE-49E2-936D-C5F468A070B8}"/>
              </a:ext>
            </a:extLst>
          </p:cNvPr>
          <p:cNvCxnSpPr>
            <a:cxnSpLocks/>
          </p:cNvCxnSpPr>
          <p:nvPr/>
        </p:nvCxnSpPr>
        <p:spPr>
          <a:xfrm>
            <a:off x="1371600" y="1138518"/>
            <a:ext cx="1730188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35B69916-EFDF-4258-9188-F4F95E060367}"/>
              </a:ext>
            </a:extLst>
          </p:cNvPr>
          <p:cNvCxnSpPr>
            <a:cxnSpLocks/>
          </p:cNvCxnSpPr>
          <p:nvPr/>
        </p:nvCxnSpPr>
        <p:spPr>
          <a:xfrm>
            <a:off x="5683624" y="2214283"/>
            <a:ext cx="337969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46C6B1A7-233F-4530-9011-53614276BEEA}"/>
              </a:ext>
            </a:extLst>
          </p:cNvPr>
          <p:cNvCxnSpPr>
            <a:cxnSpLocks/>
          </p:cNvCxnSpPr>
          <p:nvPr/>
        </p:nvCxnSpPr>
        <p:spPr>
          <a:xfrm>
            <a:off x="100289" y="2519083"/>
            <a:ext cx="2087099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929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478C78-0E1D-497E-BA60-703EAAEFC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848" y="184854"/>
            <a:ext cx="7027208" cy="943721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Примеры обменных операций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22BCB3-B516-4FFE-AADB-8AF8EA2F4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692" y="5250630"/>
            <a:ext cx="4329954" cy="1129553"/>
          </a:xfrm>
          <a:ln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200" b="1" dirty="0">
                <a:latin typeface="Arial Narrow" panose="020B0606020202030204" pitchFamily="34" charset="0"/>
              </a:rPr>
              <a:t>Ограничение источника:</a:t>
            </a:r>
          </a:p>
          <a:p>
            <a:pPr marL="0" indent="0">
              <a:buNone/>
            </a:pPr>
            <a:r>
              <a:rPr lang="ru-RU" sz="2200" dirty="0">
                <a:latin typeface="Arial Narrow" panose="020B0606020202030204" pitchFamily="34" charset="0"/>
              </a:rPr>
              <a:t>неясен статус контрагентов (видимо, колхозники)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7F459C53-00A0-4AE3-BFFF-0A0A09DB73F2}"/>
              </a:ext>
            </a:extLst>
          </p:cNvPr>
          <p:cNvSpPr txBox="1">
            <a:spLocks/>
          </p:cNvSpPr>
          <p:nvPr/>
        </p:nvSpPr>
        <p:spPr>
          <a:xfrm>
            <a:off x="546848" y="1152002"/>
            <a:ext cx="4104716" cy="562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>
                <a:latin typeface="Arial Narrow" panose="020B0606020202030204" pitchFamily="34" charset="0"/>
              </a:rPr>
              <a:t>Орловская область 1949 г.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63DCFA7C-9DDD-4384-B26F-6CB13D32C0FD}"/>
              </a:ext>
            </a:extLst>
          </p:cNvPr>
          <p:cNvSpPr txBox="1">
            <a:spLocks/>
          </p:cNvSpPr>
          <p:nvPr/>
        </p:nvSpPr>
        <p:spPr>
          <a:xfrm>
            <a:off x="450192" y="2619513"/>
            <a:ext cx="1640540" cy="562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>
                <a:latin typeface="Arial Narrow" panose="020B0606020202030204" pitchFamily="34" charset="0"/>
              </a:rPr>
              <a:t>гармонь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CEFAF4F3-0A05-40B0-A36B-C72B21098A78}"/>
              </a:ext>
            </a:extLst>
          </p:cNvPr>
          <p:cNvSpPr txBox="1">
            <a:spLocks/>
          </p:cNvSpPr>
          <p:nvPr/>
        </p:nvSpPr>
        <p:spPr>
          <a:xfrm>
            <a:off x="2626652" y="1768119"/>
            <a:ext cx="2608729" cy="1255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>
                <a:latin typeface="Arial Narrow" panose="020B0606020202030204" pitchFamily="34" charset="0"/>
              </a:rPr>
              <a:t>улей и рамки (</a:t>
            </a:r>
            <a:r>
              <a:rPr lang="ru-RU" i="1" dirty="0">
                <a:latin typeface="Arial Narrow" panose="020B0606020202030204" pitchFamily="34" charset="0"/>
              </a:rPr>
              <a:t>версия обвиняемого</a:t>
            </a:r>
            <a:r>
              <a:rPr lang="ru-RU" dirty="0"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470E8F11-2898-47A7-B2D1-B5B2FC424A9C}"/>
              </a:ext>
            </a:extLst>
          </p:cNvPr>
          <p:cNvSpPr txBox="1">
            <a:spLocks/>
          </p:cNvSpPr>
          <p:nvPr/>
        </p:nvSpPr>
        <p:spPr>
          <a:xfrm>
            <a:off x="2626652" y="3146311"/>
            <a:ext cx="2393576" cy="9690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>
                <a:latin typeface="Arial Narrow" panose="020B0606020202030204" pitchFamily="34" charset="0"/>
              </a:rPr>
              <a:t>часы (</a:t>
            </a:r>
            <a:r>
              <a:rPr lang="ru-RU" i="1" dirty="0">
                <a:latin typeface="Arial Narrow" panose="020B0606020202030204" pitchFamily="34" charset="0"/>
              </a:rPr>
              <a:t>версия следствия</a:t>
            </a:r>
            <a:r>
              <a:rPr lang="ru-RU" dirty="0">
                <a:latin typeface="Arial Narrow" panose="020B0606020202030204" pitchFamily="34" charset="0"/>
              </a:rPr>
              <a:t>)</a:t>
            </a: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B5003D67-2FD7-4936-938C-31B2BC9AF5B6}"/>
              </a:ext>
            </a:extLst>
          </p:cNvPr>
          <p:cNvCxnSpPr/>
          <p:nvPr/>
        </p:nvCxnSpPr>
        <p:spPr>
          <a:xfrm flipV="1">
            <a:off x="1733134" y="2191929"/>
            <a:ext cx="851647" cy="555812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DE45A5CD-C162-4154-8DF1-1CBAE104840A}"/>
              </a:ext>
            </a:extLst>
          </p:cNvPr>
          <p:cNvCxnSpPr>
            <a:cxnSpLocks/>
          </p:cNvCxnSpPr>
          <p:nvPr/>
        </p:nvCxnSpPr>
        <p:spPr>
          <a:xfrm>
            <a:off x="1747559" y="3057887"/>
            <a:ext cx="851647" cy="430307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бъект 2">
            <a:extLst>
              <a:ext uri="{FF2B5EF4-FFF2-40B4-BE49-F238E27FC236}">
                <a16:creationId xmlns:a16="http://schemas.microsoft.com/office/drawing/2014/main" id="{978FE149-B4E8-4383-A397-4CB9CFBFDA6E}"/>
              </a:ext>
            </a:extLst>
          </p:cNvPr>
          <p:cNvSpPr txBox="1">
            <a:spLocks/>
          </p:cNvSpPr>
          <p:nvPr/>
        </p:nvSpPr>
        <p:spPr>
          <a:xfrm>
            <a:off x="331692" y="4087024"/>
            <a:ext cx="4329954" cy="1129553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200" b="1" dirty="0">
                <a:latin typeface="Arial Narrow" panose="020B0606020202030204" pitchFamily="34" charset="0"/>
              </a:rPr>
              <a:t>Типология операции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2200" dirty="0">
                <a:latin typeface="Arial Narrow" panose="020B0606020202030204" pitchFamily="34" charset="0"/>
              </a:rPr>
              <a:t>прямой бартер лиц равного статуса (?), связанных знакомством</a:t>
            </a:r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315CA780-AE00-4A20-B3BB-605AD7BF4B57}"/>
              </a:ext>
            </a:extLst>
          </p:cNvPr>
          <p:cNvSpPr txBox="1">
            <a:spLocks/>
          </p:cNvSpPr>
          <p:nvPr/>
        </p:nvSpPr>
        <p:spPr>
          <a:xfrm>
            <a:off x="5825087" y="2110699"/>
            <a:ext cx="2698382" cy="562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>
                <a:latin typeface="Arial Narrow" panose="020B0606020202030204" pitchFamily="34" charset="0"/>
              </a:rPr>
              <a:t>200 л бензина</a:t>
            </a:r>
          </a:p>
        </p:txBody>
      </p:sp>
      <p:sp>
        <p:nvSpPr>
          <p:cNvPr id="14" name="Объект 2">
            <a:extLst>
              <a:ext uri="{FF2B5EF4-FFF2-40B4-BE49-F238E27FC236}">
                <a16:creationId xmlns:a16="http://schemas.microsoft.com/office/drawing/2014/main" id="{C6FC5DF3-E3A7-48F3-B8BB-B0A61D3646D4}"/>
              </a:ext>
            </a:extLst>
          </p:cNvPr>
          <p:cNvSpPr txBox="1">
            <a:spLocks/>
          </p:cNvSpPr>
          <p:nvPr/>
        </p:nvSpPr>
        <p:spPr>
          <a:xfrm>
            <a:off x="5875089" y="3146311"/>
            <a:ext cx="3150555" cy="8187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>
                <a:latin typeface="Arial Narrow" panose="020B0606020202030204" pitchFamily="34" charset="0"/>
              </a:rPr>
              <a:t>«несколько литров» молока</a:t>
            </a:r>
          </a:p>
        </p:txBody>
      </p: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6C0F5263-4898-46D6-B35F-4F96A288E83D}"/>
              </a:ext>
            </a:extLst>
          </p:cNvPr>
          <p:cNvCxnSpPr>
            <a:cxnSpLocks/>
          </p:cNvCxnSpPr>
          <p:nvPr/>
        </p:nvCxnSpPr>
        <p:spPr>
          <a:xfrm>
            <a:off x="6821524" y="2582980"/>
            <a:ext cx="581585" cy="464833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бъект 2">
            <a:extLst>
              <a:ext uri="{FF2B5EF4-FFF2-40B4-BE49-F238E27FC236}">
                <a16:creationId xmlns:a16="http://schemas.microsoft.com/office/drawing/2014/main" id="{4CBEF000-66B2-48F6-93F7-EE88CC98D7D1}"/>
              </a:ext>
            </a:extLst>
          </p:cNvPr>
          <p:cNvSpPr txBox="1">
            <a:spLocks/>
          </p:cNvSpPr>
          <p:nvPr/>
        </p:nvSpPr>
        <p:spPr>
          <a:xfrm>
            <a:off x="5825087" y="1797060"/>
            <a:ext cx="2183473" cy="34985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>
                <a:latin typeface="Arial Narrow" panose="020B0606020202030204" pitchFamily="34" charset="0"/>
              </a:rPr>
              <a:t>кладовщик гаража</a:t>
            </a:r>
          </a:p>
        </p:txBody>
      </p:sp>
      <p:sp>
        <p:nvSpPr>
          <p:cNvPr id="19" name="Объект 2">
            <a:extLst>
              <a:ext uri="{FF2B5EF4-FFF2-40B4-BE49-F238E27FC236}">
                <a16:creationId xmlns:a16="http://schemas.microsoft.com/office/drawing/2014/main" id="{6A0DB83B-0B4E-497B-A795-13A0E9D53FFB}"/>
              </a:ext>
            </a:extLst>
          </p:cNvPr>
          <p:cNvSpPr txBox="1">
            <a:spLocks/>
          </p:cNvSpPr>
          <p:nvPr/>
        </p:nvSpPr>
        <p:spPr>
          <a:xfrm>
            <a:off x="5875089" y="3827491"/>
            <a:ext cx="2752176" cy="6525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200" dirty="0">
                <a:latin typeface="Arial Narrow" panose="020B0606020202030204" pitchFamily="34" charset="0"/>
              </a:rPr>
              <a:t>директор подсобного хозяйства</a:t>
            </a:r>
          </a:p>
        </p:txBody>
      </p:sp>
      <p:sp>
        <p:nvSpPr>
          <p:cNvPr id="20" name="Объект 2">
            <a:extLst>
              <a:ext uri="{FF2B5EF4-FFF2-40B4-BE49-F238E27FC236}">
                <a16:creationId xmlns:a16="http://schemas.microsoft.com/office/drawing/2014/main" id="{5BAEDFB7-5B5E-4154-9914-1B78D7B234FA}"/>
              </a:ext>
            </a:extLst>
          </p:cNvPr>
          <p:cNvSpPr txBox="1">
            <a:spLocks/>
          </p:cNvSpPr>
          <p:nvPr/>
        </p:nvSpPr>
        <p:spPr>
          <a:xfrm>
            <a:off x="5844982" y="1152002"/>
            <a:ext cx="3228703" cy="562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 err="1">
                <a:latin typeface="Arial Narrow" panose="020B0606020202030204" pitchFamily="34" charset="0"/>
              </a:rPr>
              <a:t>Неизв</a:t>
            </a:r>
            <a:r>
              <a:rPr lang="ru-RU" dirty="0">
                <a:latin typeface="Arial Narrow" panose="020B0606020202030204" pitchFamily="34" charset="0"/>
              </a:rPr>
              <a:t>. регион 1947 г.</a:t>
            </a:r>
          </a:p>
        </p:txBody>
      </p:sp>
      <p:sp>
        <p:nvSpPr>
          <p:cNvPr id="21" name="Объект 2">
            <a:extLst>
              <a:ext uri="{FF2B5EF4-FFF2-40B4-BE49-F238E27FC236}">
                <a16:creationId xmlns:a16="http://schemas.microsoft.com/office/drawing/2014/main" id="{6DCFE998-535B-4D06-9C0D-4231057F4A62}"/>
              </a:ext>
            </a:extLst>
          </p:cNvPr>
          <p:cNvSpPr txBox="1">
            <a:spLocks/>
          </p:cNvSpPr>
          <p:nvPr/>
        </p:nvSpPr>
        <p:spPr>
          <a:xfrm>
            <a:off x="5235381" y="4497594"/>
            <a:ext cx="3702431" cy="1506071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200" b="1" dirty="0">
                <a:latin typeface="Arial Narrow" panose="020B0606020202030204" pitchFamily="34" charset="0"/>
              </a:rPr>
              <a:t>Типология операции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2200" dirty="0">
                <a:latin typeface="Arial Narrow" panose="020B0606020202030204" pitchFamily="34" charset="0"/>
              </a:rPr>
              <a:t>несимметричный бартер лиц, имеющих доступ к </a:t>
            </a:r>
            <a:r>
              <a:rPr lang="ru-RU" sz="2200" dirty="0" err="1">
                <a:latin typeface="Arial Narrow" panose="020B0606020202030204" pitchFamily="34" charset="0"/>
              </a:rPr>
              <a:t>редистрибуции</a:t>
            </a:r>
            <a:r>
              <a:rPr lang="ru-RU" sz="2200" dirty="0">
                <a:latin typeface="Arial Narrow" panose="020B0606020202030204" pitchFamily="34" charset="0"/>
              </a:rPr>
              <a:t>, схема блата</a:t>
            </a:r>
          </a:p>
        </p:txBody>
      </p:sp>
    </p:spTree>
    <p:extLst>
      <p:ext uri="{BB962C8B-B14F-4D97-AF65-F5344CB8AC3E}">
        <p14:creationId xmlns:p14="http://schemas.microsoft.com/office/powerpoint/2010/main" val="3118446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0D50E46-64E2-4AB8-BC74-1E2855BAA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 Narrow" panose="020B0606020202030204" pitchFamily="34" charset="0"/>
              </a:rPr>
              <a:t>Резюме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FA08583-AC53-461E-893A-4A81125A6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6511" y="1615128"/>
            <a:ext cx="3868340" cy="823912"/>
          </a:xfrm>
        </p:spPr>
        <p:txBody>
          <a:bodyPr/>
          <a:lstStyle/>
          <a:p>
            <a:r>
              <a:rPr lang="ru-RU" dirty="0">
                <a:latin typeface="Arial Narrow" panose="020B0606020202030204" pitchFamily="34" charset="0"/>
              </a:rPr>
              <a:t>Плюсы источника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249FBDF-A5F4-4DC6-8740-A07D0A6FE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4463" y="2491246"/>
            <a:ext cx="3700111" cy="132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Arial Narrow" panose="020B0606020202030204" pitchFamily="34" charset="0"/>
              </a:rPr>
              <a:t>детальная реконструкция обменных операций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C8EB4CA3-8DE5-46C3-9F21-96BB0F78DF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6767" y="1615128"/>
            <a:ext cx="3887391" cy="823912"/>
          </a:xfrm>
        </p:spPr>
        <p:txBody>
          <a:bodyPr/>
          <a:lstStyle/>
          <a:p>
            <a:r>
              <a:rPr lang="ru-RU" dirty="0">
                <a:latin typeface="Arial Narrow" panose="020B0606020202030204" pitchFamily="34" charset="0"/>
              </a:rPr>
              <a:t>Минусы источника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43723564-79EB-434D-9DDC-F369A2C97B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83916" y="2408876"/>
            <a:ext cx="3887391" cy="132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Arial Narrow" panose="020B0606020202030204" pitchFamily="34" charset="0"/>
              </a:rPr>
              <a:t> в хрущёвский период детальность сведений уменьшается</a:t>
            </a:r>
          </a:p>
        </p:txBody>
      </p:sp>
      <p:sp>
        <p:nvSpPr>
          <p:cNvPr id="9" name="Объект 5">
            <a:extLst>
              <a:ext uri="{FF2B5EF4-FFF2-40B4-BE49-F238E27FC236}">
                <a16:creationId xmlns:a16="http://schemas.microsoft.com/office/drawing/2014/main" id="{284C53B3-A0A9-48AE-9A3A-58DEDFE3154B}"/>
              </a:ext>
            </a:extLst>
          </p:cNvPr>
          <p:cNvSpPr txBox="1">
            <a:spLocks/>
          </p:cNvSpPr>
          <p:nvPr/>
        </p:nvSpPr>
        <p:spPr>
          <a:xfrm>
            <a:off x="348534" y="3638822"/>
            <a:ext cx="386834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>
                <a:latin typeface="Arial Narrow" panose="020B0606020202030204" pitchFamily="34" charset="0"/>
              </a:rPr>
              <a:t>преимущественно ситуации неформального обмена</a:t>
            </a:r>
          </a:p>
        </p:txBody>
      </p:sp>
      <p:sp>
        <p:nvSpPr>
          <p:cNvPr id="10" name="Объект 7">
            <a:extLst>
              <a:ext uri="{FF2B5EF4-FFF2-40B4-BE49-F238E27FC236}">
                <a16:creationId xmlns:a16="http://schemas.microsoft.com/office/drawing/2014/main" id="{02299AED-EF95-444F-AD5C-22366C121141}"/>
              </a:ext>
            </a:extLst>
          </p:cNvPr>
          <p:cNvSpPr txBox="1">
            <a:spLocks/>
          </p:cNvSpPr>
          <p:nvPr/>
        </p:nvSpPr>
        <p:spPr>
          <a:xfrm>
            <a:off x="4572000" y="3638822"/>
            <a:ext cx="3887391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>
                <a:latin typeface="Arial Narrow" panose="020B0606020202030204" pitchFamily="34" charset="0"/>
              </a:rPr>
              <a:t>превалируют ситуации криминального характера</a:t>
            </a:r>
          </a:p>
        </p:txBody>
      </p:sp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id="{23E6501D-562B-49B9-BB98-991FE775D82A}"/>
              </a:ext>
            </a:extLst>
          </p:cNvPr>
          <p:cNvSpPr/>
          <p:nvPr/>
        </p:nvSpPr>
        <p:spPr>
          <a:xfrm>
            <a:off x="3985933" y="2690478"/>
            <a:ext cx="528918" cy="488576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: вправо 11">
            <a:extLst>
              <a:ext uri="{FF2B5EF4-FFF2-40B4-BE49-F238E27FC236}">
                <a16:creationId xmlns:a16="http://schemas.microsoft.com/office/drawing/2014/main" id="{5813F1C9-E3EA-4737-B2E7-D6D642D79785}"/>
              </a:ext>
            </a:extLst>
          </p:cNvPr>
          <p:cNvSpPr/>
          <p:nvPr/>
        </p:nvSpPr>
        <p:spPr>
          <a:xfrm>
            <a:off x="3991537" y="3964632"/>
            <a:ext cx="528918" cy="488576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бъект 5">
            <a:extLst>
              <a:ext uri="{FF2B5EF4-FFF2-40B4-BE49-F238E27FC236}">
                <a16:creationId xmlns:a16="http://schemas.microsoft.com/office/drawing/2014/main" id="{93879856-2BDB-484D-A6DF-852B0A27A070}"/>
              </a:ext>
            </a:extLst>
          </p:cNvPr>
          <p:cNvSpPr txBox="1">
            <a:spLocks/>
          </p:cNvSpPr>
          <p:nvPr/>
        </p:nvSpPr>
        <p:spPr>
          <a:xfrm>
            <a:off x="404463" y="4934221"/>
            <a:ext cx="3339422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>
                <a:latin typeface="Arial Narrow" panose="020B0606020202030204" pitchFamily="34" charset="0"/>
              </a:rPr>
              <a:t>доступность сведений (опубликованы)</a:t>
            </a:r>
          </a:p>
        </p:txBody>
      </p:sp>
      <p:sp>
        <p:nvSpPr>
          <p:cNvPr id="14" name="Объект 7">
            <a:extLst>
              <a:ext uri="{FF2B5EF4-FFF2-40B4-BE49-F238E27FC236}">
                <a16:creationId xmlns:a16="http://schemas.microsoft.com/office/drawing/2014/main" id="{4A9EC400-B0C1-42E8-8C75-6C9D4D40D88B}"/>
              </a:ext>
            </a:extLst>
          </p:cNvPr>
          <p:cNvSpPr txBox="1">
            <a:spLocks/>
          </p:cNvSpPr>
          <p:nvPr/>
        </p:nvSpPr>
        <p:spPr>
          <a:xfrm>
            <a:off x="4572000" y="4934221"/>
            <a:ext cx="3887391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>
                <a:latin typeface="Arial Narrow" panose="020B0606020202030204" pitchFamily="34" charset="0"/>
              </a:rPr>
              <a:t>зависимость от </a:t>
            </a:r>
            <a:r>
              <a:rPr lang="ru-RU" dirty="0" err="1">
                <a:latin typeface="Arial Narrow" panose="020B0606020202030204" pitchFamily="34" charset="0"/>
              </a:rPr>
              <a:t>публикаторской</a:t>
            </a:r>
            <a:r>
              <a:rPr lang="ru-RU" dirty="0">
                <a:latin typeface="Arial Narrow" panose="020B0606020202030204" pitchFamily="34" charset="0"/>
              </a:rPr>
              <a:t> выборки дел</a:t>
            </a:r>
          </a:p>
        </p:txBody>
      </p:sp>
      <p:sp>
        <p:nvSpPr>
          <p:cNvPr id="15" name="Стрелка: вправо 14">
            <a:extLst>
              <a:ext uri="{FF2B5EF4-FFF2-40B4-BE49-F238E27FC236}">
                <a16:creationId xmlns:a16="http://schemas.microsoft.com/office/drawing/2014/main" id="{BA79D4CD-CCDE-40BC-A172-9B2430C8A080}"/>
              </a:ext>
            </a:extLst>
          </p:cNvPr>
          <p:cNvSpPr/>
          <p:nvPr/>
        </p:nvSpPr>
        <p:spPr>
          <a:xfrm>
            <a:off x="3991537" y="5260031"/>
            <a:ext cx="528918" cy="488576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806141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494</TotalTime>
  <Words>200</Words>
  <Application>Microsoft Office PowerPoint</Application>
  <PresentationFormat>Экран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Ретро</vt:lpstr>
      <vt:lpstr>Судебная практика как источник по неформальному экономическому обмену граждан в 1945-1964 гг.</vt:lpstr>
      <vt:lpstr>Сборники судебной практики</vt:lpstr>
      <vt:lpstr>Что я ищу?</vt:lpstr>
      <vt:lpstr>Примеры обменных операций</vt:lpstr>
      <vt:lpstr>Резюме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Анастасия Бородина</cp:lastModifiedBy>
  <cp:revision>37</cp:revision>
  <dcterms:created xsi:type="dcterms:W3CDTF">2020-05-17T18:26:42Z</dcterms:created>
  <dcterms:modified xsi:type="dcterms:W3CDTF">2020-05-19T14:37:37Z</dcterms:modified>
</cp:coreProperties>
</file>