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23" r:id="rId3"/>
    <p:sldId id="342" r:id="rId4"/>
    <p:sldId id="322" r:id="rId5"/>
    <p:sldId id="329" r:id="rId6"/>
    <p:sldId id="351" r:id="rId7"/>
    <p:sldId id="333" r:id="rId8"/>
    <p:sldId id="355" r:id="rId9"/>
    <p:sldId id="361" r:id="rId10"/>
    <p:sldId id="358" r:id="rId11"/>
    <p:sldId id="359" r:id="rId12"/>
    <p:sldId id="362" r:id="rId13"/>
    <p:sldId id="343" r:id="rId14"/>
    <p:sldId id="340" r:id="rId15"/>
    <p:sldId id="366" r:id="rId16"/>
    <p:sldId id="367" r:id="rId17"/>
    <p:sldId id="299"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1575" autoAdjust="0"/>
  </p:normalViewPr>
  <p:slideViewPr>
    <p:cSldViewPr snapToGrid="0" snapToObjects="1">
      <p:cViewPr>
        <p:scale>
          <a:sx n="40" d="100"/>
          <a:sy n="40" d="100"/>
        </p:scale>
        <p:origin x="-1770" y="-33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34693561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endParaRPr lang="ru-RU" sz="2200" dirty="0" smtClean="0">
              <a:effectLst/>
              <a:latin typeface="Helvetica Neue"/>
              <a:ea typeface="Helvetica Neue"/>
              <a:cs typeface="Helvetica Neue"/>
              <a:sym typeface="Helvetica Neue"/>
            </a:endParaRPr>
          </a:p>
        </p:txBody>
      </p:sp>
    </p:spTree>
    <p:extLst>
      <p:ext uri="{BB962C8B-B14F-4D97-AF65-F5344CB8AC3E}">
        <p14:creationId xmlns:p14="http://schemas.microsoft.com/office/powerpoint/2010/main" val="121519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54810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54810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5481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5481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38992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908409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3732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7" r:id="rId4"/>
    <p:sldLayoutId id="2147483658" r:id="rId5"/>
    <p:sldLayoutId id="2147483659" r:id="rId6"/>
    <p:sldLayoutId id="2147483660" r:id="rId7"/>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4037614" y="415121"/>
            <a:ext cx="8976276" cy="482491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lang="ru-RU" sz="3800" b="1" cap="all" dirty="0">
                <a:sym typeface="Arial Narrow"/>
              </a:rPr>
              <a:t>Избирательные кампании как повод для применения внеэкономического принуждения в советской плановой экономике сталинской эпохи (на примере </a:t>
            </a:r>
            <a:r>
              <a:rPr lang="ru-RU" sz="3800" b="1" cap="all" dirty="0" err="1">
                <a:sym typeface="Arial Narrow"/>
              </a:rPr>
              <a:t>Молотовской</a:t>
            </a:r>
            <a:r>
              <a:rPr lang="ru-RU" sz="3800" b="1" cap="all" dirty="0">
                <a:sym typeface="Arial Narrow"/>
              </a:rPr>
              <a:t> области)</a:t>
            </a:r>
            <a:endParaRPr sz="3800"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8624455" y="5261338"/>
            <a:ext cx="4595698" cy="384191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defRPr sz="3000">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Выполнил:</a:t>
            </a:r>
          </a:p>
          <a:p>
            <a:r>
              <a:rPr lang="ru-RU" dirty="0" smtClean="0">
                <a:latin typeface="Arial Narrow" charset="0"/>
                <a:ea typeface="Arial Narrow" charset="0"/>
                <a:cs typeface="Arial Narrow" charset="0"/>
              </a:rPr>
              <a:t>Студент группы И-17-1</a:t>
            </a:r>
          </a:p>
          <a:p>
            <a:r>
              <a:rPr lang="ru-RU" dirty="0" smtClean="0">
                <a:latin typeface="Arial Narrow" charset="0"/>
                <a:ea typeface="Arial Narrow" charset="0"/>
                <a:cs typeface="Arial Narrow" charset="0"/>
              </a:rPr>
              <a:t>Федюков Николай</a:t>
            </a:r>
          </a:p>
          <a:p>
            <a:endParaRPr lang="ru-RU" dirty="0" smtClean="0">
              <a:latin typeface="Arial Narrow" charset="0"/>
              <a:ea typeface="Arial Narrow" charset="0"/>
              <a:cs typeface="Arial Narrow" charset="0"/>
            </a:endParaRPr>
          </a:p>
          <a:p>
            <a:r>
              <a:rPr lang="ru-RU" dirty="0" smtClean="0">
                <a:latin typeface="Arial Narrow" charset="0"/>
                <a:ea typeface="Arial Narrow" charset="0"/>
                <a:cs typeface="Arial Narrow" charset="0"/>
              </a:rPr>
              <a:t>Научный руководитель:</a:t>
            </a:r>
          </a:p>
          <a:p>
            <a:r>
              <a:rPr lang="ru-RU" dirty="0">
                <a:latin typeface="Arial Narrow" charset="0"/>
                <a:ea typeface="Arial Narrow" charset="0"/>
                <a:cs typeface="Arial Narrow" charset="0"/>
              </a:rPr>
              <a:t>к. ист. н., доцент кафедры гуманитарных дисциплин </a:t>
            </a:r>
            <a:r>
              <a:rPr lang="ru-RU" dirty="0" err="1">
                <a:latin typeface="Arial Narrow" charset="0"/>
                <a:ea typeface="Arial Narrow" charset="0"/>
                <a:cs typeface="Arial Narrow" charset="0"/>
              </a:rPr>
              <a:t>Кимерлинг</a:t>
            </a:r>
            <a:r>
              <a:rPr lang="ru-RU" dirty="0">
                <a:latin typeface="Arial Narrow" charset="0"/>
                <a:ea typeface="Arial Narrow" charset="0"/>
                <a:cs typeface="Arial Narrow" charset="0"/>
              </a:rPr>
              <a:t> Анна Семеновна</a:t>
            </a:r>
            <a:endParaRPr dirty="0">
              <a:latin typeface="Arial Narrow" charset="0"/>
              <a:ea typeface="Arial Narrow" charset="0"/>
              <a:cs typeface="Arial Narrow" charset="0"/>
            </a:endParaRPr>
          </a:p>
        </p:txBody>
      </p:sp>
      <p:sp>
        <p:nvSpPr>
          <p:cNvPr id="120" name="Москва, 2017"/>
          <p:cNvSpPr txBox="1"/>
          <p:nvPr/>
        </p:nvSpPr>
        <p:spPr>
          <a:xfrm>
            <a:off x="4959510" y="9327842"/>
            <a:ext cx="6715324" cy="42575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Пермь</a:t>
            </a:r>
            <a:r>
              <a:rPr dirty="0" smtClean="0">
                <a:latin typeface="Arial Narrow" charset="0"/>
                <a:ea typeface="Arial Narrow" charset="0"/>
                <a:cs typeface="Arial Narrow" charset="0"/>
              </a:rPr>
              <a:t>, 20</a:t>
            </a:r>
            <a:r>
              <a:rPr lang="ru-RU" dirty="0" smtClean="0">
                <a:latin typeface="Arial Narrow" charset="0"/>
                <a:ea typeface="Arial Narrow" charset="0"/>
                <a:cs typeface="Arial Narrow" charset="0"/>
              </a:rPr>
              <a:t>20</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3">
            <a:extLst/>
          </a:blip>
          <a:stretch>
            <a:fillRect/>
          </a:stretch>
        </p:blipFill>
        <p:spPr>
          <a:xfrm>
            <a:off x="968298" y="946303"/>
            <a:ext cx="1945686" cy="1881278"/>
          </a:xfrm>
          <a:prstGeom prst="rect">
            <a:avLst/>
          </a:prstGeom>
          <a:ln w="12700">
            <a:miter lim="400000"/>
          </a:ln>
        </p:spPr>
      </p:pic>
      <p:sp>
        <p:nvSpPr>
          <p:cNvPr id="11" name="Название подразделения,  лаборатории, факультета и т.д."/>
          <p:cNvSpPr txBox="1"/>
          <p:nvPr/>
        </p:nvSpPr>
        <p:spPr>
          <a:xfrm>
            <a:off x="4127226" y="433342"/>
            <a:ext cx="8797053" cy="102592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Социально-гуманитарный факультет</a:t>
            </a: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Образовательная программа «История»</a:t>
            </a:r>
            <a:endParaRPr dirty="0">
              <a:latin typeface="Arial Narrow" charset="0"/>
              <a:ea typeface="Arial Narrow" charset="0"/>
              <a:cs typeface="Arial Narrow"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802000" y="4880141"/>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600086"/>
            <a:ext cx="12188892" cy="4247261"/>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За месяц до выборов большинство предприятий обязывались давать ежедневный отчет о проделанной работе.</a:t>
            </a:r>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r>
              <a:rPr lang="ru-RU" sz="3800" dirty="0"/>
              <a:t>Отчеты о проведенной работе агитаторов содержали недостоверную информацию</a:t>
            </a:r>
            <a:endParaRPr lang="ru-RU" sz="3800" dirty="0" smtClean="0"/>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r>
              <a:rPr lang="ru-RU" sz="2800" dirty="0" err="1" smtClean="0">
                <a:sym typeface="Arial Narrow"/>
              </a:rPr>
              <a:t>ПермГАСПИ</a:t>
            </a:r>
            <a:r>
              <a:rPr lang="ru-RU" sz="2800" dirty="0" smtClean="0">
                <a:sym typeface="Arial Narrow"/>
              </a:rPr>
              <a:t>. </a:t>
            </a:r>
            <a:r>
              <a:rPr lang="ru-RU" sz="2800" dirty="0">
                <a:sym typeface="Arial Narrow"/>
              </a:rPr>
              <a:t>Стенограмма </a:t>
            </a:r>
            <a:r>
              <a:rPr lang="ru-RU" sz="2800" dirty="0" smtClean="0">
                <a:sym typeface="Arial Narrow"/>
              </a:rPr>
              <a:t>Горкома </a:t>
            </a:r>
            <a:r>
              <a:rPr lang="ru-RU" sz="2800" dirty="0">
                <a:sym typeface="Arial Narrow"/>
              </a:rPr>
              <a:t>ВКП(б</a:t>
            </a:r>
            <a:r>
              <a:rPr lang="ru-RU" sz="2800" dirty="0" smtClean="0">
                <a:sym typeface="Arial Narrow"/>
              </a:rPr>
              <a:t>). 1937.</a:t>
            </a:r>
            <a:endParaRPr lang="ru-RU" sz="3500" dirty="0"/>
          </a:p>
        </p:txBody>
      </p:sp>
      <p:pic>
        <p:nvPicPr>
          <p:cNvPr id="63" name="Изображение" descr="Изображение"/>
          <p:cNvPicPr>
            <a:picLocks noChangeAspect="1"/>
          </p:cNvPicPr>
          <p:nvPr/>
        </p:nvPicPr>
        <p:blipFill>
          <a:blip r:embed="rId3"/>
          <a:stretch>
            <a:fillRect/>
          </a:stretch>
        </p:blipFill>
        <p:spPr>
          <a:xfrm>
            <a:off x="442587" y="98578"/>
            <a:ext cx="927231" cy="927231"/>
          </a:xfrm>
          <a:prstGeom prst="rect">
            <a:avLst/>
          </a:prstGeom>
          <a:ln w="12700">
            <a:miter lim="400000"/>
          </a:ln>
        </p:spPr>
      </p:pic>
      <p:sp>
        <p:nvSpPr>
          <p:cNvPr id="5"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 name="TextBox 5">
            <a:extLst>
              <a:ext uri="{FF2B5EF4-FFF2-40B4-BE49-F238E27FC236}">
                <a16:creationId xmlns="" xmlns:a16="http://schemas.microsoft.com/office/drawing/2014/main" id="{77BB5DEE-E90D-4D8D-9AD6-3FECDAC35D90}"/>
              </a:ext>
            </a:extLst>
          </p:cNvPr>
          <p:cNvSpPr txBox="1"/>
          <p:nvPr/>
        </p:nvSpPr>
        <p:spPr>
          <a:xfrm>
            <a:off x="1369818" y="278675"/>
            <a:ext cx="11089762" cy="1369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a:solidFill>
                  <a:srgbClr val="33415C"/>
                </a:solidFill>
                <a:latin typeface="+mn-lt"/>
              </a:rPr>
              <a:t>3. Мобилизация </a:t>
            </a:r>
            <a:r>
              <a:rPr lang="ru-RU" sz="4000" b="1" dirty="0" smtClean="0">
                <a:solidFill>
                  <a:srgbClr val="33415C"/>
                </a:solidFill>
                <a:latin typeface="+mn-lt"/>
              </a:rPr>
              <a:t>масс</a:t>
            </a:r>
            <a:endParaRPr lang="ru-RU" sz="4000" b="1" dirty="0">
              <a:solidFill>
                <a:srgbClr val="33415C"/>
              </a:solidFill>
              <a:latin typeface="+mn-lt"/>
            </a:endParaRPr>
          </a:p>
          <a:p>
            <a:pPr defTabSz="438122"/>
            <a:endParaRPr lang="ru-RU" sz="4400" b="1" dirty="0">
              <a:solidFill>
                <a:srgbClr val="33415C"/>
              </a:solidFill>
              <a:latin typeface="+mn-lt"/>
            </a:endParaRPr>
          </a:p>
        </p:txBody>
      </p:sp>
    </p:spTree>
    <p:extLst>
      <p:ext uri="{BB962C8B-B14F-4D97-AF65-F5344CB8AC3E}">
        <p14:creationId xmlns:p14="http://schemas.microsoft.com/office/powerpoint/2010/main" val="192770006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16844" y="1919069"/>
            <a:ext cx="12188892" cy="5258903"/>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Чтобы избежать наказания за допущение возможных ошибок в списках избирателей, составители перекладывали данную работу на несовершеннолетних.</a:t>
            </a:r>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r>
              <a:rPr lang="ru-RU" sz="3800" dirty="0"/>
              <a:t>Большое количество человек оказались не включёнными в списки избирателей </a:t>
            </a:r>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r>
              <a:rPr lang="ru-RU" sz="2800" dirty="0" err="1" smtClean="0">
                <a:sym typeface="Arial Narrow"/>
              </a:rPr>
              <a:t>ПермГАСПИ</a:t>
            </a:r>
            <a:r>
              <a:rPr lang="ru-RU" sz="2800" dirty="0" smtClean="0">
                <a:sym typeface="Arial Narrow"/>
              </a:rPr>
              <a:t>. Протокол </a:t>
            </a:r>
            <a:r>
              <a:rPr lang="ru-RU" sz="2800" dirty="0">
                <a:sym typeface="Arial Narrow"/>
              </a:rPr>
              <a:t>№5 пленума Горкома ВКП(б) о работе по приему в партию, ходе подготовки выборов в Верховный Совет СССР и организационных вопросах</a:t>
            </a:r>
            <a:r>
              <a:rPr lang="ru-RU" sz="2800" dirty="0" smtClean="0">
                <a:sym typeface="Arial Narrow"/>
              </a:rPr>
              <a:t>. 1937.</a:t>
            </a:r>
            <a:endParaRPr lang="ru-RU" sz="2800" dirty="0">
              <a:sym typeface="Arial Narrow"/>
            </a:endParaRPr>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5"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 name="Линия"/>
          <p:cNvSpPr/>
          <p:nvPr/>
        </p:nvSpPr>
        <p:spPr>
          <a:xfrm>
            <a:off x="776257" y="5742693"/>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317491602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785823" y="2974400"/>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376803"/>
            <a:ext cx="12188892" cy="3195197"/>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Объявление дня выборов обязывалось отметиться перевыполнением производственных планов. </a:t>
            </a:r>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r>
              <a:rPr lang="ru-RU" sz="2800" dirty="0">
                <a:sym typeface="Arial Narrow"/>
              </a:rPr>
              <a:t>Докладные записки, направленные в горком ВКП(б) о массово-политической работе в период предвыборной кампании и итогах выборов депутатов Верховного Совета </a:t>
            </a:r>
            <a:r>
              <a:rPr lang="ru-RU" sz="2800" dirty="0" smtClean="0">
                <a:sym typeface="Arial Narrow"/>
              </a:rPr>
              <a:t>СССР.</a:t>
            </a:r>
            <a:endParaRPr lang="ru-RU" sz="2800" dirty="0">
              <a:sym typeface="Arial Narrow"/>
            </a:endParaRPr>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endParaRPr lang="ru-RU" sz="3500" dirty="0"/>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5"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4768647"/>
            <a:ext cx="12188892" cy="3653458"/>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500" dirty="0" smtClean="0"/>
              <a:t>За 10 дней до выборов объявлялась Стахановская\Сталинская декада, целью которой являлось ежедневное перевыполнение производственных планов.</a:t>
            </a:r>
            <a:endParaRPr lang="ru-RU" sz="3500" dirty="0"/>
          </a:p>
          <a:p>
            <a:pPr algn="just">
              <a:defRPr sz="2800">
                <a:solidFill>
                  <a:srgbClr val="253957"/>
                </a:solidFill>
                <a:latin typeface="+mn-lt"/>
                <a:ea typeface="+mn-ea"/>
                <a:cs typeface="+mn-cs"/>
                <a:sym typeface="Arial Narrow"/>
              </a:defRPr>
            </a:pPr>
            <a:endParaRPr lang="ru-RU" sz="3500" dirty="0" smtClean="0"/>
          </a:p>
          <a:p>
            <a:pPr algn="just">
              <a:defRPr sz="2800">
                <a:solidFill>
                  <a:srgbClr val="253957"/>
                </a:solidFill>
                <a:latin typeface="+mn-lt"/>
                <a:ea typeface="+mn-ea"/>
                <a:cs typeface="+mn-cs"/>
                <a:sym typeface="Arial Narrow"/>
              </a:defRPr>
            </a:pPr>
            <a:r>
              <a:rPr lang="ru-RU" sz="2800" dirty="0" err="1" smtClean="0"/>
              <a:t>ПермГАСПИ</a:t>
            </a:r>
            <a:r>
              <a:rPr lang="ru-RU" sz="2800" dirty="0" smtClean="0"/>
              <a:t>. </a:t>
            </a:r>
            <a:r>
              <a:rPr lang="ru-RU" sz="2800" dirty="0" smtClean="0">
                <a:sym typeface="Arial Narrow"/>
              </a:rPr>
              <a:t>Документы </a:t>
            </a:r>
            <a:r>
              <a:rPr lang="ru-RU" sz="2800" dirty="0">
                <a:sym typeface="Arial Narrow"/>
              </a:rPr>
              <a:t>(докладные записки, письма, протоколы и др.), направленные в горком ВКП(б) о ходе предвыборной кампании в Верховный Совет СССР в Пермском </a:t>
            </a:r>
            <a:r>
              <a:rPr lang="ru-RU" sz="2800" dirty="0" smtClean="0">
                <a:sym typeface="Arial Narrow"/>
              </a:rPr>
              <a:t>районе</a:t>
            </a:r>
            <a:r>
              <a:rPr lang="ru-RU" sz="2800" dirty="0" smtClean="0">
                <a:sym typeface="Arial Narrow"/>
              </a:rPr>
              <a:t>. 1937.</a:t>
            </a:r>
            <a:endParaRPr lang="ru-RU" sz="2800" dirty="0">
              <a:sym typeface="Arial Narrow"/>
            </a:endParaRPr>
          </a:p>
          <a:p>
            <a:pPr algn="just">
              <a:defRPr sz="2800">
                <a:solidFill>
                  <a:srgbClr val="253957"/>
                </a:solidFill>
                <a:latin typeface="+mn-lt"/>
                <a:ea typeface="+mn-ea"/>
                <a:cs typeface="+mn-cs"/>
                <a:sym typeface="Arial Narrow"/>
              </a:defRPr>
            </a:pPr>
            <a:endParaRPr lang="ru-RU" sz="3500" dirty="0"/>
          </a:p>
        </p:txBody>
      </p:sp>
      <p:sp>
        <p:nvSpPr>
          <p:cNvPr id="7" name="Линия"/>
          <p:cNvSpPr/>
          <p:nvPr/>
        </p:nvSpPr>
        <p:spPr>
          <a:xfrm>
            <a:off x="785823" y="6732991"/>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370004619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26410" y="1648281"/>
            <a:ext cx="12188892" cy="3573424"/>
          </a:xfrm>
          <a:prstGeom prst="rect">
            <a:avLst/>
          </a:prstGeom>
          <a:no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700" dirty="0" smtClean="0">
                <a:sym typeface="Arial Narrow"/>
              </a:rPr>
              <a:t>Для мотивации работников создавались доски почета\позора. Иногда создавались газеты в стиле Крокодила для высмеивания отстающих в выполнении планов рабочих. Передовикам производства продавалась водка в столовых заводов.</a:t>
            </a:r>
          </a:p>
          <a:p>
            <a:pPr algn="just">
              <a:defRPr sz="2800">
                <a:solidFill>
                  <a:srgbClr val="253957"/>
                </a:solidFill>
                <a:latin typeface="+mn-lt"/>
                <a:ea typeface="+mn-ea"/>
                <a:cs typeface="+mn-cs"/>
                <a:sym typeface="Arial Narrow"/>
              </a:defRPr>
            </a:pPr>
            <a:endParaRPr lang="ru-RU" sz="2800" dirty="0" smtClean="0">
              <a:sym typeface="Arial Narrow"/>
            </a:endParaRPr>
          </a:p>
          <a:p>
            <a:pPr algn="just">
              <a:defRPr sz="2800">
                <a:solidFill>
                  <a:srgbClr val="253957"/>
                </a:solidFill>
                <a:latin typeface="+mn-lt"/>
                <a:ea typeface="+mn-ea"/>
                <a:cs typeface="+mn-cs"/>
                <a:sym typeface="Arial Narrow"/>
              </a:defRPr>
            </a:pPr>
            <a:r>
              <a:rPr lang="ru-RU" sz="2800" dirty="0" err="1" smtClean="0"/>
              <a:t>ПермГАСПИ</a:t>
            </a:r>
            <a:r>
              <a:rPr lang="ru-RU" sz="2800" dirty="0" smtClean="0"/>
              <a:t>. </a:t>
            </a:r>
            <a:r>
              <a:rPr lang="ru-RU" sz="2800" dirty="0" smtClean="0">
                <a:sym typeface="Arial Narrow"/>
              </a:rPr>
              <a:t>Дзержинский </a:t>
            </a:r>
            <a:r>
              <a:rPr lang="ru-RU" sz="2800" dirty="0">
                <a:sym typeface="Arial Narrow"/>
              </a:rPr>
              <a:t>райком КПСС (до октября 1957 г. </a:t>
            </a:r>
            <a:r>
              <a:rPr lang="ru-RU" sz="2800" dirty="0" err="1">
                <a:sym typeface="Arial Narrow"/>
              </a:rPr>
              <a:t>Кагановический</a:t>
            </a:r>
            <a:r>
              <a:rPr lang="ru-RU" sz="2800" dirty="0" smtClean="0">
                <a:sym typeface="Arial Narrow"/>
              </a:rPr>
              <a:t>). 1950.</a:t>
            </a:r>
            <a:endParaRPr lang="ru-RU" sz="2800" dirty="0">
              <a:sym typeface="Arial Narrow"/>
            </a:endParaRPr>
          </a:p>
          <a:p>
            <a:pPr algn="just">
              <a:defRPr sz="2800">
                <a:solidFill>
                  <a:srgbClr val="253957"/>
                </a:solidFill>
                <a:latin typeface="+mn-lt"/>
                <a:ea typeface="+mn-ea"/>
                <a:cs typeface="+mn-cs"/>
                <a:sym typeface="Arial Narrow"/>
              </a:defRPr>
            </a:pPr>
            <a:endParaRPr lang="ru-RU" sz="3700" dirty="0" smtClean="0">
              <a:sym typeface="Arial Narrow"/>
            </a:endParaRPr>
          </a:p>
          <a:p>
            <a:pPr algn="just">
              <a:defRPr sz="2800">
                <a:solidFill>
                  <a:srgbClr val="253957"/>
                </a:solidFill>
                <a:latin typeface="+mn-lt"/>
                <a:ea typeface="+mn-ea"/>
                <a:cs typeface="+mn-cs"/>
                <a:sym typeface="Arial Narrow"/>
              </a:defRPr>
            </a:pPr>
            <a:endParaRPr lang="ru-RU" sz="3700" dirty="0" smtClean="0">
              <a:sym typeface="Arial Narrow"/>
            </a:endParaRPr>
          </a:p>
        </p:txBody>
      </p:sp>
      <p:sp>
        <p:nvSpPr>
          <p:cNvPr id="10" name="Линия"/>
          <p:cNvSpPr/>
          <p:nvPr/>
        </p:nvSpPr>
        <p:spPr>
          <a:xfrm>
            <a:off x="776257" y="422671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88607546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725757"/>
            <a:ext cx="12188892" cy="2894370"/>
          </a:xfrm>
          <a:prstGeom prst="rect">
            <a:avLst/>
          </a:prstGeom>
          <a:no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500" dirty="0" smtClean="0"/>
              <a:t>Празднование дня выборов продолжалось с раннего утра до поздней ночи. Сообщалось и большом количестве еды, игрушек для детей, фильмов.</a:t>
            </a:r>
          </a:p>
          <a:p>
            <a:pPr algn="just">
              <a:defRPr sz="2800">
                <a:solidFill>
                  <a:srgbClr val="253957"/>
                </a:solidFill>
                <a:latin typeface="+mn-lt"/>
                <a:ea typeface="+mn-ea"/>
                <a:cs typeface="+mn-cs"/>
                <a:sym typeface="Arial Narrow"/>
              </a:defRPr>
            </a:pPr>
            <a:endParaRPr lang="ru-RU" sz="3500" dirty="0"/>
          </a:p>
          <a:p>
            <a:pPr algn="just">
              <a:defRPr sz="2800">
                <a:solidFill>
                  <a:srgbClr val="253957"/>
                </a:solidFill>
                <a:latin typeface="+mn-lt"/>
                <a:ea typeface="+mn-ea"/>
                <a:cs typeface="+mn-cs"/>
                <a:sym typeface="Arial Narrow"/>
              </a:defRPr>
            </a:pPr>
            <a:r>
              <a:rPr lang="ru-RU" sz="2800" dirty="0" err="1" smtClean="0"/>
              <a:t>ПермГАСПИ</a:t>
            </a:r>
            <a:r>
              <a:rPr lang="ru-RU" sz="2800" dirty="0" smtClean="0"/>
              <a:t>. </a:t>
            </a:r>
            <a:r>
              <a:rPr lang="ru-RU" sz="2800" dirty="0" smtClean="0">
                <a:sym typeface="Arial Narrow"/>
              </a:rPr>
              <a:t>Пермский </a:t>
            </a:r>
            <a:r>
              <a:rPr lang="ru-RU" sz="2800" dirty="0">
                <a:sym typeface="Arial Narrow"/>
              </a:rPr>
              <a:t>Горком ВКП(б</a:t>
            </a:r>
            <a:r>
              <a:rPr lang="ru-RU" sz="2800" dirty="0" smtClean="0">
                <a:sym typeface="Arial Narrow"/>
              </a:rPr>
              <a:t>). 1937.</a:t>
            </a:r>
            <a:endParaRPr lang="ru-RU" sz="3500" dirty="0"/>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7" name="TextBox 6">
            <a:extLst>
              <a:ext uri="{FF2B5EF4-FFF2-40B4-BE49-F238E27FC236}">
                <a16:creationId xmlns="" xmlns:a16="http://schemas.microsoft.com/office/drawing/2014/main" id="{77BB5DEE-E90D-4D8D-9AD6-3FECDAC35D90}"/>
              </a:ext>
            </a:extLst>
          </p:cNvPr>
          <p:cNvSpPr txBox="1"/>
          <p:nvPr/>
        </p:nvSpPr>
        <p:spPr>
          <a:xfrm>
            <a:off x="1166127" y="432012"/>
            <a:ext cx="11089762" cy="1369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smtClean="0">
                <a:solidFill>
                  <a:srgbClr val="33415C"/>
                </a:solidFill>
                <a:latin typeface="+mn-lt"/>
              </a:rPr>
              <a:t>4</a:t>
            </a:r>
            <a:r>
              <a:rPr lang="ru-RU" sz="4000" b="1" dirty="0">
                <a:solidFill>
                  <a:srgbClr val="33415C"/>
                </a:solidFill>
                <a:latin typeface="+mn-lt"/>
              </a:rPr>
              <a:t>. Реализация целей и задач </a:t>
            </a:r>
            <a:r>
              <a:rPr lang="ru-RU" sz="4000" b="1" dirty="0" smtClean="0">
                <a:solidFill>
                  <a:srgbClr val="33415C"/>
                </a:solidFill>
                <a:latin typeface="+mn-lt"/>
              </a:rPr>
              <a:t>кампании</a:t>
            </a:r>
          </a:p>
          <a:p>
            <a:pPr defTabSz="438122"/>
            <a:endParaRPr lang="ru-RU" sz="4400" b="1" dirty="0">
              <a:solidFill>
                <a:srgbClr val="33415C"/>
              </a:solidFill>
              <a:latin typeface="+mn-lt"/>
            </a:endParaRPr>
          </a:p>
        </p:txBody>
      </p:sp>
      <p:sp>
        <p:nvSpPr>
          <p:cNvPr id="6" name="Линия"/>
          <p:cNvSpPr/>
          <p:nvPr/>
        </p:nvSpPr>
        <p:spPr>
          <a:xfrm>
            <a:off x="975975" y="3649199"/>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242208706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785823" y="4266020"/>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17219" y="1724853"/>
            <a:ext cx="11928967" cy="3472790"/>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500" dirty="0" smtClean="0"/>
              <a:t>Во время подведения итогов говорилось о массовом перевыполнении производственных планов, но на пленумах после выборов говорилось о невыполнении планов тех заводов, ставших передовиками производства.</a:t>
            </a:r>
          </a:p>
          <a:p>
            <a:pPr algn="just">
              <a:defRPr sz="2800">
                <a:solidFill>
                  <a:srgbClr val="253957"/>
                </a:solidFill>
                <a:latin typeface="+mn-lt"/>
                <a:ea typeface="+mn-ea"/>
                <a:cs typeface="+mn-cs"/>
                <a:sym typeface="Arial Narrow"/>
              </a:defRPr>
            </a:pPr>
            <a:endParaRPr lang="ru-RU" sz="3500" dirty="0"/>
          </a:p>
          <a:p>
            <a:pPr algn="just">
              <a:defRPr sz="2800">
                <a:solidFill>
                  <a:srgbClr val="253957"/>
                </a:solidFill>
                <a:latin typeface="+mn-lt"/>
                <a:ea typeface="+mn-ea"/>
                <a:cs typeface="+mn-cs"/>
                <a:sym typeface="Arial Narrow"/>
              </a:defRPr>
            </a:pPr>
            <a:r>
              <a:rPr lang="ru-RU" sz="2800" dirty="0" err="1" smtClean="0"/>
              <a:t>ПермГАСПИ</a:t>
            </a:r>
            <a:r>
              <a:rPr lang="ru-RU" sz="2800" dirty="0" smtClean="0"/>
              <a:t>. </a:t>
            </a:r>
            <a:r>
              <a:rPr lang="ru-RU" sz="2800" dirty="0" smtClean="0">
                <a:sym typeface="Arial Narrow"/>
              </a:rPr>
              <a:t>Стенограмма пленума </a:t>
            </a:r>
            <a:r>
              <a:rPr lang="ru-RU" sz="2800" dirty="0">
                <a:sym typeface="Arial Narrow"/>
              </a:rPr>
              <a:t>горкома ВКП(б</a:t>
            </a:r>
            <a:r>
              <a:rPr lang="ru-RU" sz="2800" dirty="0" smtClean="0">
                <a:sym typeface="Arial Narrow"/>
              </a:rPr>
              <a:t>). 1938.</a:t>
            </a:r>
            <a:endParaRPr lang="ru-RU" sz="3500" dirty="0"/>
          </a:p>
        </p:txBody>
      </p:sp>
      <p:pic>
        <p:nvPicPr>
          <p:cNvPr id="63" name="Изображение" descr="Изображение"/>
          <p:cNvPicPr>
            <a:picLocks noChangeAspect="1"/>
          </p:cNvPicPr>
          <p:nvPr/>
        </p:nvPicPr>
        <p:blipFill>
          <a:blip r:embed="rId3"/>
          <a:stretch>
            <a:fillRect/>
          </a:stretch>
        </p:blipFill>
        <p:spPr>
          <a:xfrm>
            <a:off x="53606" y="266896"/>
            <a:ext cx="927231" cy="927231"/>
          </a:xfrm>
          <a:prstGeom prst="rect">
            <a:avLst/>
          </a:prstGeom>
          <a:ln w="12700">
            <a:miter lim="400000"/>
          </a:ln>
        </p:spPr>
      </p:pic>
      <p:sp>
        <p:nvSpPr>
          <p:cNvPr id="6"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8" name="TextBox 7">
            <a:extLst>
              <a:ext uri="{FF2B5EF4-FFF2-40B4-BE49-F238E27FC236}">
                <a16:creationId xmlns="" xmlns:a16="http://schemas.microsoft.com/office/drawing/2014/main" id="{77BB5DEE-E90D-4D8D-9AD6-3FECDAC35D90}"/>
              </a:ext>
            </a:extLst>
          </p:cNvPr>
          <p:cNvSpPr txBox="1"/>
          <p:nvPr/>
        </p:nvSpPr>
        <p:spPr>
          <a:xfrm>
            <a:off x="1166127" y="432012"/>
            <a:ext cx="11089762" cy="1369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a:solidFill>
                  <a:srgbClr val="33415C"/>
                </a:solidFill>
                <a:latin typeface="+mn-lt"/>
              </a:rPr>
              <a:t>5</a:t>
            </a:r>
            <a:r>
              <a:rPr lang="ru-RU" sz="4000" b="1" dirty="0" smtClean="0">
                <a:solidFill>
                  <a:srgbClr val="33415C"/>
                </a:solidFill>
                <a:latin typeface="+mn-lt"/>
              </a:rPr>
              <a:t>. Подведение итогов</a:t>
            </a:r>
            <a:endParaRPr lang="ru-RU" sz="4000" b="1" dirty="0" smtClean="0">
              <a:solidFill>
                <a:srgbClr val="33415C"/>
              </a:solidFill>
              <a:latin typeface="+mn-lt"/>
            </a:endParaRPr>
          </a:p>
          <a:p>
            <a:pPr defTabSz="438122"/>
            <a:endParaRPr lang="ru-RU" sz="4400" b="1" dirty="0">
              <a:solidFill>
                <a:srgbClr val="33415C"/>
              </a:solidFill>
              <a:latin typeface="+mn-lt"/>
            </a:endParaRPr>
          </a:p>
        </p:txBody>
      </p:sp>
    </p:spTree>
    <p:extLst>
      <p:ext uri="{BB962C8B-B14F-4D97-AF65-F5344CB8AC3E}">
        <p14:creationId xmlns:p14="http://schemas.microsoft.com/office/powerpoint/2010/main" val="55522762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802000" y="3586846"/>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434273"/>
            <a:ext cx="12188892" cy="3883685"/>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Для голосования каждый избиратель получал 2 бюллетеня, которые необходимо было сложить в конверт, заклеить его и опустить в урну. Никаких помет не предполагалось. </a:t>
            </a:r>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r>
              <a:rPr lang="ru-RU" sz="2800" dirty="0" err="1" smtClean="0"/>
              <a:t>ПермГАСПИ</a:t>
            </a:r>
            <a:r>
              <a:rPr lang="ru-RU" sz="2800" dirty="0" smtClean="0"/>
              <a:t>. </a:t>
            </a:r>
            <a:r>
              <a:rPr lang="ru-RU" sz="2800" dirty="0" smtClean="0">
                <a:sym typeface="Arial Narrow"/>
              </a:rPr>
              <a:t>Документы </a:t>
            </a:r>
            <a:r>
              <a:rPr lang="ru-RU" sz="2800" dirty="0">
                <a:sym typeface="Arial Narrow"/>
              </a:rPr>
              <a:t>(докладные записки, письма, протоколы и др.), направленные в горком ВКП(б) о ходе предвыборной кампании в Верховный Совет СССР в Пермском </a:t>
            </a:r>
            <a:r>
              <a:rPr lang="ru-RU" sz="2800" dirty="0" smtClean="0">
                <a:sym typeface="Arial Narrow"/>
              </a:rPr>
              <a:t>районе</a:t>
            </a:r>
            <a:r>
              <a:rPr lang="ru-RU" sz="2800" dirty="0" smtClean="0">
                <a:sym typeface="Arial Narrow"/>
              </a:rPr>
              <a:t>. 1937.</a:t>
            </a:r>
            <a:endParaRPr lang="ru-RU" sz="2800" dirty="0">
              <a:sym typeface="Arial Narrow"/>
            </a:endParaRPr>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endParaRPr lang="ru-RU" sz="3500" dirty="0"/>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5"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 name="TextBox 5">
            <a:extLst>
              <a:ext uri="{FF2B5EF4-FFF2-40B4-BE49-F238E27FC236}">
                <a16:creationId xmlns:a16="http://schemas.microsoft.com/office/drawing/2014/main" xmlns="" id="{77BB5DEE-E90D-4D8D-9AD6-3FECDAC35D90}"/>
              </a:ext>
            </a:extLst>
          </p:cNvPr>
          <p:cNvSpPr txBox="1"/>
          <p:nvPr/>
        </p:nvSpPr>
        <p:spPr>
          <a:xfrm>
            <a:off x="785823" y="333312"/>
            <a:ext cx="11979579" cy="6924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smtClean="0">
                <a:solidFill>
                  <a:srgbClr val="33415C"/>
                </a:solidFill>
                <a:latin typeface="+mn-lt"/>
              </a:rPr>
              <a:t>Голосование</a:t>
            </a:r>
            <a:endParaRPr lang="ru-RU" sz="4400" b="1" dirty="0">
              <a:solidFill>
                <a:srgbClr val="33415C"/>
              </a:solidFill>
              <a:latin typeface="+mn-lt"/>
            </a:endParaRPr>
          </a:p>
        </p:txBody>
      </p:sp>
    </p:spTree>
    <p:extLst>
      <p:ext uri="{BB962C8B-B14F-4D97-AF65-F5344CB8AC3E}">
        <p14:creationId xmlns:p14="http://schemas.microsoft.com/office/powerpoint/2010/main" val="151829776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34139" y="1347849"/>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59" name="Очень крутой заголовок…"/>
          <p:cNvSpPr txBox="1"/>
          <p:nvPr/>
        </p:nvSpPr>
        <p:spPr>
          <a:xfrm>
            <a:off x="1586653" y="1347850"/>
            <a:ext cx="8572501" cy="12337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lstStyle/>
          <a:p>
            <a:pPr algn="l">
              <a:defRPr sz="7000" b="1" cap="all">
                <a:solidFill>
                  <a:srgbClr val="253957"/>
                </a:solidFill>
                <a:latin typeface="+mn-lt"/>
                <a:ea typeface="+mn-ea"/>
                <a:cs typeface="+mn-cs"/>
                <a:sym typeface="Arial Narrow"/>
              </a:defRPr>
            </a:pPr>
            <a:endParaRPr sz="3733" dirty="0"/>
          </a:p>
        </p:txBody>
      </p:sp>
      <p:pic>
        <p:nvPicPr>
          <p:cNvPr id="63" name="Изображение" descr="Изображение"/>
          <p:cNvPicPr>
            <a:picLocks noChangeAspect="1"/>
          </p:cNvPicPr>
          <p:nvPr/>
        </p:nvPicPr>
        <p:blipFill>
          <a:blip r:embed="rId2"/>
          <a:stretch>
            <a:fillRect/>
          </a:stretch>
        </p:blipFill>
        <p:spPr>
          <a:xfrm>
            <a:off x="582859" y="225058"/>
            <a:ext cx="1003795" cy="1003795"/>
          </a:xfrm>
          <a:prstGeom prst="rect">
            <a:avLst/>
          </a:prstGeom>
          <a:ln w="12700">
            <a:miter lim="400000"/>
          </a:ln>
        </p:spPr>
      </p:pic>
      <p:sp>
        <p:nvSpPr>
          <p:cNvPr id="18" name="TextBox 17">
            <a:extLst>
              <a:ext uri="{FF2B5EF4-FFF2-40B4-BE49-F238E27FC236}">
                <a16:creationId xmlns="" xmlns:a16="http://schemas.microsoft.com/office/drawing/2014/main" id="{4EFDB626-23D7-4AE9-88D2-B03B09F1B25C}"/>
              </a:ext>
            </a:extLst>
          </p:cNvPr>
          <p:cNvSpPr txBox="1"/>
          <p:nvPr/>
        </p:nvSpPr>
        <p:spPr>
          <a:xfrm>
            <a:off x="3679212" y="395267"/>
            <a:ext cx="5087575" cy="7540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400" dirty="0" smtClean="0">
                <a:solidFill>
                  <a:srgbClr val="33415C"/>
                </a:solidFill>
                <a:latin typeface="+mn-lt"/>
              </a:rPr>
              <a:t>Итог</a:t>
            </a:r>
            <a:endParaRPr lang="ru-RU" sz="4400" dirty="0">
              <a:solidFill>
                <a:srgbClr val="33415C"/>
              </a:solidFill>
              <a:latin typeface="+mn-lt"/>
            </a:endParaRPr>
          </a:p>
        </p:txBody>
      </p:sp>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744534"/>
            <a:ext cx="12188892" cy="3036659"/>
          </a:xfrm>
          <a:prstGeom prst="rect">
            <a:avLst/>
          </a:prstGeom>
          <a:no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700" dirty="0" smtClean="0"/>
              <a:t>Целью </a:t>
            </a:r>
            <a:r>
              <a:rPr lang="ru-RU" sz="3700" dirty="0"/>
              <a:t>выборов в Верховный Совет СССР являлось не обеспечение демократического механизма сменяемости центральной власти, а организация лояльности и мобилизация советских граждан, для чего местные руководство использовало различные тактики.</a:t>
            </a:r>
          </a:p>
          <a:p>
            <a:pPr algn="just">
              <a:defRPr sz="2800">
                <a:solidFill>
                  <a:srgbClr val="253957"/>
                </a:solidFill>
                <a:latin typeface="+mn-lt"/>
                <a:ea typeface="+mn-ea"/>
                <a:cs typeface="+mn-cs"/>
                <a:sym typeface="Arial Narrow"/>
              </a:defRPr>
            </a:pPr>
            <a:endParaRPr lang="ru-RU" sz="3700" dirty="0"/>
          </a:p>
        </p:txBody>
      </p:sp>
    </p:spTree>
    <p:extLst>
      <p:ext uri="{BB962C8B-B14F-4D97-AF65-F5344CB8AC3E}">
        <p14:creationId xmlns:p14="http://schemas.microsoft.com/office/powerpoint/2010/main" val="278591103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Изображение" descr="Изображение"/>
          <p:cNvPicPr>
            <a:picLocks noChangeAspect="1"/>
          </p:cNvPicPr>
          <p:nvPr/>
        </p:nvPicPr>
        <p:blipFill>
          <a:blip r:embed="rId3"/>
          <a:stretch>
            <a:fillRect/>
          </a:stretch>
        </p:blipFill>
        <p:spPr>
          <a:xfrm>
            <a:off x="377239" y="98578"/>
            <a:ext cx="927231" cy="927231"/>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 xmlns:a16="http://schemas.microsoft.com/office/drawing/2014/main" id="{6E2B8619-A222-4A5E-906F-9BB97C84EAC6}"/>
              </a:ext>
            </a:extLst>
          </p:cNvPr>
          <p:cNvSpPr txBox="1"/>
          <p:nvPr/>
        </p:nvSpPr>
        <p:spPr>
          <a:xfrm>
            <a:off x="442587" y="1257300"/>
            <a:ext cx="12205069" cy="5408195"/>
          </a:xfrm>
          <a:prstGeom prst="rect">
            <a:avLst/>
          </a:prstGeom>
          <a:solidFill>
            <a:srgbClr val="FFFFFF">
              <a:alpha val="50000"/>
            </a:srgbClr>
          </a:solid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700" b="1" dirty="0" smtClean="0"/>
              <a:t>Объект –</a:t>
            </a:r>
            <a:r>
              <a:rPr lang="ru-RU" sz="3700" dirty="0" smtClean="0"/>
              <a:t> </a:t>
            </a:r>
            <a:r>
              <a:rPr lang="ru-RU" sz="3700" dirty="0"/>
              <a:t>советский политический режим</a:t>
            </a:r>
            <a:r>
              <a:rPr lang="ru-RU" sz="3700" dirty="0" smtClean="0"/>
              <a:t>.</a:t>
            </a:r>
          </a:p>
          <a:p>
            <a:pPr algn="just">
              <a:defRPr sz="2800">
                <a:solidFill>
                  <a:srgbClr val="253957"/>
                </a:solidFill>
                <a:latin typeface="+mn-lt"/>
                <a:ea typeface="+mn-ea"/>
                <a:cs typeface="+mn-cs"/>
                <a:sym typeface="Arial Narrow"/>
              </a:defRPr>
            </a:pPr>
            <a:endParaRPr lang="ru-RU" sz="3700" dirty="0" smtClean="0"/>
          </a:p>
          <a:p>
            <a:pPr algn="just">
              <a:defRPr sz="2800">
                <a:solidFill>
                  <a:srgbClr val="253957"/>
                </a:solidFill>
                <a:latin typeface="+mn-lt"/>
                <a:ea typeface="+mn-ea"/>
                <a:cs typeface="+mn-cs"/>
                <a:sym typeface="Arial Narrow"/>
              </a:defRPr>
            </a:pPr>
            <a:r>
              <a:rPr lang="ru-RU" sz="3700" b="1" dirty="0" smtClean="0"/>
              <a:t>Предмет – </a:t>
            </a:r>
            <a:r>
              <a:rPr lang="ru-RU" sz="3700" dirty="0" smtClean="0"/>
              <a:t>действия </a:t>
            </a:r>
            <a:r>
              <a:rPr lang="ru-RU" sz="3700" dirty="0"/>
              <a:t>власти по принуждению к перевыполнению планов в ходе избирательных кампаний в Верховный совет СССР в </a:t>
            </a:r>
            <a:r>
              <a:rPr lang="ru-RU" sz="3700" dirty="0" err="1"/>
              <a:t>Молотовской</a:t>
            </a:r>
            <a:r>
              <a:rPr lang="ru-RU" sz="3700" dirty="0"/>
              <a:t> области</a:t>
            </a:r>
            <a:r>
              <a:rPr lang="ru-RU" sz="3700" dirty="0" smtClean="0"/>
              <a:t>.</a:t>
            </a:r>
          </a:p>
          <a:p>
            <a:pPr algn="just">
              <a:defRPr sz="2800">
                <a:solidFill>
                  <a:srgbClr val="253957"/>
                </a:solidFill>
                <a:latin typeface="+mn-lt"/>
                <a:ea typeface="+mn-ea"/>
                <a:cs typeface="+mn-cs"/>
                <a:sym typeface="Arial Narrow"/>
              </a:defRPr>
            </a:pPr>
            <a:endParaRPr lang="ru-RU" sz="3700" dirty="0" smtClean="0"/>
          </a:p>
          <a:p>
            <a:pPr algn="just">
              <a:defRPr sz="2800">
                <a:solidFill>
                  <a:srgbClr val="253957"/>
                </a:solidFill>
                <a:latin typeface="+mn-lt"/>
                <a:ea typeface="+mn-ea"/>
                <a:cs typeface="+mn-cs"/>
                <a:sym typeface="Arial Narrow"/>
              </a:defRPr>
            </a:pPr>
            <a:r>
              <a:rPr lang="ru-RU" sz="3700" b="1" dirty="0" smtClean="0"/>
              <a:t>Цель – </a:t>
            </a:r>
            <a:r>
              <a:rPr lang="ru-RU" sz="3700" dirty="0" smtClean="0"/>
              <a:t>изучение </a:t>
            </a:r>
            <a:r>
              <a:rPr lang="ru-RU" sz="3700" dirty="0"/>
              <a:t>избирательных кампаний как поводов внеэкономического принуждения в советской плановой экономике сталинской эпохи (на примере </a:t>
            </a:r>
            <a:r>
              <a:rPr lang="ru-RU" sz="3700" dirty="0" err="1"/>
              <a:t>Молотовской</a:t>
            </a:r>
            <a:r>
              <a:rPr lang="ru-RU" sz="3700" dirty="0"/>
              <a:t> области). </a:t>
            </a:r>
            <a:endParaRPr lang="ru-RU" sz="3700" dirty="0" smtClean="0"/>
          </a:p>
          <a:p>
            <a:pPr algn="just">
              <a:defRPr sz="2800">
                <a:solidFill>
                  <a:srgbClr val="253957"/>
                </a:solidFill>
                <a:latin typeface="+mn-lt"/>
                <a:ea typeface="+mn-ea"/>
                <a:cs typeface="+mn-cs"/>
                <a:sym typeface="Arial Narrow"/>
              </a:defRPr>
            </a:pPr>
            <a:endParaRPr lang="ru-RU" sz="3700" dirty="0"/>
          </a:p>
        </p:txBody>
      </p:sp>
    </p:spTree>
    <p:extLst>
      <p:ext uri="{BB962C8B-B14F-4D97-AF65-F5344CB8AC3E}">
        <p14:creationId xmlns:p14="http://schemas.microsoft.com/office/powerpoint/2010/main" val="394380071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Изображение" descr="Изображение"/>
          <p:cNvPicPr>
            <a:picLocks noChangeAspect="1"/>
          </p:cNvPicPr>
          <p:nvPr/>
        </p:nvPicPr>
        <p:blipFill>
          <a:blip r:embed="rId3"/>
          <a:stretch>
            <a:fillRect/>
          </a:stretch>
        </p:blipFill>
        <p:spPr>
          <a:xfrm>
            <a:off x="377239" y="98578"/>
            <a:ext cx="927231" cy="927231"/>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 xmlns:a16="http://schemas.microsoft.com/office/drawing/2014/main" id="{6E2B8619-A222-4A5E-906F-9BB97C84EAC6}"/>
              </a:ext>
            </a:extLst>
          </p:cNvPr>
          <p:cNvSpPr txBox="1"/>
          <p:nvPr/>
        </p:nvSpPr>
        <p:spPr>
          <a:xfrm>
            <a:off x="442587" y="1257300"/>
            <a:ext cx="12205069" cy="5817268"/>
          </a:xfrm>
          <a:prstGeom prst="rect">
            <a:avLst/>
          </a:prstGeom>
          <a:solidFill>
            <a:srgbClr val="FFFFFF">
              <a:alpha val="50000"/>
            </a:srgbClr>
          </a:solid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700" b="1" dirty="0" smtClean="0"/>
              <a:t>Задачи:</a:t>
            </a:r>
            <a:endParaRPr lang="ru-RU" sz="3700" b="1" dirty="0"/>
          </a:p>
          <a:p>
            <a:pPr algn="just">
              <a:defRPr sz="2800">
                <a:solidFill>
                  <a:srgbClr val="253957"/>
                </a:solidFill>
                <a:latin typeface="+mn-lt"/>
                <a:ea typeface="+mn-ea"/>
                <a:cs typeface="+mn-cs"/>
                <a:sym typeface="Arial Narrow"/>
              </a:defRPr>
            </a:pPr>
            <a:r>
              <a:rPr lang="ru-RU" sz="3700" dirty="0"/>
              <a:t>- описать устройство Советского Союза сталинской эпохи как тоталитарное государство;</a:t>
            </a:r>
          </a:p>
          <a:p>
            <a:pPr algn="just">
              <a:defRPr sz="2800">
                <a:solidFill>
                  <a:srgbClr val="253957"/>
                </a:solidFill>
                <a:latin typeface="+mn-lt"/>
                <a:ea typeface="+mn-ea"/>
                <a:cs typeface="+mn-cs"/>
                <a:sym typeface="Arial Narrow"/>
              </a:defRPr>
            </a:pPr>
            <a:r>
              <a:rPr lang="ru-RU" sz="3700" dirty="0"/>
              <a:t>- описать особенности плановой экономики в СССР сталинской эпохи;</a:t>
            </a:r>
          </a:p>
          <a:p>
            <a:pPr algn="just">
              <a:defRPr sz="2800">
                <a:solidFill>
                  <a:srgbClr val="253957"/>
                </a:solidFill>
                <a:latin typeface="+mn-lt"/>
                <a:ea typeface="+mn-ea"/>
                <a:cs typeface="+mn-cs"/>
                <a:sym typeface="Arial Narrow"/>
              </a:defRPr>
            </a:pPr>
            <a:r>
              <a:rPr lang="ru-RU" sz="3700" dirty="0"/>
              <a:t>- рассмотреть выборы в Верховный Совет СССР в </a:t>
            </a:r>
            <a:r>
              <a:rPr lang="ru-RU" sz="3700" dirty="0" err="1"/>
              <a:t>Молотовской</a:t>
            </a:r>
            <a:r>
              <a:rPr lang="ru-RU" sz="3700" dirty="0"/>
              <a:t> области как мобилизационные политические кампании; </a:t>
            </a:r>
          </a:p>
          <a:p>
            <a:pPr algn="just">
              <a:defRPr sz="2800">
                <a:solidFill>
                  <a:srgbClr val="253957"/>
                </a:solidFill>
                <a:latin typeface="+mn-lt"/>
                <a:ea typeface="+mn-ea"/>
                <a:cs typeface="+mn-cs"/>
                <a:sym typeface="Arial Narrow"/>
              </a:defRPr>
            </a:pPr>
            <a:r>
              <a:rPr lang="ru-RU" sz="3700" dirty="0"/>
              <a:t>- показать технологию внеэкономического принуждения в рамках политических кампаний на выборах в Верховный Совет СССР в </a:t>
            </a:r>
            <a:r>
              <a:rPr lang="ru-RU" sz="3700" dirty="0" err="1"/>
              <a:t>Молотовской</a:t>
            </a:r>
            <a:r>
              <a:rPr lang="ru-RU" sz="3700" dirty="0"/>
              <a:t> области.</a:t>
            </a:r>
          </a:p>
          <a:p>
            <a:pPr algn="just">
              <a:defRPr sz="2800">
                <a:solidFill>
                  <a:srgbClr val="253957"/>
                </a:solidFill>
                <a:latin typeface="+mn-lt"/>
                <a:ea typeface="+mn-ea"/>
                <a:cs typeface="+mn-cs"/>
                <a:sym typeface="Arial Narrow"/>
              </a:defRPr>
            </a:pPr>
            <a:endParaRPr lang="ru-RU" sz="3700" dirty="0"/>
          </a:p>
        </p:txBody>
      </p:sp>
    </p:spTree>
    <p:extLst>
      <p:ext uri="{BB962C8B-B14F-4D97-AF65-F5344CB8AC3E}">
        <p14:creationId xmlns:p14="http://schemas.microsoft.com/office/powerpoint/2010/main" val="43647788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Изображение" descr="Изображение"/>
          <p:cNvPicPr>
            <a:picLocks noChangeAspect="1"/>
          </p:cNvPicPr>
          <p:nvPr/>
        </p:nvPicPr>
        <p:blipFill>
          <a:blip r:embed="rId3"/>
          <a:stretch>
            <a:fillRect/>
          </a:stretch>
        </p:blipFill>
        <p:spPr>
          <a:xfrm>
            <a:off x="377239" y="98578"/>
            <a:ext cx="927231" cy="927231"/>
          </a:xfrm>
          <a:prstGeom prst="rect">
            <a:avLst/>
          </a:prstGeom>
          <a:ln w="12700">
            <a:miter lim="400000"/>
          </a:ln>
        </p:spPr>
      </p:pic>
      <p:sp>
        <p:nvSpPr>
          <p:cNvPr id="4"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 xmlns:a16="http://schemas.microsoft.com/office/drawing/2014/main" id="{6E2B8619-A222-4A5E-906F-9BB97C84EAC6}"/>
              </a:ext>
            </a:extLst>
          </p:cNvPr>
          <p:cNvSpPr txBox="1"/>
          <p:nvPr/>
        </p:nvSpPr>
        <p:spPr>
          <a:xfrm>
            <a:off x="377239" y="1478998"/>
            <a:ext cx="12205069" cy="6967170"/>
          </a:xfrm>
          <a:prstGeom prst="rect">
            <a:avLst/>
          </a:prstGeom>
          <a:solidFill>
            <a:srgbClr val="FFFFFF">
              <a:alpha val="50000"/>
            </a:srgbClr>
          </a:solid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700" dirty="0" smtClean="0"/>
              <a:t>М. де </a:t>
            </a:r>
            <a:r>
              <a:rPr lang="ru-RU" sz="3700" dirty="0" err="1" smtClean="0"/>
              <a:t>Серто</a:t>
            </a:r>
            <a:r>
              <a:rPr lang="ru-RU" sz="3700" dirty="0" smtClean="0"/>
              <a:t> «Изобретение </a:t>
            </a:r>
            <a:r>
              <a:rPr lang="ru-RU" sz="3700" dirty="0"/>
              <a:t>повседневности. 1. Искусство </a:t>
            </a:r>
            <a:r>
              <a:rPr lang="ru-RU" sz="3700" dirty="0" smtClean="0"/>
              <a:t>делать». Изучение </a:t>
            </a:r>
            <a:r>
              <a:rPr lang="ru-RU" sz="3700" dirty="0"/>
              <a:t>повседневности по средствам теории практик для определения в политических кампаниях стратегий и тактик поведения. </a:t>
            </a:r>
            <a:endParaRPr lang="ru-RU" sz="3700" dirty="0" smtClean="0"/>
          </a:p>
          <a:p>
            <a:pPr algn="just">
              <a:defRPr sz="2800">
                <a:solidFill>
                  <a:srgbClr val="253957"/>
                </a:solidFill>
                <a:latin typeface="+mn-lt"/>
                <a:ea typeface="+mn-ea"/>
                <a:cs typeface="+mn-cs"/>
                <a:sym typeface="Arial Narrow"/>
              </a:defRPr>
            </a:pPr>
            <a:r>
              <a:rPr lang="ru-RU" sz="3700" dirty="0" smtClean="0"/>
              <a:t>Обычные </a:t>
            </a:r>
            <a:r>
              <a:rPr lang="ru-RU" sz="3700" dirty="0"/>
              <a:t>люди ведут непрерывную незримую борьбу с властью, они создают свое личное пространство, в котором остается место для маневров в рамках </a:t>
            </a:r>
            <a:r>
              <a:rPr lang="ru-RU" sz="3700" dirty="0" smtClean="0"/>
              <a:t>стратегий. </a:t>
            </a:r>
          </a:p>
          <a:p>
            <a:pPr algn="just">
              <a:defRPr sz="2800">
                <a:solidFill>
                  <a:srgbClr val="253957"/>
                </a:solidFill>
                <a:latin typeface="+mn-lt"/>
                <a:ea typeface="+mn-ea"/>
                <a:cs typeface="+mn-cs"/>
                <a:sym typeface="Arial Narrow"/>
              </a:defRPr>
            </a:pPr>
            <a:endParaRPr lang="ru-RU" sz="3700" dirty="0" smtClean="0"/>
          </a:p>
          <a:p>
            <a:pPr algn="just">
              <a:defRPr sz="2800">
                <a:solidFill>
                  <a:srgbClr val="253957"/>
                </a:solidFill>
                <a:latin typeface="+mn-lt"/>
                <a:ea typeface="+mn-ea"/>
                <a:cs typeface="+mn-cs"/>
                <a:sym typeface="Arial Narrow"/>
              </a:defRPr>
            </a:pPr>
            <a:r>
              <a:rPr lang="ru-RU" sz="3700" dirty="0"/>
              <a:t>Механизм проведения политических кампаний рассматривается по книге А.С. </a:t>
            </a:r>
            <a:r>
              <a:rPr lang="ru-RU" sz="3700" dirty="0" err="1"/>
              <a:t>Кимерлинг</a:t>
            </a:r>
            <a:r>
              <a:rPr lang="ru-RU" sz="3700" dirty="0"/>
              <a:t> «Выполнять и лукавить: политические кампании поздней сталинской эпохи</a:t>
            </a:r>
            <a:r>
              <a:rPr lang="ru-RU" sz="3700" dirty="0" smtClean="0"/>
              <a:t>».</a:t>
            </a:r>
            <a:endParaRPr lang="ru-RU" sz="3700" dirty="0"/>
          </a:p>
        </p:txBody>
      </p:sp>
      <p:sp>
        <p:nvSpPr>
          <p:cNvPr id="5" name="TextBox 4">
            <a:extLst>
              <a:ext uri="{FF2B5EF4-FFF2-40B4-BE49-F238E27FC236}">
                <a16:creationId xmlns="" xmlns:a16="http://schemas.microsoft.com/office/drawing/2014/main" id="{77BB5DEE-E90D-4D8D-9AD6-3FECDAC35D90}"/>
              </a:ext>
            </a:extLst>
          </p:cNvPr>
          <p:cNvSpPr txBox="1"/>
          <p:nvPr/>
        </p:nvSpPr>
        <p:spPr>
          <a:xfrm>
            <a:off x="1166127" y="157385"/>
            <a:ext cx="11089762" cy="19851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smtClean="0">
                <a:solidFill>
                  <a:srgbClr val="33415C"/>
                </a:solidFill>
                <a:latin typeface="+mn-lt"/>
              </a:rPr>
              <a:t>Методология</a:t>
            </a:r>
            <a:endParaRPr lang="ru-RU" sz="4000" b="1" dirty="0">
              <a:solidFill>
                <a:srgbClr val="33415C"/>
              </a:solidFill>
              <a:latin typeface="+mn-lt"/>
            </a:endParaRPr>
          </a:p>
          <a:p>
            <a:pPr defTabSz="438122"/>
            <a:endParaRPr lang="ru-RU" sz="4000" b="1" dirty="0" smtClean="0">
              <a:solidFill>
                <a:srgbClr val="33415C"/>
              </a:solidFill>
              <a:latin typeface="+mn-lt"/>
            </a:endParaRPr>
          </a:p>
          <a:p>
            <a:pPr defTabSz="438122"/>
            <a:endParaRPr lang="ru-RU" sz="4400" b="1" dirty="0">
              <a:solidFill>
                <a:srgbClr val="33415C"/>
              </a:solidFill>
              <a:latin typeface="+mn-lt"/>
            </a:endParaRPr>
          </a:p>
        </p:txBody>
      </p:sp>
      <p:sp>
        <p:nvSpPr>
          <p:cNvPr id="6"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320005434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Изображение" descr="Изображение"/>
          <p:cNvPicPr>
            <a:picLocks noChangeAspect="1"/>
          </p:cNvPicPr>
          <p:nvPr/>
        </p:nvPicPr>
        <p:blipFill>
          <a:blip r:embed="rId3"/>
          <a:stretch>
            <a:fillRect/>
          </a:stretch>
        </p:blipFill>
        <p:spPr>
          <a:xfrm>
            <a:off x="377239" y="98578"/>
            <a:ext cx="927231" cy="927231"/>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 xmlns:a16="http://schemas.microsoft.com/office/drawing/2014/main" id="{6E2B8619-A222-4A5E-906F-9BB97C84EAC6}"/>
              </a:ext>
            </a:extLst>
          </p:cNvPr>
          <p:cNvSpPr txBox="1"/>
          <p:nvPr/>
        </p:nvSpPr>
        <p:spPr>
          <a:xfrm>
            <a:off x="377239" y="1254410"/>
            <a:ext cx="12205069" cy="4809506"/>
          </a:xfrm>
          <a:prstGeom prst="rect">
            <a:avLst/>
          </a:prstGeom>
          <a:solidFill>
            <a:srgbClr val="FFFFFF">
              <a:alpha val="50000"/>
            </a:srgbClr>
          </a:solid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700" dirty="0" smtClean="0"/>
              <a:t>-материалы </a:t>
            </a:r>
            <a:r>
              <a:rPr lang="ru-RU" sz="3700" dirty="0" err="1" smtClean="0"/>
              <a:t>ГАПКа</a:t>
            </a:r>
            <a:r>
              <a:rPr lang="ru-RU" sz="3700" dirty="0" smtClean="0"/>
              <a:t> за </a:t>
            </a:r>
            <a:r>
              <a:rPr lang="ru-RU" sz="3700" dirty="0"/>
              <a:t>1937 </a:t>
            </a:r>
            <a:r>
              <a:rPr lang="ru-RU" sz="3700" dirty="0" smtClean="0"/>
              <a:t>год</a:t>
            </a:r>
            <a:r>
              <a:rPr lang="ru-RU" sz="3700" dirty="0"/>
              <a:t>; </a:t>
            </a:r>
            <a:endParaRPr lang="ru-RU" sz="3700" dirty="0" smtClean="0"/>
          </a:p>
          <a:p>
            <a:pPr algn="just">
              <a:defRPr sz="2800">
                <a:solidFill>
                  <a:srgbClr val="253957"/>
                </a:solidFill>
                <a:latin typeface="+mn-lt"/>
                <a:ea typeface="+mn-ea"/>
                <a:cs typeface="+mn-cs"/>
                <a:sym typeface="Arial Narrow"/>
              </a:defRPr>
            </a:pPr>
            <a:r>
              <a:rPr lang="ru-RU" sz="3700" dirty="0"/>
              <a:t>- материалы </a:t>
            </a:r>
            <a:r>
              <a:rPr lang="ru-RU" sz="3700" dirty="0" err="1"/>
              <a:t>ПермГАСПИ</a:t>
            </a:r>
            <a:r>
              <a:rPr lang="ru-RU" sz="3700" dirty="0"/>
              <a:t> </a:t>
            </a:r>
            <a:r>
              <a:rPr lang="ru-RU" sz="3700" dirty="0" smtClean="0"/>
              <a:t>фонда </a:t>
            </a:r>
            <a:r>
              <a:rPr lang="ru-RU" sz="3700" dirty="0"/>
              <a:t>Пермского Горкома ВКП(б) </a:t>
            </a:r>
            <a:r>
              <a:rPr lang="ru-RU" sz="3700" dirty="0" smtClean="0"/>
              <a:t>(№</a:t>
            </a:r>
            <a:r>
              <a:rPr lang="ru-RU" sz="3700" dirty="0"/>
              <a:t>1) и фонда Дзержинского райкома КПСС (до октября 1957 г. </a:t>
            </a:r>
            <a:r>
              <a:rPr lang="ru-RU" sz="3700" dirty="0" err="1"/>
              <a:t>Кагановического</a:t>
            </a:r>
            <a:r>
              <a:rPr lang="ru-RU" sz="3700" dirty="0"/>
              <a:t>) отдела партийных профсоюзных и комсомольских организаций </a:t>
            </a:r>
            <a:r>
              <a:rPr lang="ru-RU" sz="3700" dirty="0" smtClean="0"/>
              <a:t>(№</a:t>
            </a:r>
            <a:r>
              <a:rPr lang="ru-RU" sz="3700" dirty="0"/>
              <a:t>106) за 1937, 1938, 1946, 1950 </a:t>
            </a:r>
            <a:r>
              <a:rPr lang="ru-RU" sz="3700" dirty="0" smtClean="0"/>
              <a:t>года;</a:t>
            </a:r>
          </a:p>
          <a:p>
            <a:pPr algn="just">
              <a:defRPr sz="2800">
                <a:solidFill>
                  <a:srgbClr val="253957"/>
                </a:solidFill>
                <a:latin typeface="+mn-lt"/>
                <a:ea typeface="+mn-ea"/>
                <a:cs typeface="+mn-cs"/>
                <a:sym typeface="Arial Narrow"/>
              </a:defRPr>
            </a:pPr>
            <a:r>
              <a:rPr lang="ru-RU" sz="3700" dirty="0" smtClean="0"/>
              <a:t>-и другие</a:t>
            </a:r>
            <a:endParaRPr lang="ru-RU" sz="3700" dirty="0"/>
          </a:p>
          <a:p>
            <a:pPr marL="571500" indent="-571500" algn="just">
              <a:buFontTx/>
              <a:buChar char="-"/>
              <a:defRPr sz="2800">
                <a:solidFill>
                  <a:srgbClr val="253957"/>
                </a:solidFill>
                <a:latin typeface="+mn-lt"/>
                <a:ea typeface="+mn-ea"/>
                <a:cs typeface="+mn-cs"/>
                <a:sym typeface="Arial Narrow"/>
              </a:defRPr>
            </a:pPr>
            <a:endParaRPr lang="ru-RU" sz="3700" dirty="0" smtClean="0"/>
          </a:p>
          <a:p>
            <a:pPr marL="571500" indent="-571500" algn="just">
              <a:buFontTx/>
              <a:buChar char="-"/>
              <a:defRPr sz="2800">
                <a:solidFill>
                  <a:srgbClr val="253957"/>
                </a:solidFill>
                <a:latin typeface="+mn-lt"/>
                <a:ea typeface="+mn-ea"/>
                <a:cs typeface="+mn-cs"/>
                <a:sym typeface="Arial Narrow"/>
              </a:defRPr>
            </a:pPr>
            <a:endParaRPr lang="ru-RU" sz="3700" dirty="0" smtClean="0"/>
          </a:p>
          <a:p>
            <a:pPr algn="just">
              <a:defRPr sz="2800">
                <a:solidFill>
                  <a:srgbClr val="253957"/>
                </a:solidFill>
                <a:latin typeface="+mn-lt"/>
                <a:ea typeface="+mn-ea"/>
                <a:cs typeface="+mn-cs"/>
                <a:sym typeface="Arial Narrow"/>
              </a:defRPr>
            </a:pPr>
            <a:endParaRPr lang="ru-RU" sz="3700" dirty="0" smtClean="0"/>
          </a:p>
        </p:txBody>
      </p:sp>
      <p:sp>
        <p:nvSpPr>
          <p:cNvPr id="4" name="TextBox 3">
            <a:extLst>
              <a:ext uri="{FF2B5EF4-FFF2-40B4-BE49-F238E27FC236}">
                <a16:creationId xmlns="" xmlns:a16="http://schemas.microsoft.com/office/drawing/2014/main" id="{77BB5DEE-E90D-4D8D-9AD6-3FECDAC35D90}"/>
              </a:ext>
            </a:extLst>
          </p:cNvPr>
          <p:cNvSpPr txBox="1"/>
          <p:nvPr/>
        </p:nvSpPr>
        <p:spPr>
          <a:xfrm>
            <a:off x="934892" y="261830"/>
            <a:ext cx="11089762" cy="19851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smtClean="0">
                <a:solidFill>
                  <a:srgbClr val="33415C"/>
                </a:solidFill>
              </a:rPr>
              <a:t>Источники</a:t>
            </a:r>
            <a:r>
              <a:rPr lang="ru-RU" sz="4000" b="1" dirty="0">
                <a:solidFill>
                  <a:srgbClr val="33415C"/>
                </a:solidFill>
              </a:rPr>
              <a:t>: </a:t>
            </a:r>
          </a:p>
          <a:p>
            <a:pPr defTabSz="438122"/>
            <a:r>
              <a:rPr lang="ru-RU" sz="4000" b="1" dirty="0" smtClean="0">
                <a:solidFill>
                  <a:srgbClr val="33415C"/>
                </a:solidFill>
              </a:rPr>
              <a:t> </a:t>
            </a:r>
          </a:p>
          <a:p>
            <a:pPr defTabSz="438122"/>
            <a:endParaRPr lang="ru-RU" sz="4400" b="1" dirty="0">
              <a:solidFill>
                <a:srgbClr val="33415C"/>
              </a:solidFill>
              <a:latin typeface="+mn-lt"/>
            </a:endParaRPr>
          </a:p>
        </p:txBody>
      </p:sp>
      <p:sp>
        <p:nvSpPr>
          <p:cNvPr id="5" name="Линия"/>
          <p:cNvSpPr/>
          <p:nvPr/>
        </p:nvSpPr>
        <p:spPr>
          <a:xfrm>
            <a:off x="785823" y="1025808"/>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149993926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5" y="1440014"/>
            <a:ext cx="12188891" cy="5369859"/>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Голосование на выборах позиционировалось не как голосование за конкретного кандидата</a:t>
            </a:r>
            <a:r>
              <a:rPr lang="ru-RU" sz="3800" dirty="0"/>
              <a:t>, </a:t>
            </a:r>
            <a:r>
              <a:rPr lang="ru-RU" sz="3800" dirty="0" smtClean="0"/>
              <a:t>а как оказание поддержки политики партии.</a:t>
            </a:r>
            <a:endParaRPr lang="ru-RU" sz="3800" dirty="0" smtClean="0"/>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r>
              <a:rPr lang="ru-RU" sz="3800" dirty="0" smtClean="0"/>
              <a:t>Участие в выборах – прямая обязанность каждого советского гражданина.</a:t>
            </a:r>
            <a:endParaRPr lang="ru-RU" sz="3800" dirty="0"/>
          </a:p>
          <a:p>
            <a:pPr algn="just">
              <a:defRPr sz="2800">
                <a:solidFill>
                  <a:srgbClr val="253957"/>
                </a:solidFill>
                <a:latin typeface="+mn-lt"/>
                <a:ea typeface="+mn-ea"/>
                <a:cs typeface="+mn-cs"/>
                <a:sym typeface="Arial Narrow"/>
              </a:defRPr>
            </a:pPr>
            <a:endParaRPr lang="ru-RU" sz="2800" dirty="0" smtClean="0"/>
          </a:p>
          <a:p>
            <a:pPr algn="just">
              <a:defRPr sz="2800">
                <a:solidFill>
                  <a:srgbClr val="253957"/>
                </a:solidFill>
                <a:latin typeface="+mn-lt"/>
                <a:ea typeface="+mn-ea"/>
                <a:cs typeface="+mn-cs"/>
                <a:sym typeface="Arial Narrow"/>
              </a:defRPr>
            </a:pPr>
            <a:r>
              <a:rPr lang="ru-RU" sz="2800" dirty="0" err="1" smtClean="0">
                <a:sym typeface="Arial Narrow"/>
              </a:rPr>
              <a:t>ПермГАСПИ</a:t>
            </a:r>
            <a:r>
              <a:rPr lang="ru-RU" sz="2800" dirty="0" smtClean="0">
                <a:sym typeface="Arial Narrow"/>
              </a:rPr>
              <a:t>. </a:t>
            </a:r>
            <a:r>
              <a:rPr lang="ru-RU" sz="2800" dirty="0" smtClean="0"/>
              <a:t>Документы </a:t>
            </a:r>
            <a:r>
              <a:rPr lang="ru-RU" sz="2800" dirty="0"/>
              <a:t>(докладные записки, письма, протоколы и др.), направленные в горком ВКП(б) о ходе предвыборной кампании в Верховный Совет СССР в Пермском </a:t>
            </a:r>
            <a:r>
              <a:rPr lang="ru-RU" sz="2800" dirty="0" smtClean="0"/>
              <a:t>районе 1937</a:t>
            </a:r>
            <a:endParaRPr lang="ru-RU" sz="2800" dirty="0"/>
          </a:p>
        </p:txBody>
      </p:sp>
      <p:pic>
        <p:nvPicPr>
          <p:cNvPr id="4" name="Изображение" descr="Изображение"/>
          <p:cNvPicPr>
            <a:picLocks noChangeAspect="1"/>
          </p:cNvPicPr>
          <p:nvPr/>
        </p:nvPicPr>
        <p:blipFill>
          <a:blip r:embed="rId3"/>
          <a:stretch>
            <a:fillRect/>
          </a:stretch>
        </p:blipFill>
        <p:spPr>
          <a:xfrm>
            <a:off x="442587" y="98578"/>
            <a:ext cx="927231" cy="927231"/>
          </a:xfrm>
          <a:prstGeom prst="rect">
            <a:avLst/>
          </a:prstGeom>
          <a:ln w="12700">
            <a:miter lim="400000"/>
          </a:ln>
        </p:spPr>
      </p:pic>
      <p:sp>
        <p:nvSpPr>
          <p:cNvPr id="5" name="Линия"/>
          <p:cNvSpPr/>
          <p:nvPr/>
        </p:nvSpPr>
        <p:spPr>
          <a:xfrm>
            <a:off x="595671" y="5226861"/>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 name="TextBox 5">
            <a:extLst>
              <a:ext uri="{FF2B5EF4-FFF2-40B4-BE49-F238E27FC236}">
                <a16:creationId xmlns="" xmlns:a16="http://schemas.microsoft.com/office/drawing/2014/main" id="{77BB5DEE-E90D-4D8D-9AD6-3FECDAC35D90}"/>
              </a:ext>
            </a:extLst>
          </p:cNvPr>
          <p:cNvSpPr txBox="1"/>
          <p:nvPr/>
        </p:nvSpPr>
        <p:spPr>
          <a:xfrm>
            <a:off x="785823" y="231994"/>
            <a:ext cx="11089762" cy="1369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a:solidFill>
                  <a:srgbClr val="33415C"/>
                </a:solidFill>
              </a:rPr>
              <a:t>1. Идеологический посыл </a:t>
            </a:r>
          </a:p>
          <a:p>
            <a:pPr defTabSz="438122"/>
            <a:endParaRPr lang="ru-RU" sz="4400" b="1" dirty="0">
              <a:solidFill>
                <a:srgbClr val="33415C"/>
              </a:solidFill>
              <a:latin typeface="+mn-lt"/>
            </a:endParaRPr>
          </a:p>
        </p:txBody>
      </p:sp>
      <p:sp>
        <p:nvSpPr>
          <p:cNvPr id="7"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426931355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725757"/>
            <a:ext cx="12016993" cy="2822180"/>
          </a:xfrm>
          <a:prstGeom prst="rect">
            <a:avLst/>
          </a:prstGeom>
          <a:noFill/>
          <a:ln w="31750">
            <a:solidFill>
              <a:srgbClr val="33415C">
                <a:alpha val="50000"/>
              </a:srgb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Средства массовой печати обязывались оказывать поддержку партии.</a:t>
            </a:r>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r>
              <a:rPr lang="ru-RU" sz="2800" dirty="0" err="1"/>
              <a:t>ПермГАСПИ</a:t>
            </a:r>
            <a:r>
              <a:rPr lang="ru-RU" sz="2800" dirty="0" smtClean="0"/>
              <a:t>. Фонд </a:t>
            </a:r>
            <a:r>
              <a:rPr lang="ru-RU" sz="2800" dirty="0" smtClean="0">
                <a:sym typeface="Arial Narrow"/>
              </a:rPr>
              <a:t>Пермского Горкома </a:t>
            </a:r>
            <a:r>
              <a:rPr lang="ru-RU" sz="2800" dirty="0">
                <a:sym typeface="Arial Narrow"/>
              </a:rPr>
              <a:t>ВКП(б</a:t>
            </a:r>
            <a:r>
              <a:rPr lang="ru-RU" sz="2800" dirty="0">
                <a:sym typeface="Arial Narrow"/>
              </a:rPr>
              <a:t>) </a:t>
            </a:r>
            <a:r>
              <a:rPr lang="ru-RU" sz="2800" dirty="0" smtClean="0">
                <a:sym typeface="Arial Narrow"/>
              </a:rPr>
              <a:t>1950.</a:t>
            </a:r>
            <a:endParaRPr lang="ru-RU" sz="3800" dirty="0" smtClean="0"/>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6" name="Линия"/>
          <p:cNvSpPr/>
          <p:nvPr/>
        </p:nvSpPr>
        <p:spPr>
          <a:xfrm>
            <a:off x="442587" y="3136847"/>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26411" y="4854020"/>
            <a:ext cx="12033169" cy="4540604"/>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Партия предупреждала, что враги народа сделают всё возможное, чтобы сорвать выборы.</a:t>
            </a:r>
          </a:p>
          <a:p>
            <a:pPr algn="just">
              <a:defRPr sz="2800">
                <a:solidFill>
                  <a:srgbClr val="253957"/>
                </a:solidFill>
                <a:latin typeface="+mn-lt"/>
                <a:ea typeface="+mn-ea"/>
                <a:cs typeface="+mn-cs"/>
                <a:sym typeface="Arial Narrow"/>
              </a:defRPr>
            </a:pPr>
            <a:r>
              <a:rPr lang="ru-RU" sz="3800" dirty="0" smtClean="0"/>
              <a:t>Например, на заводе №98 работали группы польских и японских шпионов, кулаков, татар и белогвардейцев.</a:t>
            </a:r>
            <a:endParaRPr lang="ru-RU" sz="3800" dirty="0" smtClean="0"/>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r>
              <a:rPr lang="ru-RU" sz="2800" dirty="0" err="1" smtClean="0">
                <a:sym typeface="Arial Narrow"/>
              </a:rPr>
              <a:t>ПермГАСПИ</a:t>
            </a:r>
            <a:r>
              <a:rPr lang="ru-RU" sz="2800" dirty="0" smtClean="0">
                <a:sym typeface="Arial Narrow"/>
              </a:rPr>
              <a:t>. </a:t>
            </a:r>
            <a:r>
              <a:rPr lang="ru-RU" sz="2800" dirty="0">
                <a:sym typeface="Arial Narrow"/>
              </a:rPr>
              <a:t>Протокол </a:t>
            </a:r>
            <a:r>
              <a:rPr lang="ru-RU" sz="2800" dirty="0" smtClean="0">
                <a:sym typeface="Arial Narrow"/>
              </a:rPr>
              <a:t>пленума </a:t>
            </a:r>
            <a:r>
              <a:rPr lang="ru-RU" sz="2800" dirty="0">
                <a:sym typeface="Arial Narrow"/>
              </a:rPr>
              <a:t>Горкома ВКП(б) о работе по приему в партию, ходе подготовки выборов в Верховный Совет СССР и организационных вопросах</a:t>
            </a:r>
            <a:r>
              <a:rPr lang="ru-RU" sz="2800" dirty="0" smtClean="0">
                <a:sym typeface="Arial Narrow"/>
              </a:rPr>
              <a:t>. </a:t>
            </a:r>
            <a:r>
              <a:rPr lang="ru-RU" dirty="0" smtClean="0"/>
              <a:t>1937.</a:t>
            </a:r>
            <a:endParaRPr lang="ru-RU" sz="3500" dirty="0" smtClean="0"/>
          </a:p>
          <a:p>
            <a:pPr marL="514350" indent="-514350" algn="just">
              <a:buAutoNum type="arabicParenR"/>
              <a:defRPr sz="2800">
                <a:solidFill>
                  <a:srgbClr val="253957"/>
                </a:solidFill>
                <a:latin typeface="+mn-lt"/>
                <a:ea typeface="+mn-ea"/>
                <a:cs typeface="+mn-cs"/>
                <a:sym typeface="Arial Narrow"/>
              </a:defRPr>
            </a:pPr>
            <a:endParaRPr lang="ru-RU" sz="3500" dirty="0"/>
          </a:p>
        </p:txBody>
      </p:sp>
      <p:sp>
        <p:nvSpPr>
          <p:cNvPr id="10" name="Линия"/>
          <p:cNvSpPr/>
          <p:nvPr/>
        </p:nvSpPr>
        <p:spPr>
          <a:xfrm>
            <a:off x="707962" y="7524363"/>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80963774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785823" y="5626579"/>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516643"/>
            <a:ext cx="12188892" cy="6657282"/>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Вместо </a:t>
            </a:r>
            <a:r>
              <a:rPr lang="ru-RU" sz="3800" dirty="0" smtClean="0"/>
              <a:t>подготовки к выборам, на заводских собраниях организовывались распития алкогольных напитков.</a:t>
            </a:r>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r>
              <a:rPr lang="ru-RU" sz="3800" dirty="0" smtClean="0"/>
              <a:t>Агитаторы старались различными способами избежать работы: указывали на свою некомпетентность, алкоголизм, старались выйти в отпуск или на больничный.</a:t>
            </a:r>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endParaRPr lang="ru-RU" sz="3800" dirty="0" smtClean="0"/>
          </a:p>
          <a:p>
            <a:pPr algn="just">
              <a:defRPr sz="2800">
                <a:solidFill>
                  <a:srgbClr val="253957"/>
                </a:solidFill>
                <a:latin typeface="+mn-lt"/>
                <a:ea typeface="+mn-ea"/>
                <a:cs typeface="+mn-cs"/>
                <a:sym typeface="Arial Narrow"/>
              </a:defRPr>
            </a:pPr>
            <a:r>
              <a:rPr lang="ru-RU" sz="2800" dirty="0" err="1" smtClean="0">
                <a:sym typeface="Arial Narrow"/>
              </a:rPr>
              <a:t>ПермГАСПИ</a:t>
            </a:r>
            <a:r>
              <a:rPr lang="ru-RU" sz="2800" dirty="0" smtClean="0">
                <a:sym typeface="Arial Narrow"/>
              </a:rPr>
              <a:t>. </a:t>
            </a:r>
            <a:r>
              <a:rPr lang="ru-RU" sz="2800" dirty="0">
                <a:sym typeface="Arial Narrow"/>
              </a:rPr>
              <a:t>Стенограмма </a:t>
            </a:r>
            <a:r>
              <a:rPr lang="ru-RU" sz="2800" dirty="0" smtClean="0">
                <a:sym typeface="Arial Narrow"/>
              </a:rPr>
              <a:t>пленума </a:t>
            </a:r>
            <a:r>
              <a:rPr lang="ru-RU" sz="2800" dirty="0">
                <a:sym typeface="Arial Narrow"/>
              </a:rPr>
              <a:t>горкома ВКП(б). </a:t>
            </a:r>
            <a:r>
              <a:rPr lang="ru-RU" sz="2800" dirty="0" smtClean="0">
                <a:sym typeface="Arial Narrow"/>
              </a:rPr>
              <a:t>1937.</a:t>
            </a:r>
            <a:endParaRPr lang="ru-RU" sz="2800" dirty="0">
              <a:sym typeface="Arial Narrow"/>
            </a:endParaRPr>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endParaRPr lang="ru-RU" sz="3500" dirty="0"/>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5" name="TextBox 4">
            <a:extLst>
              <a:ext uri="{FF2B5EF4-FFF2-40B4-BE49-F238E27FC236}">
                <a16:creationId xmlns="" xmlns:a16="http://schemas.microsoft.com/office/drawing/2014/main" id="{77BB5DEE-E90D-4D8D-9AD6-3FECDAC35D90}"/>
              </a:ext>
            </a:extLst>
          </p:cNvPr>
          <p:cNvSpPr txBox="1"/>
          <p:nvPr/>
        </p:nvSpPr>
        <p:spPr>
          <a:xfrm>
            <a:off x="785823" y="122973"/>
            <a:ext cx="11089762" cy="1369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defTabSz="438122"/>
            <a:r>
              <a:rPr lang="ru-RU" sz="4000" b="1" dirty="0" smtClean="0">
                <a:solidFill>
                  <a:srgbClr val="33415C"/>
                </a:solidFill>
              </a:rPr>
              <a:t>2. Организационный </a:t>
            </a:r>
            <a:endParaRPr lang="ru-RU" sz="4000" b="1" dirty="0">
              <a:solidFill>
                <a:srgbClr val="33415C"/>
              </a:solidFill>
            </a:endParaRPr>
          </a:p>
          <a:p>
            <a:pPr defTabSz="438122"/>
            <a:endParaRPr lang="ru-RU" sz="4400" b="1" dirty="0">
              <a:solidFill>
                <a:srgbClr val="33415C"/>
              </a:solidFill>
              <a:latin typeface="+mn-lt"/>
            </a:endParaRPr>
          </a:p>
        </p:txBody>
      </p:sp>
      <p:sp>
        <p:nvSpPr>
          <p:cNvPr id="6"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70015644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906202" y="28857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pic>
        <p:nvPicPr>
          <p:cNvPr id="63" name="Изображение" descr="Изображение"/>
          <p:cNvPicPr>
            <a:picLocks noChangeAspect="1"/>
          </p:cNvPicPr>
          <p:nvPr/>
        </p:nvPicPr>
        <p:blipFill>
          <a:blip r:embed="rId2"/>
          <a:stretch>
            <a:fillRect/>
          </a:stretch>
        </p:blipFill>
        <p:spPr>
          <a:xfrm>
            <a:off x="442587" y="98578"/>
            <a:ext cx="927231" cy="927231"/>
          </a:xfrm>
          <a:prstGeom prst="rect">
            <a:avLst/>
          </a:prstGeom>
          <a:ln w="12700">
            <a:miter lim="400000"/>
          </a:ln>
        </p:spPr>
      </p:pic>
      <p:sp>
        <p:nvSpPr>
          <p:cNvPr id="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2587" y="1372198"/>
            <a:ext cx="12188892" cy="3859262"/>
          </a:xfrm>
          <a:prstGeom prst="rect">
            <a:avLst/>
          </a:prstGeom>
          <a:noFill/>
          <a:ln w="31750">
            <a:solidFill>
              <a:srgbClr val="33415C">
                <a:alpha val="50000"/>
              </a:srgb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dk1"/>
          </a:lnRef>
          <a:fillRef idx="1">
            <a:schemeClr val="lt1"/>
          </a:fillRef>
          <a:effectRef idx="0">
            <a:schemeClr val="dk1"/>
          </a:effectRef>
          <a:fontRef idx="minor">
            <a:schemeClr val="dk1"/>
          </a:fontRef>
        </p:style>
        <p:txBody>
          <a:bodyPr lIns="38100" tIns="38100" rIns="38100" bIns="38100"/>
          <a:lstStyle/>
          <a:p>
            <a:pPr algn="just">
              <a:defRPr sz="2800">
                <a:solidFill>
                  <a:srgbClr val="253957"/>
                </a:solidFill>
                <a:latin typeface="+mn-lt"/>
                <a:ea typeface="+mn-ea"/>
                <a:cs typeface="+mn-cs"/>
                <a:sym typeface="Arial Narrow"/>
              </a:defRPr>
            </a:pPr>
            <a:r>
              <a:rPr lang="ru-RU" sz="3800" dirty="0" smtClean="0"/>
              <a:t>Были случаи, когда пенсионеры отказывались записываться в списки избирателей, из-за страха попасть в «ад» из-за этого.</a:t>
            </a:r>
            <a:endParaRPr lang="ru-RU" sz="3800" dirty="0" smtClean="0"/>
          </a:p>
          <a:p>
            <a:pPr algn="just">
              <a:defRPr sz="2800">
                <a:solidFill>
                  <a:srgbClr val="253957"/>
                </a:solidFill>
                <a:latin typeface="+mn-lt"/>
                <a:ea typeface="+mn-ea"/>
                <a:cs typeface="+mn-cs"/>
                <a:sym typeface="Arial Narrow"/>
              </a:defRPr>
            </a:pPr>
            <a:endParaRPr lang="ru-RU" sz="3800" dirty="0"/>
          </a:p>
          <a:p>
            <a:pPr algn="just">
              <a:defRPr sz="2800">
                <a:solidFill>
                  <a:srgbClr val="253957"/>
                </a:solidFill>
                <a:latin typeface="+mn-lt"/>
                <a:ea typeface="+mn-ea"/>
                <a:cs typeface="+mn-cs"/>
                <a:sym typeface="Arial Narrow"/>
              </a:defRPr>
            </a:pPr>
            <a:r>
              <a:rPr lang="ru-RU" sz="2800" dirty="0" err="1" smtClean="0">
                <a:sym typeface="Arial Narrow"/>
              </a:rPr>
              <a:t>ПермГАСПИ</a:t>
            </a:r>
            <a:r>
              <a:rPr lang="ru-RU" sz="2800" dirty="0" smtClean="0">
                <a:sym typeface="Arial Narrow"/>
              </a:rPr>
              <a:t>. </a:t>
            </a:r>
            <a:r>
              <a:rPr lang="ru-RU" sz="2800" dirty="0">
                <a:sym typeface="Arial Narrow"/>
              </a:rPr>
              <a:t>Докладные </a:t>
            </a:r>
            <a:r>
              <a:rPr lang="ru-RU" sz="2800" dirty="0">
                <a:sym typeface="Arial Narrow"/>
              </a:rPr>
              <a:t>записки, направленные в горком ВКП(б) о массово-политической работе в период предвыборной кампании и итогах выборов депутатов Верховного Совета </a:t>
            </a:r>
            <a:r>
              <a:rPr lang="ru-RU" sz="2800" dirty="0" smtClean="0">
                <a:sym typeface="Arial Narrow"/>
              </a:rPr>
              <a:t>СССР. 1937</a:t>
            </a:r>
            <a:endParaRPr lang="ru-RU" sz="2800" dirty="0">
              <a:sym typeface="Arial Narrow"/>
            </a:endParaRPr>
          </a:p>
          <a:p>
            <a:pPr algn="just">
              <a:defRPr sz="2800">
                <a:solidFill>
                  <a:srgbClr val="253957"/>
                </a:solidFill>
                <a:latin typeface="+mn-lt"/>
                <a:ea typeface="+mn-ea"/>
                <a:cs typeface="+mn-cs"/>
                <a:sym typeface="Arial Narrow"/>
              </a:defRPr>
            </a:pPr>
            <a:endParaRPr lang="ru-RU" sz="3500" dirty="0"/>
          </a:p>
        </p:txBody>
      </p:sp>
      <p:sp>
        <p:nvSpPr>
          <p:cNvPr id="5" name="Линия"/>
          <p:cNvSpPr/>
          <p:nvPr/>
        </p:nvSpPr>
        <p:spPr>
          <a:xfrm>
            <a:off x="785823" y="1149964"/>
            <a:ext cx="11470066" cy="1"/>
          </a:xfrm>
          <a:prstGeom prst="line">
            <a:avLst/>
          </a:prstGeom>
          <a:ln w="12700">
            <a:solidFill>
              <a:srgbClr val="253957"/>
            </a:solidFill>
            <a:miter lim="400000"/>
          </a:ln>
        </p:spPr>
        <p:txBody>
          <a:bodyPr lIns="38100" tIns="38100" rIns="38100" bIns="38100" anchor="ctr"/>
          <a:lstStyle/>
          <a:p>
            <a:pPr>
              <a:defRPr sz="3200"/>
            </a:pPr>
            <a:endParaRPr sz="1707"/>
          </a:p>
        </p:txBody>
      </p:sp>
    </p:spTree>
    <p:extLst>
      <p:ext uri="{BB962C8B-B14F-4D97-AF65-F5344CB8AC3E}">
        <p14:creationId xmlns:p14="http://schemas.microsoft.com/office/powerpoint/2010/main" val="271713267"/>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4787</TotalTime>
  <Words>911</Words>
  <Application>Microsoft Office PowerPoint</Application>
  <PresentationFormat>Произвольный</PresentationFormat>
  <Paragraphs>88</Paragraphs>
  <Slides>17</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Николай</dc:creator>
  <cp:lastModifiedBy>Коля Федюков</cp:lastModifiedBy>
  <cp:revision>205</cp:revision>
  <dcterms:modified xsi:type="dcterms:W3CDTF">2020-12-07T15:09:50Z</dcterms:modified>
</cp:coreProperties>
</file>