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1" r:id="rId5"/>
    <p:sldId id="260" r:id="rId6"/>
    <p:sldId id="259" r:id="rId7"/>
    <p:sldId id="269" r:id="rId8"/>
    <p:sldId id="270" r:id="rId9"/>
    <p:sldId id="268" r:id="rId10"/>
    <p:sldId id="266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9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2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2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0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6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7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9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6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7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9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2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8083-5482-4605-89AE-7DCF9F35E8D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3DF9-A884-4D85-9943-CE730E60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E8A572-30C2-47D1-8984-80A6FA6A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51"/>
            <a:ext cx="9153254" cy="61677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010BB-14D3-4218-AFFD-B617ACACE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6" y="268944"/>
            <a:ext cx="6185647" cy="1774200"/>
          </a:xfrm>
        </p:spPr>
        <p:txBody>
          <a:bodyPr/>
          <a:lstStyle/>
          <a:p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Экономическая антропология</a:t>
            </a:r>
          </a:p>
        </p:txBody>
      </p:sp>
    </p:spTree>
    <p:extLst>
      <p:ext uri="{BB962C8B-B14F-4D97-AF65-F5344CB8AC3E}">
        <p14:creationId xmlns:p14="http://schemas.microsoft.com/office/powerpoint/2010/main" val="10845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C849BA-70F8-4529-92A7-8350AB77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08774" cy="35500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A2E0E1-74E5-4A33-A2A5-69FD4DEC8611}"/>
              </a:ext>
            </a:extLst>
          </p:cNvPr>
          <p:cNvSpPr/>
          <p:nvPr/>
        </p:nvSpPr>
        <p:spPr>
          <a:xfrm>
            <a:off x="5767213" y="0"/>
            <a:ext cx="3163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Caroline Humphrey</a:t>
            </a:r>
            <a:endParaRPr lang="ru-RU" sz="2800" dirty="0"/>
          </a:p>
          <a:p>
            <a:endParaRPr lang="ru-RU" sz="2800" dirty="0"/>
          </a:p>
          <a:p>
            <a:r>
              <a:rPr lang="en-US" sz="2800" dirty="0"/>
              <a:t>Karl Marx Collective: Economy, Society and Religion in a Siberian Collective Farm</a:t>
            </a:r>
            <a:r>
              <a:rPr lang="ru-RU" sz="2800" dirty="0"/>
              <a:t> (</a:t>
            </a:r>
            <a:r>
              <a:rPr lang="en-US" sz="2800" dirty="0"/>
              <a:t>Cambridge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1983)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86FD59-4F1A-4A6A-BAC1-D98C2E6C2A83}"/>
              </a:ext>
            </a:extLst>
          </p:cNvPr>
          <p:cNvSpPr/>
          <p:nvPr/>
        </p:nvSpPr>
        <p:spPr>
          <a:xfrm>
            <a:off x="206188" y="3693459"/>
            <a:ext cx="3469341" cy="3101788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Arial Narrow" panose="020B0606020202030204" pitchFamily="34" charset="0"/>
              </a:rPr>
              <a:t>Ключевые категории: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Статусные группы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Управляемые ресурсы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Сети частного обмена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Разделение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«Право на людей»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948F96-C873-481E-8276-1BE9FDFA6572}"/>
              </a:ext>
            </a:extLst>
          </p:cNvPr>
          <p:cNvSpPr/>
          <p:nvPr/>
        </p:nvSpPr>
        <p:spPr>
          <a:xfrm>
            <a:off x="4233244" y="44554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«буряты на селе являются в некотором понимании «традиционалистами», однако это не следует истолковывать как принижение сложности или «</a:t>
            </a:r>
            <a:r>
              <a:rPr lang="ru-RU" sz="2000" dirty="0" err="1">
                <a:latin typeface="Arial Narrow" panose="020B0606020202030204" pitchFamily="34" charset="0"/>
              </a:rPr>
              <a:t>модерности</a:t>
            </a:r>
            <a:r>
              <a:rPr lang="ru-RU" sz="2000" dirty="0">
                <a:latin typeface="Arial Narrow" panose="020B0606020202030204" pitchFamily="34" charset="0"/>
              </a:rPr>
              <a:t>» их общества»</a:t>
            </a:r>
          </a:p>
        </p:txBody>
      </p:sp>
    </p:spTree>
    <p:extLst>
      <p:ext uri="{BB962C8B-B14F-4D97-AF65-F5344CB8AC3E}">
        <p14:creationId xmlns:p14="http://schemas.microsoft.com/office/powerpoint/2010/main" val="143770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A235A1-5FF8-4570-8506-728A12216481}"/>
              </a:ext>
            </a:extLst>
          </p:cNvPr>
          <p:cNvSpPr/>
          <p:nvPr/>
        </p:nvSpPr>
        <p:spPr>
          <a:xfrm>
            <a:off x="5749284" y="320457"/>
            <a:ext cx="316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Janos</a:t>
            </a:r>
            <a:r>
              <a:rPr lang="ru-RU" sz="2800" dirty="0"/>
              <a:t> </a:t>
            </a:r>
            <a:r>
              <a:rPr lang="en-US" sz="2800" dirty="0" err="1"/>
              <a:t>Kornai</a:t>
            </a:r>
            <a:endParaRPr lang="ru-RU" sz="2800" dirty="0"/>
          </a:p>
          <a:p>
            <a:endParaRPr lang="ru-RU" sz="2800" dirty="0"/>
          </a:p>
          <a:p>
            <a:r>
              <a:rPr lang="en-US" sz="2800" dirty="0"/>
              <a:t>Economics of</a:t>
            </a:r>
            <a:r>
              <a:rPr lang="ru-RU" sz="2800" dirty="0"/>
              <a:t> </a:t>
            </a:r>
            <a:r>
              <a:rPr lang="en-US" sz="2800" dirty="0"/>
              <a:t>Shortage</a:t>
            </a:r>
            <a:r>
              <a:rPr lang="ru-RU" sz="2800" dirty="0"/>
              <a:t> </a:t>
            </a:r>
            <a:r>
              <a:rPr lang="en-US" sz="2800" dirty="0"/>
              <a:t>(Amsterdam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1980)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248B72-9D30-4729-9FBA-ABD7D1FBE945}"/>
              </a:ext>
            </a:extLst>
          </p:cNvPr>
          <p:cNvSpPr/>
          <p:nvPr/>
        </p:nvSpPr>
        <p:spPr>
          <a:xfrm>
            <a:off x="206188" y="3693459"/>
            <a:ext cx="3469341" cy="3101788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Arial Narrow" panose="020B0606020202030204" pitchFamily="34" charset="0"/>
              </a:rPr>
              <a:t>Ключевые категории: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Экономика дефицита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Мягкие бюджетные ограничения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D6FAC-1AB2-4324-948B-11B815A4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0" y="215254"/>
            <a:ext cx="2187388" cy="294928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BA1922-F1BA-4D64-8752-170F69C6501E}"/>
              </a:ext>
            </a:extLst>
          </p:cNvPr>
          <p:cNvSpPr/>
          <p:nvPr/>
        </p:nvSpPr>
        <p:spPr>
          <a:xfrm>
            <a:off x="4188421" y="39982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«мотивация директоров предприятий и иных бюрократических групп не может рассматриваться в отрыве друг от друга ... Относительный вес разных мотивов разнится по странам и периодам»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A1C477-0814-43B3-ACEA-FB3959BE9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050" y="215254"/>
            <a:ext cx="1873961" cy="28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4163C8-204A-447B-AC75-461A03F51D32}"/>
              </a:ext>
            </a:extLst>
          </p:cNvPr>
          <p:cNvSpPr/>
          <p:nvPr/>
        </p:nvSpPr>
        <p:spPr>
          <a:xfrm>
            <a:off x="6060141" y="148390"/>
            <a:ext cx="31466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Verdery</a:t>
            </a:r>
            <a:r>
              <a:rPr lang="en-US" sz="2800" dirty="0"/>
              <a:t> Katherine</a:t>
            </a:r>
            <a:endParaRPr lang="ru-RU" sz="2800" dirty="0"/>
          </a:p>
          <a:p>
            <a:endParaRPr lang="ru-RU" sz="2800" dirty="0"/>
          </a:p>
          <a:p>
            <a:r>
              <a:rPr lang="en-US" sz="2800" dirty="0"/>
              <a:t>What</a:t>
            </a:r>
            <a:r>
              <a:rPr lang="ru-RU" sz="2800" dirty="0"/>
              <a:t> </a:t>
            </a:r>
            <a:r>
              <a:rPr lang="en-US" sz="2800" dirty="0"/>
              <a:t>Was Socialism and</a:t>
            </a:r>
            <a:r>
              <a:rPr lang="ru-RU" sz="2800" dirty="0"/>
              <a:t> </a:t>
            </a:r>
            <a:r>
              <a:rPr lang="en-US" sz="2800" dirty="0"/>
              <a:t>What Comes</a:t>
            </a:r>
            <a:r>
              <a:rPr lang="ru-RU" sz="2800" dirty="0"/>
              <a:t> </a:t>
            </a:r>
            <a:r>
              <a:rPr lang="en-US" sz="2800" dirty="0"/>
              <a:t>Next? </a:t>
            </a:r>
            <a:r>
              <a:rPr lang="ru-RU" sz="2800" dirty="0"/>
              <a:t>(</a:t>
            </a:r>
            <a:r>
              <a:rPr lang="en-US" sz="2800" dirty="0"/>
              <a:t>Princeton</a:t>
            </a:r>
            <a:r>
              <a:rPr lang="ru-RU" sz="2800" dirty="0"/>
              <a:t>, 1996)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352647-0D64-4CBE-A9CC-DB7E8F3BD5ED}"/>
              </a:ext>
            </a:extLst>
          </p:cNvPr>
          <p:cNvSpPr/>
          <p:nvPr/>
        </p:nvSpPr>
        <p:spPr>
          <a:xfrm>
            <a:off x="206188" y="3693459"/>
            <a:ext cx="3469341" cy="3101788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Arial Narrow" panose="020B0606020202030204" pitchFamily="34" charset="0"/>
              </a:rPr>
              <a:t>Ключевые категории: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Клиентелизм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Патерналистское перераспределение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Вторая экономика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Бюрократическая фракционность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Этатизация</a:t>
            </a:r>
            <a:r>
              <a:rPr lang="ru-RU" sz="2400" dirty="0">
                <a:latin typeface="Arial Narrow" panose="020B0606020202030204" pitchFamily="34" charset="0"/>
              </a:rPr>
              <a:t> времени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E64E65-2FB4-4ED3-A913-DD1918363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5318" cy="32424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D387BC-F72E-4377-9235-30843B264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52" y="0"/>
            <a:ext cx="3618188" cy="200809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05F542-D9F0-49C5-B919-7C3FA889115D}"/>
              </a:ext>
            </a:extLst>
          </p:cNvPr>
          <p:cNvSpPr/>
          <p:nvPr/>
        </p:nvSpPr>
        <p:spPr>
          <a:xfrm>
            <a:off x="4157846" y="4031955"/>
            <a:ext cx="4867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«рациональность при социализме отличалась от капиталистической рациональности. И то, и другое было глупо по-своему, но по-разному»</a:t>
            </a:r>
          </a:p>
        </p:txBody>
      </p:sp>
    </p:spTree>
    <p:extLst>
      <p:ext uri="{BB962C8B-B14F-4D97-AF65-F5344CB8AC3E}">
        <p14:creationId xmlns:p14="http://schemas.microsoft.com/office/powerpoint/2010/main" val="190726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0620F-2D12-4BB9-BAAE-20BBF3D0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105150"/>
            <a:ext cx="8111938" cy="889933"/>
          </a:xfrm>
        </p:spPr>
        <p:txBody>
          <a:bodyPr/>
          <a:lstStyle/>
          <a:p>
            <a:r>
              <a:rPr lang="ru-RU" dirty="0"/>
              <a:t>Список чтения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EE8CE-4304-4619-8E21-8EDD3F4D4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995083"/>
            <a:ext cx="8462682" cy="5635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Классика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Моос М. Очерк о даре (1925).</a:t>
            </a:r>
          </a:p>
          <a:p>
            <a:pPr marL="0" indent="0">
              <a:buNone/>
            </a:pPr>
            <a:r>
              <a:rPr lang="ru-RU" dirty="0" err="1">
                <a:latin typeface="Arial Narrow" panose="020B0606020202030204" pitchFamily="34" charset="0"/>
              </a:rPr>
              <a:t>Поланьи</a:t>
            </a:r>
            <a:r>
              <a:rPr lang="ru-RU" dirty="0">
                <a:latin typeface="Arial Narrow" panose="020B0606020202030204" pitchFamily="34" charset="0"/>
              </a:rPr>
              <a:t> Карл. Великая трансформация (1944). </a:t>
            </a:r>
          </a:p>
          <a:p>
            <a:pPr marL="0" indent="0">
              <a:buNone/>
            </a:pPr>
            <a:r>
              <a:rPr lang="ru-RU" dirty="0" err="1">
                <a:latin typeface="Arial Narrow" panose="020B0606020202030204" pitchFamily="34" charset="0"/>
              </a:rPr>
              <a:t>Салинс</a:t>
            </a:r>
            <a:r>
              <a:rPr lang="ru-RU" dirty="0">
                <a:latin typeface="Arial Narrow" panose="020B0606020202030204" pitchFamily="34" charset="0"/>
              </a:rPr>
              <a:t> Маршалл. Экономика каменного века (1974).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Обобщения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A Handbook of Economic Anthropology</a:t>
            </a:r>
            <a:r>
              <a:rPr lang="ru-RU" dirty="0">
                <a:latin typeface="Arial Narrow" panose="020B0606020202030204" pitchFamily="34" charset="0"/>
              </a:rPr>
              <a:t> (</a:t>
            </a:r>
            <a:r>
              <a:rPr lang="en-US" dirty="0">
                <a:latin typeface="Arial Narrow" panose="020B0606020202030204" pitchFamily="34" charset="0"/>
              </a:rPr>
              <a:t>2005</a:t>
            </a:r>
            <a:r>
              <a:rPr lang="ru-RU" dirty="0">
                <a:latin typeface="Arial Narrow" panose="020B0606020202030204" pitchFamily="34" charset="0"/>
              </a:rPr>
              <a:t>, 2012)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Hann C., Hart K. Economic Anthropology</a:t>
            </a:r>
            <a:r>
              <a:rPr lang="ru-RU" dirty="0">
                <a:latin typeface="Arial Narrow" panose="020B0606020202030204" pitchFamily="34" charset="0"/>
              </a:rPr>
              <a:t>: </a:t>
            </a:r>
            <a:r>
              <a:rPr lang="en-US" dirty="0">
                <a:latin typeface="Arial Narrow" panose="020B0606020202030204" pitchFamily="34" charset="0"/>
              </a:rPr>
              <a:t>History, Ethnography, Critique</a:t>
            </a:r>
            <a:r>
              <a:rPr lang="ru-RU" dirty="0">
                <a:latin typeface="Arial Narrow" panose="020B0606020202030204" pitchFamily="34" charset="0"/>
              </a:rPr>
              <a:t> (</a:t>
            </a:r>
            <a:r>
              <a:rPr lang="en-US" dirty="0">
                <a:latin typeface="Arial Narrow" panose="020B0606020202030204" pitchFamily="34" charset="0"/>
              </a:rPr>
              <a:t>2011</a:t>
            </a:r>
            <a:r>
              <a:rPr lang="ru-RU" dirty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Социалистическая экономика: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Humphrey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C. Karl Marx Collective: Economy, Society and Religion in a Siberian Collective Farm (1983)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 Narrow" panose="020B0606020202030204" pitchFamily="34" charset="0"/>
              </a:rPr>
              <a:t>Verdery</a:t>
            </a:r>
            <a:r>
              <a:rPr lang="en-US" dirty="0">
                <a:latin typeface="Arial Narrow" panose="020B0606020202030204" pitchFamily="34" charset="0"/>
              </a:rPr>
              <a:t> K. What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Was Socialism and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What Comes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Next? </a:t>
            </a:r>
            <a:r>
              <a:rPr lang="ru-RU" dirty="0">
                <a:latin typeface="Arial Narrow" panose="020B0606020202030204" pitchFamily="34" charset="0"/>
              </a:rPr>
              <a:t>(1996)</a:t>
            </a:r>
          </a:p>
        </p:txBody>
      </p:sp>
    </p:spTree>
    <p:extLst>
      <p:ext uri="{BB962C8B-B14F-4D97-AF65-F5344CB8AC3E}">
        <p14:creationId xmlns:p14="http://schemas.microsoft.com/office/powerpoint/2010/main" val="246014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EE509-ECF4-4E10-BA16-8732FA4A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3777"/>
            <a:ext cx="7886700" cy="943721"/>
          </a:xfrm>
        </p:spPr>
        <p:txBody>
          <a:bodyPr/>
          <a:lstStyle/>
          <a:p>
            <a:r>
              <a:rPr lang="ru-RU" dirty="0"/>
              <a:t>Экономическая антропология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10D1D-61B9-47D0-9A96-DC508D66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08790"/>
            <a:ext cx="8201585" cy="2217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Arial Narrow" panose="020B0606020202030204" pitchFamily="34" charset="0"/>
              </a:rPr>
              <a:t>James G. Carrier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(A Handbook of Economic Anthropology, 2005)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Исследование экономических отношений в антропологическом ключе: 1) эмпирическое и натуралистическое в основе, 2) </a:t>
            </a:r>
            <a:r>
              <a:rPr lang="ru-RU" dirty="0" err="1">
                <a:latin typeface="Arial Narrow" panose="020B0606020202030204" pitchFamily="34" charset="0"/>
              </a:rPr>
              <a:t>идиографический</a:t>
            </a:r>
            <a:r>
              <a:rPr lang="ru-RU" dirty="0">
                <a:latin typeface="Arial Narrow" panose="020B0606020202030204" pitchFamily="34" charset="0"/>
              </a:rPr>
              <a:t> подход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B589099-89D8-4094-AD2C-147F2EFB234C}"/>
              </a:ext>
            </a:extLst>
          </p:cNvPr>
          <p:cNvSpPr txBox="1">
            <a:spLocks/>
          </p:cNvSpPr>
          <p:nvPr/>
        </p:nvSpPr>
        <p:spPr>
          <a:xfrm>
            <a:off x="628650" y="4669399"/>
            <a:ext cx="7886700" cy="150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i="1" dirty="0">
                <a:latin typeface="Arial Narrow" panose="020B0606020202030204" pitchFamily="34" charset="0"/>
              </a:rPr>
              <a:t>Шрадер Хайко</a:t>
            </a:r>
            <a:r>
              <a:rPr lang="en-US" i="1" dirty="0">
                <a:latin typeface="Arial Narrow" panose="020B0606020202030204" pitchFamily="34" charset="0"/>
              </a:rPr>
              <a:t> (</a:t>
            </a:r>
            <a:r>
              <a:rPr lang="ru-RU" i="1" dirty="0">
                <a:latin typeface="Arial Narrow" panose="020B0606020202030204" pitchFamily="34" charset="0"/>
              </a:rPr>
              <a:t>Экономическая антропология</a:t>
            </a:r>
            <a:r>
              <a:rPr lang="en-US" i="1" dirty="0">
                <a:latin typeface="Arial Narrow" panose="020B0606020202030204" pitchFamily="34" charset="0"/>
              </a:rPr>
              <a:t>, </a:t>
            </a:r>
            <a:r>
              <a:rPr lang="ru-RU" i="1" dirty="0">
                <a:latin typeface="Arial Narrow" panose="020B0606020202030204" pitchFamily="34" charset="0"/>
              </a:rPr>
              <a:t>1999</a:t>
            </a:r>
            <a:r>
              <a:rPr lang="en-US" i="1" dirty="0">
                <a:latin typeface="Arial Narrow" panose="020B060602020203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 Narrow" panose="020B0606020202030204" pitchFamily="34" charset="0"/>
              </a:rPr>
              <a:t>Дисциплина, рассматривающая соотношение действия, социальных институтов и системы ценностей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AAD709A-0C06-4C7E-A355-1030843863CD}"/>
              </a:ext>
            </a:extLst>
          </p:cNvPr>
          <p:cNvCxnSpPr/>
          <p:nvPr/>
        </p:nvCxnSpPr>
        <p:spPr>
          <a:xfrm>
            <a:off x="735106" y="1344706"/>
            <a:ext cx="761103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3622F53-B5CD-4CB1-902E-38ABB1554F62}"/>
              </a:ext>
            </a:extLst>
          </p:cNvPr>
          <p:cNvCxnSpPr/>
          <p:nvPr/>
        </p:nvCxnSpPr>
        <p:spPr>
          <a:xfrm>
            <a:off x="735105" y="4240306"/>
            <a:ext cx="761103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F86B93-1AB3-466A-B161-94B1CB61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93371"/>
            <a:ext cx="9144000" cy="338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9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573DC9-476E-40DE-B410-8918AAB94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93371"/>
            <a:ext cx="9144000" cy="3387163"/>
          </a:xfrm>
          <a:prstGeom prst="rect">
            <a:avLst/>
          </a:prstGeom>
        </p:spPr>
      </p:pic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3FF99D92-621D-4028-A244-D8F8DB0A0BFF}"/>
              </a:ext>
            </a:extLst>
          </p:cNvPr>
          <p:cNvSpPr/>
          <p:nvPr/>
        </p:nvSpPr>
        <p:spPr>
          <a:xfrm>
            <a:off x="1165412" y="3689724"/>
            <a:ext cx="1559859" cy="672353"/>
          </a:xfrm>
          <a:prstGeom prst="wedgeRectCallout">
            <a:avLst>
              <a:gd name="adj1" fmla="val 18290"/>
              <a:gd name="adj2" fmla="val 82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Малиновский, Моос, </a:t>
            </a:r>
            <a:r>
              <a:rPr lang="ru-RU" sz="1600" dirty="0" err="1">
                <a:latin typeface="Arial Narrow" panose="020B0606020202030204" pitchFamily="34" charset="0"/>
              </a:rPr>
              <a:t>Боас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751B9F94-F6DC-49E9-A2DD-2BAFBE981CA9}"/>
              </a:ext>
            </a:extLst>
          </p:cNvPr>
          <p:cNvSpPr/>
          <p:nvPr/>
        </p:nvSpPr>
        <p:spPr>
          <a:xfrm>
            <a:off x="2949388" y="2040219"/>
            <a:ext cx="1712259" cy="1344706"/>
          </a:xfrm>
          <a:prstGeom prst="wedgeRectCallout">
            <a:avLst>
              <a:gd name="adj1" fmla="val 61854"/>
              <a:gd name="adj2" fmla="val 72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Дискуссия </a:t>
            </a:r>
            <a:r>
              <a:rPr lang="ru-RU" sz="1600" dirty="0" err="1">
                <a:latin typeface="Arial Narrow" panose="020B0606020202030204" pitchFamily="34" charset="0"/>
              </a:rPr>
              <a:t>субстантивистов</a:t>
            </a:r>
            <a:r>
              <a:rPr lang="ru-RU" sz="1600" dirty="0">
                <a:latin typeface="Arial Narrow" panose="020B0606020202030204" pitchFamily="34" charset="0"/>
              </a:rPr>
              <a:t> и формалистов (</a:t>
            </a:r>
            <a:r>
              <a:rPr lang="ru-RU" sz="1600" dirty="0" err="1">
                <a:latin typeface="Arial Narrow" panose="020B0606020202030204" pitchFamily="34" charset="0"/>
              </a:rPr>
              <a:t>Поланьи</a:t>
            </a:r>
            <a:r>
              <a:rPr lang="ru-RU" sz="16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19E1C957-C0AB-49B2-9B57-F7A08E76BF89}"/>
              </a:ext>
            </a:extLst>
          </p:cNvPr>
          <p:cNvSpPr/>
          <p:nvPr/>
        </p:nvSpPr>
        <p:spPr>
          <a:xfrm>
            <a:off x="7198658" y="2040219"/>
            <a:ext cx="1712259" cy="645458"/>
          </a:xfrm>
          <a:prstGeom prst="wedgeRectCallout">
            <a:avLst>
              <a:gd name="adj1" fmla="val -68513"/>
              <a:gd name="adj2" fmla="val 89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Стагнация</a:t>
            </a:r>
          </a:p>
        </p:txBody>
      </p:sp>
    </p:spTree>
    <p:extLst>
      <p:ext uri="{BB962C8B-B14F-4D97-AF65-F5344CB8AC3E}">
        <p14:creationId xmlns:p14="http://schemas.microsoft.com/office/powerpoint/2010/main" val="170072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91E12D-F9CE-48E2-B7A7-1B2688374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356"/>
            <a:ext cx="9144000" cy="32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03F934-8097-41A1-95AA-5C88B4BAA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454"/>
            <a:ext cx="9144000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8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AC80B-97FD-4C35-A800-B8610952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Важные 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6ECEB-9038-463B-9858-FC30C54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5"/>
            <a:ext cx="6686550" cy="4351338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Система экономических категорий</a:t>
            </a:r>
          </a:p>
          <a:p>
            <a:r>
              <a:rPr lang="ru-RU" dirty="0">
                <a:latin typeface="Arial Narrow" panose="020B0606020202030204" pitchFamily="34" charset="0"/>
              </a:rPr>
              <a:t>Структура экономических отношений</a:t>
            </a:r>
          </a:p>
          <a:p>
            <a:r>
              <a:rPr lang="ru-RU" dirty="0" err="1">
                <a:latin typeface="Arial Narrow" panose="020B0606020202030204" pitchFamily="34" charset="0"/>
              </a:rPr>
              <a:t>Реципрокация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 err="1">
                <a:latin typeface="Arial Narrow" panose="020B0606020202030204" pitchFamily="34" charset="0"/>
              </a:rPr>
              <a:t>Редистрибуция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Домохозяйство</a:t>
            </a:r>
          </a:p>
          <a:p>
            <a:r>
              <a:rPr lang="ru-RU" dirty="0">
                <a:latin typeface="Arial Narrow" panose="020B0606020202030204" pitchFamily="34" charset="0"/>
              </a:rPr>
              <a:t>Потребление (в т.ч. статусное)</a:t>
            </a:r>
          </a:p>
          <a:p>
            <a:r>
              <a:rPr lang="ru-RU" dirty="0">
                <a:latin typeface="Arial Narrow" panose="020B0606020202030204" pitchFamily="34" charset="0"/>
              </a:rPr>
              <a:t>Моральная 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116042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4B61C-4695-435A-B8BE-E6E889E3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экономической антропологии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7B3947-7DE9-4445-8083-4C52EC460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776" y="2214281"/>
            <a:ext cx="6858000" cy="3962681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Есть ли у антропологии собственный язык описания и насколько допустимы универсальные термины?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Могут ли антропологи исследовать макроэкономику?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Какое прикладное знание даёт антропология?</a:t>
            </a:r>
          </a:p>
        </p:txBody>
      </p:sp>
    </p:spTree>
    <p:extLst>
      <p:ext uri="{BB962C8B-B14F-4D97-AF65-F5344CB8AC3E}">
        <p14:creationId xmlns:p14="http://schemas.microsoft.com/office/powerpoint/2010/main" val="236980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F03B0C-A6FB-4FB0-A90C-094EFB5687E1}"/>
              </a:ext>
            </a:extLst>
          </p:cNvPr>
          <p:cNvSpPr/>
          <p:nvPr/>
        </p:nvSpPr>
        <p:spPr>
          <a:xfrm>
            <a:off x="5821001" y="143436"/>
            <a:ext cx="3163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Joseph S. Berliner</a:t>
            </a:r>
          </a:p>
          <a:p>
            <a:endParaRPr lang="ru-RU" sz="2800" dirty="0"/>
          </a:p>
          <a:p>
            <a:r>
              <a:rPr lang="en-US" sz="2800" dirty="0"/>
              <a:t>The Informal Organization of the Soviet Firm </a:t>
            </a:r>
            <a:r>
              <a:rPr lang="ru-RU" sz="2800" dirty="0"/>
              <a:t>(</a:t>
            </a:r>
            <a:r>
              <a:rPr lang="en-US" sz="2800" dirty="0"/>
              <a:t>Quarterly Journal of Economics, 1952</a:t>
            </a:r>
            <a:r>
              <a:rPr lang="ru-RU" sz="2800" dirty="0"/>
              <a:t>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E18F31-46C2-4D56-B736-5A20CC69DDBE}"/>
              </a:ext>
            </a:extLst>
          </p:cNvPr>
          <p:cNvSpPr/>
          <p:nvPr/>
        </p:nvSpPr>
        <p:spPr>
          <a:xfrm>
            <a:off x="286870" y="3514165"/>
            <a:ext cx="3469341" cy="3101788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Arial Narrow" panose="020B0606020202030204" pitchFamily="34" charset="0"/>
              </a:rPr>
              <a:t>Ключевые категории: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Спокойная жизнь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Фактор безопасности («страховка»)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Симуляция («очковтирательство»)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Блат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Круговая порука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B6488B-EC7A-455E-A02D-925520830AA6}"/>
              </a:ext>
            </a:extLst>
          </p:cNvPr>
          <p:cNvSpPr/>
          <p:nvPr/>
        </p:nvSpPr>
        <p:spPr>
          <a:xfrm>
            <a:off x="4087906" y="3326121"/>
            <a:ext cx="49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«Функция </a:t>
            </a:r>
            <a:r>
              <a:rPr lang="ru-RU" sz="2000" i="1" dirty="0">
                <a:latin typeface="Arial Narrow" panose="020B0606020202030204" pitchFamily="34" charset="0"/>
              </a:rPr>
              <a:t>качественного исследования </a:t>
            </a:r>
            <a:r>
              <a:rPr lang="ru-RU" sz="2000" dirty="0">
                <a:latin typeface="Arial Narrow" panose="020B0606020202030204" pitchFamily="34" charset="0"/>
              </a:rPr>
              <a:t>двояка: </a:t>
            </a:r>
          </a:p>
          <a:p>
            <a:endParaRPr lang="en-US" sz="2000" i="1" dirty="0">
              <a:latin typeface="Arial Narrow" panose="020B0606020202030204" pitchFamily="34" charset="0"/>
            </a:endParaRPr>
          </a:p>
          <a:p>
            <a:r>
              <a:rPr lang="ru-RU" sz="2000" i="1" dirty="0">
                <a:latin typeface="Arial Narrow" panose="020B0606020202030204" pitchFamily="34" charset="0"/>
              </a:rPr>
              <a:t>во-первых</a:t>
            </a:r>
            <a:r>
              <a:rPr lang="ru-RU" sz="2000" dirty="0">
                <a:latin typeface="Arial Narrow" panose="020B0606020202030204" pitchFamily="34" charset="0"/>
              </a:rPr>
              <a:t>, указать, какие вопросы следует задавать и какие явления следует измерять, когда данные и методология для количественного исследования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доступны; 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и, </a:t>
            </a:r>
            <a:r>
              <a:rPr lang="ru-RU" sz="2000" i="1" dirty="0">
                <a:latin typeface="Arial Narrow" panose="020B0606020202030204" pitchFamily="34" charset="0"/>
              </a:rPr>
              <a:t>во-вторых</a:t>
            </a:r>
            <a:r>
              <a:rPr lang="ru-RU" sz="2000" dirty="0">
                <a:latin typeface="Arial Narrow" panose="020B0606020202030204" pitchFamily="34" charset="0"/>
              </a:rPr>
              <a:t>, иметь дело с видом знаний, которые не зависят от масштаба или частоты проявления для их важности, но зависят от паттернов и ассоциаций»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E1CD2F-F1BB-4749-BFB6-7BBB4F1F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75" y="129377"/>
            <a:ext cx="2088462" cy="29942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219A81-D6A5-40E5-99B7-2E940B4D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0" y="143435"/>
            <a:ext cx="2264218" cy="29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78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</TotalTime>
  <Words>465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Тема Office</vt:lpstr>
      <vt:lpstr>Экономическая антропология</vt:lpstr>
      <vt:lpstr>Экономическая антропология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Важные понятия</vt:lpstr>
      <vt:lpstr>Проблемы экономической антропологии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чтения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антропология</dc:title>
  <dc:creator>Андрей</dc:creator>
  <cp:lastModifiedBy>Андрей</cp:lastModifiedBy>
  <cp:revision>52</cp:revision>
  <dcterms:created xsi:type="dcterms:W3CDTF">2020-03-28T18:05:09Z</dcterms:created>
  <dcterms:modified xsi:type="dcterms:W3CDTF">2020-04-07T08:58:51Z</dcterms:modified>
</cp:coreProperties>
</file>