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1" r:id="rId5"/>
    <p:sldId id="260" r:id="rId6"/>
    <p:sldId id="267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96944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К</a:t>
            </a:r>
            <a:r>
              <a:rPr lang="ru-RU" sz="4900" b="1" dirty="0" smtClean="0"/>
              <a:t>ак </a:t>
            </a:r>
            <a:r>
              <a:rPr lang="ru-RU" sz="4900" b="1" dirty="0" smtClean="0"/>
              <a:t>сберечь деньги с помощью депозитов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i="1" dirty="0" smtClean="0"/>
              <a:t>Сбережения</a:t>
            </a:r>
            <a:r>
              <a:rPr lang="ru-RU" dirty="0" smtClean="0"/>
              <a:t> </a:t>
            </a:r>
            <a:r>
              <a:rPr lang="ru-RU" dirty="0" smtClean="0"/>
              <a:t>– 100000 руб.,</a:t>
            </a:r>
          </a:p>
          <a:p>
            <a:r>
              <a:rPr lang="ru-RU" dirty="0" smtClean="0"/>
              <a:t>        </a:t>
            </a:r>
            <a:r>
              <a:rPr lang="ru-RU" i="1" dirty="0" smtClean="0"/>
              <a:t>Темп </a:t>
            </a:r>
            <a:r>
              <a:rPr lang="ru-RU" i="1" dirty="0" smtClean="0"/>
              <a:t>инфляци</a:t>
            </a:r>
            <a:r>
              <a:rPr lang="ru-RU" dirty="0" smtClean="0"/>
              <a:t>и – 10%,</a:t>
            </a:r>
          </a:p>
          <a:p>
            <a:r>
              <a:rPr lang="ru-RU" i="1" dirty="0" smtClean="0"/>
              <a:t>        Процент </a:t>
            </a:r>
            <a:r>
              <a:rPr lang="ru-RU" i="1" dirty="0" smtClean="0"/>
              <a:t>по вкладам </a:t>
            </a:r>
            <a:r>
              <a:rPr lang="ru-RU" dirty="0" smtClean="0"/>
              <a:t>– 10</a:t>
            </a:r>
            <a:r>
              <a:rPr lang="ru-RU" dirty="0" smtClean="0"/>
              <a:t>%.</a:t>
            </a:r>
          </a:p>
          <a:p>
            <a:r>
              <a:rPr lang="ru-RU" dirty="0" smtClean="0"/>
              <a:t>        </a:t>
            </a:r>
            <a:r>
              <a:rPr lang="ru-RU" i="1" dirty="0" smtClean="0"/>
              <a:t>Дома</a:t>
            </a:r>
            <a:r>
              <a:rPr lang="ru-RU" dirty="0" smtClean="0"/>
              <a:t>: 1000001+0,1=90909,09</a:t>
            </a:r>
          </a:p>
          <a:p>
            <a:r>
              <a:rPr lang="ru-RU" dirty="0" smtClean="0"/>
              <a:t>        </a:t>
            </a:r>
            <a:r>
              <a:rPr lang="ru-RU" i="1" dirty="0" smtClean="0"/>
              <a:t>В </a:t>
            </a:r>
            <a:r>
              <a:rPr lang="ru-RU" i="1" dirty="0" smtClean="0"/>
              <a:t>банке</a:t>
            </a:r>
            <a:r>
              <a:rPr lang="ru-RU" dirty="0" smtClean="0"/>
              <a:t>: 100000+100000×0,11+0,1=100000</a:t>
            </a:r>
          </a:p>
          <a:p>
            <a:pPr algn="r"/>
            <a:endParaRPr lang="ru-RU" b="1" dirty="0" smtClean="0"/>
          </a:p>
          <a:p>
            <a:pPr algn="r"/>
            <a:r>
              <a:rPr lang="ru-RU" sz="2800" b="1" dirty="0" err="1" smtClean="0"/>
              <a:t>Ишбаева</a:t>
            </a:r>
            <a:r>
              <a:rPr lang="ru-RU" sz="2800" b="1" dirty="0" smtClean="0"/>
              <a:t> Н.С.</a:t>
            </a:r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820472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/>
              <a:t>        </a:t>
            </a:r>
            <a:r>
              <a:rPr lang="ru-RU" sz="7200" b="1" dirty="0" smtClean="0">
                <a:solidFill>
                  <a:srgbClr val="FF0000"/>
                </a:solidFill>
              </a:rPr>
              <a:t>1. Какие из перечисленных ниже организаций являются кредитно-финансовым посредником?</a:t>
            </a:r>
          </a:p>
          <a:p>
            <a:pPr>
              <a:buNone/>
            </a:pPr>
            <a:r>
              <a:rPr lang="ru-RU" sz="7200" dirty="0" smtClean="0"/>
              <a:t>А) банк;</a:t>
            </a:r>
          </a:p>
          <a:p>
            <a:pPr>
              <a:buNone/>
            </a:pPr>
            <a:r>
              <a:rPr lang="ru-RU" sz="7200" dirty="0" smtClean="0"/>
              <a:t>Б) предприятие;</a:t>
            </a:r>
          </a:p>
          <a:p>
            <a:pPr>
              <a:buNone/>
            </a:pPr>
            <a:r>
              <a:rPr lang="ru-RU" sz="7200" dirty="0" smtClean="0"/>
              <a:t>В) магазин;</a:t>
            </a:r>
          </a:p>
          <a:p>
            <a:pPr>
              <a:buNone/>
            </a:pPr>
            <a:r>
              <a:rPr lang="ru-RU" sz="7200" dirty="0" smtClean="0"/>
              <a:t>Г) инвестиционная компания.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       2</a:t>
            </a:r>
            <a:r>
              <a:rPr lang="ru-RU" sz="7200" b="1" dirty="0" smtClean="0">
                <a:solidFill>
                  <a:srgbClr val="FF0000"/>
                </a:solidFill>
              </a:rPr>
              <a:t>. Кто регулирует деятельность коммерческих банков?</a:t>
            </a:r>
          </a:p>
          <a:p>
            <a:pPr>
              <a:buNone/>
            </a:pPr>
            <a:r>
              <a:rPr lang="ru-RU" sz="7200" dirty="0" smtClean="0"/>
              <a:t>А) Пенсионный фонд;</a:t>
            </a:r>
          </a:p>
          <a:p>
            <a:pPr>
              <a:buNone/>
            </a:pPr>
            <a:r>
              <a:rPr lang="ru-RU" sz="7200" dirty="0" smtClean="0"/>
              <a:t>Б) Центральный банк;</a:t>
            </a:r>
          </a:p>
          <a:p>
            <a:pPr>
              <a:buNone/>
            </a:pPr>
            <a:r>
              <a:rPr lang="ru-RU" sz="7200" dirty="0" smtClean="0"/>
              <a:t>В) Сберегательный банк;</a:t>
            </a:r>
          </a:p>
          <a:p>
            <a:pPr>
              <a:buNone/>
            </a:pPr>
            <a:r>
              <a:rPr lang="ru-RU" sz="7200" dirty="0" smtClean="0"/>
              <a:t>Г) Министерство финансов РФ.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      3</a:t>
            </a:r>
            <a:r>
              <a:rPr lang="ru-RU" sz="7200" b="1" dirty="0" smtClean="0">
                <a:solidFill>
                  <a:srgbClr val="FF0000"/>
                </a:solidFill>
              </a:rPr>
              <a:t>. Обслуживанием каких клиентов занимается Центральный банк?</a:t>
            </a:r>
          </a:p>
          <a:p>
            <a:pPr>
              <a:buNone/>
            </a:pPr>
            <a:r>
              <a:rPr lang="ru-RU" sz="7200" dirty="0" smtClean="0"/>
              <a:t>А) граждан;</a:t>
            </a:r>
          </a:p>
          <a:p>
            <a:pPr>
              <a:buNone/>
            </a:pPr>
            <a:r>
              <a:rPr lang="ru-RU" sz="7200" dirty="0" smtClean="0"/>
              <a:t>Б</a:t>
            </a:r>
            <a:r>
              <a:rPr lang="ru-RU" sz="7200" dirty="0" smtClean="0"/>
              <a:t>) торговых компаний;</a:t>
            </a:r>
          </a:p>
          <a:p>
            <a:pPr>
              <a:buNone/>
            </a:pPr>
            <a:r>
              <a:rPr lang="ru-RU" sz="7200" dirty="0" smtClean="0"/>
              <a:t>В) коммерческих банков;</a:t>
            </a:r>
          </a:p>
          <a:p>
            <a:pPr>
              <a:buNone/>
            </a:pPr>
            <a:r>
              <a:rPr lang="ru-RU" sz="7200" dirty="0" smtClean="0"/>
              <a:t>Г) всех </a:t>
            </a:r>
            <a:r>
              <a:rPr lang="ru-RU" sz="7200" dirty="0" smtClean="0"/>
              <a:t>вышеперечисленных.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</a:rPr>
              <a:t>     </a:t>
            </a:r>
            <a:r>
              <a:rPr lang="ru-RU" sz="7200" b="1" dirty="0" smtClean="0">
                <a:solidFill>
                  <a:srgbClr val="FF0000"/>
                </a:solidFill>
              </a:rPr>
              <a:t>4</a:t>
            </a:r>
            <a:r>
              <a:rPr lang="ru-RU" sz="7200" b="1" dirty="0" smtClean="0">
                <a:solidFill>
                  <a:srgbClr val="FF0000"/>
                </a:solidFill>
              </a:rPr>
              <a:t>. Какая из нижеприведенных лицензий дает право коммерческому банку привлекать во вклады от физических лиц валюту иностранных государств</a:t>
            </a:r>
            <a:r>
              <a:rPr lang="ru-RU" sz="72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sz="7200" dirty="0" smtClean="0"/>
              <a:t> </a:t>
            </a:r>
            <a:r>
              <a:rPr lang="ru-RU" sz="7200" dirty="0" smtClean="0"/>
              <a:t>А) любая банковская лицензия;</a:t>
            </a:r>
          </a:p>
          <a:p>
            <a:pPr>
              <a:buNone/>
            </a:pPr>
            <a:r>
              <a:rPr lang="ru-RU" sz="7200" dirty="0" smtClean="0"/>
              <a:t>Б) лицензия на право привлечения во вклады и размещения драгоценных металлов;</a:t>
            </a:r>
          </a:p>
          <a:p>
            <a:pPr>
              <a:buNone/>
            </a:pPr>
            <a:r>
              <a:rPr lang="ru-RU" sz="7200" dirty="0" smtClean="0"/>
              <a:t>В) универсальная лицензия;</a:t>
            </a:r>
          </a:p>
          <a:p>
            <a:pPr>
              <a:buNone/>
            </a:pPr>
            <a:r>
              <a:rPr lang="ru-RU" sz="7200" dirty="0" smtClean="0"/>
              <a:t>Г) лицензия на право привлечения во вклады денежных средств физических лиц в рублях.</a:t>
            </a:r>
          </a:p>
          <a:p>
            <a:endParaRPr lang="ru-RU" sz="6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	Банк</a:t>
            </a:r>
            <a:r>
              <a:rPr lang="ru-RU" b="1" dirty="0" smtClean="0"/>
              <a:t> </a:t>
            </a:r>
            <a:r>
              <a:rPr lang="ru-RU" dirty="0" smtClean="0"/>
              <a:t>– это финансово-кредитная  организация, которая проводит различные операции с деньгами, ценными бумагами и драгоценными металлами, а также оказывает финансовые услуги </a:t>
            </a:r>
            <a:r>
              <a:rPr lang="ru-RU" dirty="0" smtClean="0"/>
              <a:t>клиентам.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	Финансовые </a:t>
            </a:r>
            <a:r>
              <a:rPr lang="ru-RU" b="1" dirty="0" smtClean="0">
                <a:solidFill>
                  <a:srgbClr val="FF0000"/>
                </a:solidFill>
              </a:rPr>
              <a:t>активы </a:t>
            </a:r>
            <a:r>
              <a:rPr lang="ru-RU" dirty="0" smtClean="0"/>
              <a:t>– средства собственника, хранящиеся в форме наличных денег, вкладов в банках, иностранной валюты, золота, различных документов и ценных бумаг, используемые на финансовом рынке с целью получения </a:t>
            </a:r>
            <a:r>
              <a:rPr lang="ru-RU" dirty="0" smtClean="0"/>
              <a:t>дохода.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	Банковский </a:t>
            </a:r>
            <a:r>
              <a:rPr lang="ru-RU" b="1" dirty="0" smtClean="0">
                <a:solidFill>
                  <a:srgbClr val="FF0000"/>
                </a:solidFill>
              </a:rPr>
              <a:t>депозит- </a:t>
            </a:r>
            <a:r>
              <a:rPr lang="ru-RU" dirty="0" smtClean="0"/>
              <a:t>это денежная сумма, которую гражданин передает в банк с условием обратного ее возврата через определенный срок или по первому требованию вкладчика, а также начисленные банком проценты на всю сумму </a:t>
            </a:r>
            <a:r>
              <a:rPr lang="ru-RU" dirty="0" smtClean="0"/>
              <a:t>депозита.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</a:rPr>
              <a:t>Капитализация </a:t>
            </a:r>
            <a:r>
              <a:rPr lang="ru-RU" b="1" dirty="0" smtClean="0">
                <a:solidFill>
                  <a:srgbClr val="FF0000"/>
                </a:solidFill>
              </a:rPr>
              <a:t>процентов</a:t>
            </a:r>
            <a:r>
              <a:rPr lang="ru-RU" dirty="0" smtClean="0"/>
              <a:t> – прибавление начисленных за период процентов и последующее начисление процентов на возросшую </a:t>
            </a:r>
            <a:r>
              <a:rPr lang="ru-RU" dirty="0" smtClean="0"/>
              <a:t>сумму.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1196752"/>
          <a:ext cx="8424936" cy="4482094"/>
        </p:xfrm>
        <a:graphic>
          <a:graphicData uri="http://schemas.openxmlformats.org/drawingml/2006/table">
            <a:tbl>
              <a:tblPr/>
              <a:tblGrid>
                <a:gridCol w="3625131"/>
                <a:gridCol w="4799805"/>
              </a:tblGrid>
              <a:tr h="805921">
                <a:tc>
                  <a:txBody>
                    <a:bodyPr/>
                    <a:lstStyle/>
                    <a:p>
                      <a:pPr marL="280035" marR="244475" algn="ctr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Мотив сбережений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891030" algn="just"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</a:t>
                      </a:r>
                      <a:r>
                        <a:rPr lang="ru-RU" sz="20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пи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сание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994279">
                <a:tc>
                  <a:txBody>
                    <a:bodyPr/>
                    <a:lstStyle/>
                    <a:p>
                      <a:pPr marL="67945" marR="180975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1.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Иметь денежный запас на «черный день»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38430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А. </a:t>
                      </a:r>
                      <a:r>
                        <a:rPr lang="ru-RU" sz="20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Доходность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67945" marR="34290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2.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Получитть высокую отдачу от сбережений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163830"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Б.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0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Надежность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гражданск</a:t>
                      </a:r>
                      <a:r>
                        <a:rPr lang="ru-RU" sz="200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-правовым</a:t>
                      </a:r>
                      <a:r>
                        <a:rPr lang="ru-RU" sz="2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договорам, в</a:t>
                      </a:r>
                      <a:r>
                        <a:rPr lang="ru-RU" sz="2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виде </a:t>
                      </a:r>
                      <a:r>
                        <a:rPr lang="ru-RU" sz="2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вторского воз</a:t>
                      </a:r>
                      <a:r>
                        <a:rPr lang="ru-RU" sz="2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аграждения.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457758">
                <a:tc>
                  <a:txBody>
                    <a:bodyPr/>
                    <a:lstStyle/>
                    <a:p>
                      <a:pPr marL="67945" marR="41275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3.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Накопить деньги на крупную покупку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379095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0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Ликвидность и надежность</a:t>
                      </a:r>
                      <a:r>
                        <a:rPr lang="ru-RU" sz="20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41248"/>
          </a:xfrm>
        </p:spPr>
        <p:txBody>
          <a:bodyPr/>
          <a:lstStyle/>
          <a:p>
            <a:pPr algn="ctr"/>
            <a:r>
              <a:rPr lang="ru-RU" b="1" dirty="0" smtClean="0"/>
              <a:t>Закрепление материала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1" y="1340769"/>
          <a:ext cx="8712970" cy="5112567"/>
        </p:xfrm>
        <a:graphic>
          <a:graphicData uri="http://schemas.openxmlformats.org/drawingml/2006/table">
            <a:tbl>
              <a:tblPr/>
              <a:tblGrid>
                <a:gridCol w="1923654"/>
                <a:gridCol w="1532956"/>
                <a:gridCol w="1282436"/>
                <a:gridCol w="1409956"/>
                <a:gridCol w="1281532"/>
                <a:gridCol w="1282436"/>
              </a:tblGrid>
              <a:tr h="1894526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банка/наименование вклада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263018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ПАО Сбербанк России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67567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ВТБ Банк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67567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Россельхозбанк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603669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Тинькофбанк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854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Содержание кейса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Задание.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Рассмотреть банковские депозиты следующих банков и выбрать банк, где наиболее выгодные условия для вкладчика.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914400"/>
          </a:xfrm>
        </p:spPr>
        <p:txBody>
          <a:bodyPr/>
          <a:lstStyle/>
          <a:p>
            <a:pPr algn="ctr"/>
            <a:r>
              <a:rPr lang="ru-RU" sz="6000" b="1" dirty="0" smtClean="0"/>
              <a:t>Р</a:t>
            </a:r>
            <a:r>
              <a:rPr lang="ru-RU" sz="6000" b="1" dirty="0" smtClean="0"/>
              <a:t>е</a:t>
            </a:r>
            <a:r>
              <a:rPr lang="ru-RU" sz="6000" b="1" dirty="0" smtClean="0"/>
              <a:t>флексия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а) «сегодня я узнал...»;</a:t>
            </a:r>
          </a:p>
          <a:p>
            <a:pPr>
              <a:buNone/>
            </a:pPr>
            <a:r>
              <a:rPr lang="ru-RU" sz="4400" dirty="0" smtClean="0"/>
              <a:t>б) «было трудно…»; </a:t>
            </a:r>
          </a:p>
          <a:p>
            <a:pPr>
              <a:buNone/>
            </a:pPr>
            <a:r>
              <a:rPr lang="ru-RU" sz="4400" dirty="0" smtClean="0"/>
              <a:t>в) «я научился…»;</a:t>
            </a:r>
          </a:p>
          <a:p>
            <a:pPr>
              <a:buNone/>
            </a:pPr>
            <a:r>
              <a:rPr lang="ru-RU" sz="4400" dirty="0" smtClean="0"/>
              <a:t>г) «я смог…»; </a:t>
            </a:r>
          </a:p>
          <a:p>
            <a:pPr>
              <a:buNone/>
            </a:pPr>
            <a:r>
              <a:rPr lang="ru-RU" sz="4400" dirty="0" err="1" smtClean="0"/>
              <a:t>д</a:t>
            </a:r>
            <a:r>
              <a:rPr lang="ru-RU" sz="4400" dirty="0" smtClean="0"/>
              <a:t>) «меня удивило…».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459432"/>
            <a:ext cx="8568952" cy="332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/>
              <a:t>Домашние задание.</a:t>
            </a: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smtClean="0"/>
              <a:t>Коммерческий </a:t>
            </a:r>
            <a:r>
              <a:rPr lang="ru-RU" sz="2000" dirty="0" smtClean="0"/>
              <a:t>банк предлагает для своих клиентов широкую линейку депозитных продуктов, перечень которых представлен в </a:t>
            </a:r>
            <a:r>
              <a:rPr lang="ru-RU" sz="2000" dirty="0" smtClean="0"/>
              <a:t>таблице.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496943" cy="5373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849"/>
                <a:gridCol w="1213849"/>
                <a:gridCol w="1213849"/>
                <a:gridCol w="1213849"/>
                <a:gridCol w="1213849"/>
                <a:gridCol w="1213849"/>
                <a:gridCol w="1213849"/>
              </a:tblGrid>
              <a:tr h="11553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Частичное снятие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Пополнение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Минимальная сумма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Минимальный срок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процент годовых, 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Капитализация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022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Сберегательный сертификат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 день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35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Сохраняй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мес.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35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Пополняй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мес.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35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Управляй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мес.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35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Подари жизнь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022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Сберегательный счет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Изучите </a:t>
            </a:r>
            <a:r>
              <a:rPr lang="ru-RU" sz="2000" b="1" dirty="0" smtClean="0">
                <a:solidFill>
                  <a:srgbClr val="FF0000"/>
                </a:solidFill>
              </a:rPr>
              <a:t>внимательно таблицу и дайте рекомендации клиентам банка, каким образом им распорядиться собственными деньгами.</a:t>
            </a:r>
          </a:p>
          <a:p>
            <a:r>
              <a:rPr lang="ru-RU" sz="2000" dirty="0" smtClean="0"/>
              <a:t>1.Мария Александровна хочет накопить деньги на покупку квартиры. Часть суммы в размере 300 000 руб. она хотела бы разместить в виде вклада. Покупку квартиры Мария Александровна планирует осуществить через 3 года. В течение всего срока клиентка хотела бы ежемесячно перечислять на счет часть своей заработанной платы. Посоветуйте Марии Александровне лучший вариант вложения средств.</a:t>
            </a:r>
          </a:p>
          <a:p>
            <a:endParaRPr lang="ru-RU" sz="2000" dirty="0" smtClean="0"/>
          </a:p>
          <a:p>
            <a:r>
              <a:rPr lang="ru-RU" sz="2000" dirty="0" smtClean="0"/>
              <a:t>2.Сергей Петрович хочет внести в банк сумму в размере 40 000 руб., чтобы на совершеннолетие дочери подарить ей всю сумму с начисленными процентами. Сейчас дочери 15 лет. Вносить дополнительные суммы клиент не планирует. Какой вариант вложения средств вы порекомендуете Сергею Петровичу?</a:t>
            </a:r>
          </a:p>
          <a:p>
            <a:endParaRPr lang="ru-RU" sz="2000" dirty="0" smtClean="0"/>
          </a:p>
          <a:p>
            <a:r>
              <a:rPr lang="ru-RU" sz="2000" dirty="0" smtClean="0"/>
              <a:t>3.Ольга Николаевна хотела бы вложить во вклад сумму в размере 25 000 руб. Срок вложения – ориентировочно 3 года. Ольга </a:t>
            </a:r>
            <a:r>
              <a:rPr lang="ru-RU" sz="2000" dirty="0" err="1" smtClean="0"/>
              <a:t>Николавна</a:t>
            </a:r>
            <a:r>
              <a:rPr lang="ru-RU" sz="2000" dirty="0" smtClean="0"/>
              <a:t> сразу сказала, что хотела бы ежемесячно снимать со счета сумму начисленных процентов. Какой вид вклада вы можете ей порекомендовать?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154</TotalTime>
  <Words>394</Words>
  <Application>Microsoft Office PowerPoint</Application>
  <PresentationFormat>Экран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Как сберечь деньги с помощью депозитов </vt:lpstr>
      <vt:lpstr>Слайд 2</vt:lpstr>
      <vt:lpstr>Слайд 3</vt:lpstr>
      <vt:lpstr>Слайд 4</vt:lpstr>
      <vt:lpstr>Закрепление материала</vt:lpstr>
      <vt:lpstr>Слайд 6</vt:lpstr>
      <vt:lpstr>Рефлексия</vt:lpstr>
      <vt:lpstr>  Домашние задание. Коммерческий банк предлагает для своих клиентов широкую линейку депозитных продуктов, перечень которых представлен в таблице.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сберечь деньги с помощью депозитов</dc:title>
  <dc:creator>нытвенский техникум</dc:creator>
  <cp:lastModifiedBy>нытвенский техникум</cp:lastModifiedBy>
  <cp:revision>18</cp:revision>
  <dcterms:created xsi:type="dcterms:W3CDTF">2020-10-26T05:46:58Z</dcterms:created>
  <dcterms:modified xsi:type="dcterms:W3CDTF">2020-10-27T03:35:41Z</dcterms:modified>
</cp:coreProperties>
</file>