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6" r:id="rId3"/>
    <p:sldId id="26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Светлана Шипиловских" initials="СШ" lastIdx="1" clrIdx="0">
    <p:extLst>
      <p:ext uri="{19B8F6BF-5375-455C-9EA6-DF929625EA0E}">
        <p15:presenceInfo xmlns:p15="http://schemas.microsoft.com/office/powerpoint/2012/main" userId="6307879e87a3bdc8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ommentAuthors" Target="commentAuthor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9/30/2020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www.youtube.com/watch?v=otW3ephspRA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B1491-F1E3-4576-BB40-224F590971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Откуда взялись деньги?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38FCA24-E300-4A5F-878F-D179FB7662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455641"/>
          </a:xfrm>
        </p:spPr>
        <p:txBody>
          <a:bodyPr/>
          <a:lstStyle/>
          <a:p>
            <a:r>
              <a:rPr lang="ru-RU" dirty="0"/>
              <a:t>Занятие внеурочной деятельности по финансовой грамотности для учащихся 4 класса.</a:t>
            </a:r>
          </a:p>
          <a:p>
            <a:r>
              <a:rPr lang="ru-RU" dirty="0"/>
              <a:t>Авторы: Чиж Елена Михайловна, Шипиловских Светлана Олеговна, </a:t>
            </a:r>
            <a:r>
              <a:rPr lang="ru-RU" dirty="0" err="1"/>
              <a:t>Зинатшина</a:t>
            </a:r>
            <a:r>
              <a:rPr lang="ru-RU" dirty="0"/>
              <a:t> Наталья, Мананкова Елизавета</a:t>
            </a:r>
          </a:p>
        </p:txBody>
      </p:sp>
    </p:spTree>
    <p:extLst>
      <p:ext uri="{BB962C8B-B14F-4D97-AF65-F5344CB8AC3E}">
        <p14:creationId xmlns:p14="http://schemas.microsoft.com/office/powerpoint/2010/main" val="194564180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AA7202-DC09-4B31-996A-0E9CF112D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Оцени результаты своей работы</a:t>
            </a:r>
          </a:p>
        </p:txBody>
      </p:sp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8D56CB12-7D07-48DF-87DA-24568B5183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71401444"/>
              </p:ext>
            </p:extLst>
          </p:nvPr>
        </p:nvGraphicFramePr>
        <p:xfrm>
          <a:off x="3212983" y="2441196"/>
          <a:ext cx="7684314" cy="312070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018134">
                  <a:extLst>
                    <a:ext uri="{9D8B030D-6E8A-4147-A177-3AD203B41FA5}">
                      <a16:colId xmlns:a16="http://schemas.microsoft.com/office/drawing/2014/main" val="462545256"/>
                    </a:ext>
                  </a:extLst>
                </a:gridCol>
                <a:gridCol w="467356">
                  <a:extLst>
                    <a:ext uri="{9D8B030D-6E8A-4147-A177-3AD203B41FA5}">
                      <a16:colId xmlns:a16="http://schemas.microsoft.com/office/drawing/2014/main" val="1643211362"/>
                    </a:ext>
                  </a:extLst>
                </a:gridCol>
                <a:gridCol w="467356">
                  <a:extLst>
                    <a:ext uri="{9D8B030D-6E8A-4147-A177-3AD203B41FA5}">
                      <a16:colId xmlns:a16="http://schemas.microsoft.com/office/drawing/2014/main" val="1328727583"/>
                    </a:ext>
                  </a:extLst>
                </a:gridCol>
                <a:gridCol w="467356">
                  <a:extLst>
                    <a:ext uri="{9D8B030D-6E8A-4147-A177-3AD203B41FA5}">
                      <a16:colId xmlns:a16="http://schemas.microsoft.com/office/drawing/2014/main" val="3225227655"/>
                    </a:ext>
                  </a:extLst>
                </a:gridCol>
                <a:gridCol w="467356">
                  <a:extLst>
                    <a:ext uri="{9D8B030D-6E8A-4147-A177-3AD203B41FA5}">
                      <a16:colId xmlns:a16="http://schemas.microsoft.com/office/drawing/2014/main" val="1580630403"/>
                    </a:ext>
                  </a:extLst>
                </a:gridCol>
                <a:gridCol w="467356">
                  <a:extLst>
                    <a:ext uri="{9D8B030D-6E8A-4147-A177-3AD203B41FA5}">
                      <a16:colId xmlns:a16="http://schemas.microsoft.com/office/drawing/2014/main" val="1469358238"/>
                    </a:ext>
                  </a:extLst>
                </a:gridCol>
                <a:gridCol w="467356">
                  <a:extLst>
                    <a:ext uri="{9D8B030D-6E8A-4147-A177-3AD203B41FA5}">
                      <a16:colId xmlns:a16="http://schemas.microsoft.com/office/drawing/2014/main" val="619731774"/>
                    </a:ext>
                  </a:extLst>
                </a:gridCol>
                <a:gridCol w="467356">
                  <a:extLst>
                    <a:ext uri="{9D8B030D-6E8A-4147-A177-3AD203B41FA5}">
                      <a16:colId xmlns:a16="http://schemas.microsoft.com/office/drawing/2014/main" val="137485083"/>
                    </a:ext>
                  </a:extLst>
                </a:gridCol>
                <a:gridCol w="467356">
                  <a:extLst>
                    <a:ext uri="{9D8B030D-6E8A-4147-A177-3AD203B41FA5}">
                      <a16:colId xmlns:a16="http://schemas.microsoft.com/office/drawing/2014/main" val="2633115078"/>
                    </a:ext>
                  </a:extLst>
                </a:gridCol>
                <a:gridCol w="467356">
                  <a:extLst>
                    <a:ext uri="{9D8B030D-6E8A-4147-A177-3AD203B41FA5}">
                      <a16:colId xmlns:a16="http://schemas.microsoft.com/office/drawing/2014/main" val="1580698669"/>
                    </a:ext>
                  </a:extLst>
                </a:gridCol>
                <a:gridCol w="459976">
                  <a:extLst>
                    <a:ext uri="{9D8B030D-6E8A-4147-A177-3AD203B41FA5}">
                      <a16:colId xmlns:a16="http://schemas.microsoft.com/office/drawing/2014/main" val="3431195811"/>
                    </a:ext>
                  </a:extLst>
                </a:gridCol>
              </a:tblGrid>
              <a:tr h="510779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Результат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Баллы 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2697814"/>
                  </a:ext>
                </a:extLst>
              </a:tr>
              <a:tr h="5110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2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3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4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5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6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7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8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9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10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139537585"/>
                  </a:ext>
                </a:extLst>
              </a:tr>
              <a:tr h="1049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Могу объяснить, почему появился обмен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23734610"/>
                  </a:ext>
                </a:extLst>
              </a:tr>
              <a:tr h="104942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Могу объяснить, что такое товарные деньги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>
                          <a:effectLst/>
                        </a:rPr>
                        <a:t> </a:t>
                      </a:r>
                      <a:endParaRPr lang="ru-RU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2000" dirty="0">
                          <a:effectLst/>
                        </a:rPr>
                        <a:t> </a:t>
                      </a:r>
                      <a:endParaRPr lang="ru-RU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011047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267887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86DD6A2-C988-47DF-9F25-971434A53C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Домашнее задание:</a:t>
            </a:r>
            <a:br>
              <a:rPr lang="ru-RU" dirty="0"/>
            </a:br>
            <a:r>
              <a:rPr lang="ru-RU" dirty="0"/>
              <a:t>рабочая тетрадь, стр. 8</a:t>
            </a:r>
          </a:p>
        </p:txBody>
      </p:sp>
      <p:pic>
        <p:nvPicPr>
          <p:cNvPr id="5" name="Объект 4">
            <a:extLst>
              <a:ext uri="{FF2B5EF4-FFF2-40B4-BE49-F238E27FC236}">
                <a16:creationId xmlns:a16="http://schemas.microsoft.com/office/drawing/2014/main" id="{68F3B02B-D1D7-43BF-A05E-F0C2546C06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86774" y="1952620"/>
            <a:ext cx="5855516" cy="4391638"/>
          </a:xfrm>
        </p:spPr>
      </p:pic>
    </p:spTree>
    <p:extLst>
      <p:ext uri="{BB962C8B-B14F-4D97-AF65-F5344CB8AC3E}">
        <p14:creationId xmlns:p14="http://schemas.microsoft.com/office/powerpoint/2010/main" val="6784162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DDDF3E-CD26-43BA-94EA-77E7870215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Спасибо за урок</a:t>
            </a:r>
          </a:p>
        </p:txBody>
      </p:sp>
      <p:pic>
        <p:nvPicPr>
          <p:cNvPr id="4098" name="Picture 2" descr="Как правильно говорить с детьми о деньгах - Образовательный веб-сайт по  финансовой грамотности Центрального банка РУз">
            <a:extLst>
              <a:ext uri="{FF2B5EF4-FFF2-40B4-BE49-F238E27FC236}">
                <a16:creationId xmlns:a16="http://schemas.microsoft.com/office/drawing/2014/main" id="{721C1F41-E40E-47C0-B0A1-D1CDFACC65A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8684" y="2133600"/>
            <a:ext cx="5676457" cy="3778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9152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C50CC6-975F-4BF5-A71B-69BA3004AD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Составьте из слов предложение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36EA73-199B-4EF1-8065-5F38DD7736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600" b="1" dirty="0"/>
              <a:t>нас, всё, у, сегодня, получится!</a:t>
            </a:r>
          </a:p>
        </p:txBody>
      </p:sp>
    </p:spTree>
    <p:extLst>
      <p:ext uri="{BB962C8B-B14F-4D97-AF65-F5344CB8AC3E}">
        <p14:creationId xmlns:p14="http://schemas.microsoft.com/office/powerpoint/2010/main" val="35877096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47EEE3-51C4-4A8D-8F4B-C90A98337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/>
              <a:t>У нас сегодня всё получится!</a:t>
            </a:r>
          </a:p>
        </p:txBody>
      </p:sp>
      <p:pic>
        <p:nvPicPr>
          <p:cNvPr id="1028" name="Picture 4" descr="ᐈ Слайлик фото, фотография смайлик | скачать на Depositphotos®">
            <a:extLst>
              <a:ext uri="{FF2B5EF4-FFF2-40B4-BE49-F238E27FC236}">
                <a16:creationId xmlns:a16="http://schemas.microsoft.com/office/drawing/2014/main" id="{39D3DAD8-A91C-4CFE-A4E5-7C18713067E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413" y="2141537"/>
            <a:ext cx="5715000" cy="37623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53182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C2E3B-46A7-4AB2-8FDA-39B4198F77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4640E01-0D52-4F0B-9AA4-AF2B1FF81CD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КАК ПОНЯТЬ, ЧТО ВАС ЗАСТАВЛЯЮТ БЕСПЛАТНО КРАСИТЬ ЗАБОР...">
            <a:extLst>
              <a:ext uri="{FF2B5EF4-FFF2-40B4-BE49-F238E27FC236}">
                <a16:creationId xmlns:a16="http://schemas.microsoft.com/office/drawing/2014/main" id="{B7570F5A-6289-4BCF-AF5D-DA4863B554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925" y="0"/>
            <a:ext cx="72961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41427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5AE5CCB-2172-47E5-9A03-427F977772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Тема занятия:</a:t>
            </a:r>
            <a:br>
              <a:rPr lang="ru-RU" dirty="0"/>
            </a:br>
            <a:r>
              <a:rPr lang="ru-RU" b="1" dirty="0"/>
              <a:t>Откуда взялись деньги?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2AE0D83-9EE6-41AE-9EEA-E6B0AECA0F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682766" y="2600586"/>
            <a:ext cx="7821845" cy="3310635"/>
          </a:xfrm>
        </p:spPr>
        <p:txBody>
          <a:bodyPr>
            <a:normAutofit/>
          </a:bodyPr>
          <a:lstStyle/>
          <a:p>
            <a:r>
              <a:rPr lang="ru-RU" sz="3200" dirty="0"/>
              <a:t>Что такое «деньги»?</a:t>
            </a:r>
          </a:p>
          <a:p>
            <a:r>
              <a:rPr lang="ru-RU" sz="3200" dirty="0"/>
              <a:t>Какие деньги были раньше?</a:t>
            </a:r>
          </a:p>
        </p:txBody>
      </p:sp>
      <p:pic>
        <p:nvPicPr>
          <p:cNvPr id="6146" name="Picture 2" descr="кучка монет, клевер, клевер медали, монеты PNG и PSD-файл для бесплатной  загрузки">
            <a:extLst>
              <a:ext uri="{FF2B5EF4-FFF2-40B4-BE49-F238E27FC236}">
                <a16:creationId xmlns:a16="http://schemas.microsoft.com/office/drawing/2014/main" id="{75FD7623-790C-41AC-8F5D-E9B915747E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5341" y="4152550"/>
            <a:ext cx="2545632" cy="2562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88619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3CF829-4655-4EAE-8A51-3C8066BCD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Просмотр фильма «История денег: от куниц до бумажных»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7A49B3-58A7-4DE8-A96D-7D329F442C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hlinkClick r:id="rId2"/>
              </a:rPr>
              <a:t>https://www.youtube.com/watch?v=otW3ephspRA</a:t>
            </a:r>
            <a:endParaRPr lang="ru-RU" dirty="0"/>
          </a:p>
        </p:txBody>
      </p:sp>
      <p:pic>
        <p:nvPicPr>
          <p:cNvPr id="3074" name="Picture 2" descr="Товарные деньги: В Америке – жемчужины, в Китае – ракушки">
            <a:extLst>
              <a:ext uri="{FF2B5EF4-FFF2-40B4-BE49-F238E27FC236}">
                <a16:creationId xmlns:a16="http://schemas.microsoft.com/office/drawing/2014/main" id="{24404BD9-09EC-4CE3-A7DD-B6107063D3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6757" y="2642312"/>
            <a:ext cx="5197855" cy="3705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41551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0D630E-F8D5-4B34-9B30-E3F17FB7B0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Вопросы: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6C8A163-218F-419B-9AE4-88019168894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2800" dirty="0"/>
              <a:t>Объясните, зачем нужен обмен?</a:t>
            </a:r>
          </a:p>
          <a:p>
            <a:r>
              <a:rPr lang="ru-RU" sz="2800" dirty="0"/>
              <a:t>Почему первые деньги называют товарными?</a:t>
            </a:r>
          </a:p>
          <a:p>
            <a:r>
              <a:rPr lang="ru-RU" sz="2800" dirty="0"/>
              <a:t>Почему сейчас не пользуются товарными деньгами?</a:t>
            </a:r>
          </a:p>
          <a:p>
            <a:endParaRPr lang="ru-RU" dirty="0"/>
          </a:p>
        </p:txBody>
      </p:sp>
      <p:pic>
        <p:nvPicPr>
          <p:cNvPr id="5122" name="Picture 2" descr="Деньги |">
            <a:extLst>
              <a:ext uri="{FF2B5EF4-FFF2-40B4-BE49-F238E27FC236}">
                <a16:creationId xmlns:a16="http://schemas.microsoft.com/office/drawing/2014/main" id="{B5B81585-0D4D-4A17-860D-7F2F3984A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9640" y="4391780"/>
            <a:ext cx="4844250" cy="2173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975795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0E4DC0-DCA3-410E-AC8E-E0D7C0CAC4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Игра «Менялы»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A6BA635-693A-4C04-9CCF-D1DF9930E08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Ивановская барахолка | IvBB.RU • Новый раздел Обмен товаров и услуг">
            <a:extLst>
              <a:ext uri="{FF2B5EF4-FFF2-40B4-BE49-F238E27FC236}">
                <a16:creationId xmlns:a16="http://schemas.microsoft.com/office/drawing/2014/main" id="{18DBD612-F2A4-4DD6-8303-25A95C4C2D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046" y="1622234"/>
            <a:ext cx="6434166" cy="482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583140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D3896D8-693F-468F-B786-B5F07B6DD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/>
              <a:t>Работа в группах:</a:t>
            </a:r>
            <a:br>
              <a:rPr lang="ru-RU" dirty="0"/>
            </a:br>
            <a:r>
              <a:rPr lang="ru-RU" dirty="0"/>
              <a:t>составление интеллект-карты</a:t>
            </a:r>
          </a:p>
        </p:txBody>
      </p:sp>
      <p:pic>
        <p:nvPicPr>
          <p:cNvPr id="2052" name="Picture 4" descr="Teachtech. 3 бесплатных сервиса для создания интеллект-карт">
            <a:extLst>
              <a:ext uri="{FF2B5EF4-FFF2-40B4-BE49-F238E27FC236}">
                <a16:creationId xmlns:a16="http://schemas.microsoft.com/office/drawing/2014/main" id="{6AD51886-9B49-48F0-8131-3F4B318B1006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644" y="3640371"/>
            <a:ext cx="4487866" cy="29030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составление интеллект карт">
            <a:extLst>
              <a:ext uri="{FF2B5EF4-FFF2-40B4-BE49-F238E27FC236}">
                <a16:creationId xmlns:a16="http://schemas.microsoft.com/office/drawing/2014/main" id="{D5287123-ECA5-4BED-835A-6CF5CCCBC295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2340" y="2215654"/>
            <a:ext cx="4141190" cy="266673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1156286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198</TotalTime>
  <Words>186</Words>
  <Application>Microsoft Office PowerPoint</Application>
  <PresentationFormat>Широкоэкранный</PresentationFormat>
  <Paragraphs>54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Century Gothic</vt:lpstr>
      <vt:lpstr>Wingdings 3</vt:lpstr>
      <vt:lpstr>Легкий дым</vt:lpstr>
      <vt:lpstr>Откуда взялись деньги?</vt:lpstr>
      <vt:lpstr>Составьте из слов предложение</vt:lpstr>
      <vt:lpstr>У нас сегодня всё получится!</vt:lpstr>
      <vt:lpstr>Презентация PowerPoint</vt:lpstr>
      <vt:lpstr>Тема занятия: Откуда взялись деньги?</vt:lpstr>
      <vt:lpstr>Просмотр фильма «История денег: от куниц до бумажных»</vt:lpstr>
      <vt:lpstr>Вопросы:</vt:lpstr>
      <vt:lpstr>Игра «Менялы»</vt:lpstr>
      <vt:lpstr>Работа в группах: составление интеллект-карты</vt:lpstr>
      <vt:lpstr>Оцени результаты своей работы</vt:lpstr>
      <vt:lpstr>Домашнее задание: рабочая тетрадь, стр. 8</vt:lpstr>
      <vt:lpstr>Спасибо за урок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Откуда взялись деньги?</dc:title>
  <dc:creator>Светлана Шипиловских</dc:creator>
  <cp:lastModifiedBy>Светлана Шипиловских</cp:lastModifiedBy>
  <cp:revision>13</cp:revision>
  <dcterms:created xsi:type="dcterms:W3CDTF">2020-09-30T10:30:02Z</dcterms:created>
  <dcterms:modified xsi:type="dcterms:W3CDTF">2020-09-30T19:40:01Z</dcterms:modified>
</cp:coreProperties>
</file>