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2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58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937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7817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358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9794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822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75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27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00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79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01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74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37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34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6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89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31B44F9-5D94-4DC5-93EC-599BAB119465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798C646-471E-4698-AE38-7F94DBF2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166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Банковские карты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529470"/>
            <a:ext cx="4954250" cy="1227864"/>
          </a:xfrm>
        </p:spPr>
        <p:txBody>
          <a:bodyPr/>
          <a:lstStyle/>
          <a:p>
            <a:r>
              <a:rPr lang="ru-RU" dirty="0" smtClean="0"/>
              <a:t>Подготовил: Гонцов Д., Глухих Е., </a:t>
            </a:r>
            <a:r>
              <a:rPr lang="ru-RU" dirty="0" err="1" smtClean="0"/>
              <a:t>Машковцева</a:t>
            </a:r>
            <a:r>
              <a:rPr lang="ru-RU" dirty="0" smtClean="0"/>
              <a:t> А., Жуйков А.</a:t>
            </a:r>
            <a:endParaRPr lang="ru-RU" dirty="0"/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09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7409120" cy="97996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Какие </a:t>
            </a:r>
            <a:r>
              <a:rPr lang="ru-RU" b="1" dirty="0" smtClean="0"/>
              <a:t>комиссии берутся за пользование картой</a:t>
            </a:r>
            <a:r>
              <a:rPr lang="ru-RU" b="1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За </a:t>
            </a:r>
            <a:r>
              <a:rPr lang="ru-RU" sz="2400" dirty="0" smtClean="0">
                <a:solidFill>
                  <a:schemeClr val="tx1"/>
                </a:solidFill>
              </a:rPr>
              <a:t>годовое обслуживание карты</a:t>
            </a:r>
            <a:r>
              <a:rPr lang="ru-RU" sz="2400" dirty="0">
                <a:solidFill>
                  <a:schemeClr val="tx1"/>
                </a:solidFill>
              </a:rPr>
              <a:t>, как </a:t>
            </a:r>
            <a:r>
              <a:rPr lang="ru-RU" sz="2400" dirty="0" smtClean="0">
                <a:solidFill>
                  <a:schemeClr val="tx1"/>
                </a:solidFill>
              </a:rPr>
              <a:t>правило, взимается </a:t>
            </a:r>
            <a:r>
              <a:rPr lang="ru-RU" sz="2400" dirty="0">
                <a:solidFill>
                  <a:schemeClr val="tx1"/>
                </a:solidFill>
              </a:rPr>
              <a:t>комиссия. В его </a:t>
            </a:r>
            <a:r>
              <a:rPr lang="ru-RU" sz="2400" dirty="0" smtClean="0">
                <a:solidFill>
                  <a:schemeClr val="tx1"/>
                </a:solidFill>
              </a:rPr>
              <a:t>стоимость банки закладывают различные </a:t>
            </a:r>
            <a:r>
              <a:rPr lang="ru-RU" sz="2400" dirty="0">
                <a:solidFill>
                  <a:schemeClr val="tx1"/>
                </a:solidFill>
              </a:rPr>
              <a:t>собственные расходы.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Взимание комиссии за обслуживание карты </a:t>
            </a:r>
            <a:r>
              <a:rPr lang="ru-RU" sz="2400" dirty="0" smtClean="0">
                <a:solidFill>
                  <a:schemeClr val="tx1"/>
                </a:solidFill>
              </a:rPr>
              <a:t>обычно происходит </a:t>
            </a:r>
            <a:r>
              <a:rPr lang="ru-RU" sz="2400" dirty="0">
                <a:solidFill>
                  <a:schemeClr val="tx1"/>
                </a:solidFill>
              </a:rPr>
              <a:t>при </a:t>
            </a:r>
            <a:r>
              <a:rPr lang="ru-RU" sz="2400" dirty="0" smtClean="0">
                <a:solidFill>
                  <a:schemeClr val="tx1"/>
                </a:solidFill>
              </a:rPr>
              <a:t>ее активации</a:t>
            </a:r>
            <a:r>
              <a:rPr lang="ru-RU" sz="2400" dirty="0">
                <a:solidFill>
                  <a:schemeClr val="tx1"/>
                </a:solidFill>
              </a:rPr>
              <a:t>. Последующие </a:t>
            </a:r>
            <a:r>
              <a:rPr lang="ru-RU" sz="2400" dirty="0" smtClean="0">
                <a:solidFill>
                  <a:schemeClr val="tx1"/>
                </a:solidFill>
              </a:rPr>
              <a:t>комиссии списываются банком </a:t>
            </a:r>
            <a:r>
              <a:rPr lang="ru-RU" sz="2400" dirty="0">
                <a:solidFill>
                  <a:schemeClr val="tx1"/>
                </a:solidFill>
              </a:rPr>
              <a:t>с </a:t>
            </a:r>
            <a:r>
              <a:rPr lang="ru-RU" sz="2400" dirty="0" smtClean="0">
                <a:solidFill>
                  <a:schemeClr val="tx1"/>
                </a:solidFill>
              </a:rPr>
              <a:t>карточного счета </a:t>
            </a:r>
            <a:r>
              <a:rPr lang="ru-RU" sz="2400" dirty="0">
                <a:solidFill>
                  <a:schemeClr val="tx1"/>
                </a:solidFill>
              </a:rPr>
              <a:t>автоматически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621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7409120" cy="979967"/>
          </a:xfrm>
        </p:spPr>
        <p:txBody>
          <a:bodyPr>
            <a:normAutofit/>
          </a:bodyPr>
          <a:lstStyle/>
          <a:p>
            <a:r>
              <a:rPr lang="ru-RU" sz="2400" b="1" dirty="0"/>
              <a:t>Все, что </a:t>
            </a:r>
            <a:r>
              <a:rPr lang="ru-RU" sz="2400" b="1" dirty="0" smtClean="0"/>
              <a:t>нужно знать </a:t>
            </a:r>
            <a:r>
              <a:rPr lang="ru-RU" sz="2400" b="1" dirty="0"/>
              <a:t>о </a:t>
            </a:r>
            <a:r>
              <a:rPr lang="ru-RU" sz="2400" b="1" dirty="0" smtClean="0"/>
              <a:t>кредитной карте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Прежде всего, открывая кредитную карту нужно помнить,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что кредитка — это </a:t>
            </a:r>
            <a:r>
              <a:rPr lang="ru-RU" dirty="0" smtClean="0">
                <a:solidFill>
                  <a:schemeClr val="tx1"/>
                </a:solidFill>
              </a:rPr>
              <a:t>финансовые обязательства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Расплачиваясь ею</a:t>
            </a:r>
            <a:r>
              <a:rPr lang="ru-RU" dirty="0">
                <a:solidFill>
                  <a:schemeClr val="tx1"/>
                </a:solidFill>
              </a:rPr>
              <a:t>, вы используете </a:t>
            </a:r>
            <a:r>
              <a:rPr lang="ru-RU" dirty="0" smtClean="0">
                <a:solidFill>
                  <a:schemeClr val="tx1"/>
                </a:solidFill>
              </a:rPr>
              <a:t>средства банка</a:t>
            </a:r>
            <a:r>
              <a:rPr lang="ru-RU" dirty="0">
                <a:solidFill>
                  <a:schemeClr val="tx1"/>
                </a:solidFill>
              </a:rPr>
              <a:t>, которые придется вернуть.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•Лимит денежных средств</a:t>
            </a:r>
            <a:r>
              <a:rPr lang="ru-RU" dirty="0" smtClean="0">
                <a:solidFill>
                  <a:schemeClr val="tx1"/>
                </a:solidFill>
              </a:rPr>
              <a:t>, которыми </a:t>
            </a:r>
            <a:r>
              <a:rPr lang="ru-RU" dirty="0">
                <a:solidFill>
                  <a:schemeClr val="tx1"/>
                </a:solidFill>
              </a:rPr>
              <a:t>можно воспользоваться по кредитке, </a:t>
            </a:r>
            <a:r>
              <a:rPr lang="ru-RU" dirty="0" smtClean="0">
                <a:solidFill>
                  <a:schemeClr val="tx1"/>
                </a:solidFill>
              </a:rPr>
              <a:t>зависит от </a:t>
            </a:r>
            <a:r>
              <a:rPr lang="ru-RU" dirty="0">
                <a:solidFill>
                  <a:schemeClr val="tx1"/>
                </a:solidFill>
              </a:rPr>
              <a:t>того каким образом </a:t>
            </a:r>
            <a:r>
              <a:rPr lang="ru-RU" dirty="0" smtClean="0">
                <a:solidFill>
                  <a:schemeClr val="tx1"/>
                </a:solidFill>
              </a:rPr>
              <a:t>клиент готов </a:t>
            </a:r>
            <a:r>
              <a:rPr lang="ru-RU" dirty="0">
                <a:solidFill>
                  <a:schemeClr val="tx1"/>
                </a:solidFill>
              </a:rPr>
              <a:t>подтвердить свой доход.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Для получения </a:t>
            </a:r>
            <a:r>
              <a:rPr lang="ru-RU" dirty="0" err="1">
                <a:solidFill>
                  <a:schemeClr val="tx1"/>
                </a:solidFill>
              </a:rPr>
              <a:t>кредитнки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с большим </a:t>
            </a:r>
            <a:r>
              <a:rPr lang="ru-RU" dirty="0">
                <a:solidFill>
                  <a:schemeClr val="tx1"/>
                </a:solidFill>
              </a:rPr>
              <a:t>кредитным </a:t>
            </a:r>
            <a:r>
              <a:rPr lang="ru-RU" dirty="0" smtClean="0">
                <a:solidFill>
                  <a:schemeClr val="tx1"/>
                </a:solidFill>
              </a:rPr>
              <a:t>лимитом в </a:t>
            </a:r>
            <a:r>
              <a:rPr lang="ru-RU" dirty="0">
                <a:solidFill>
                  <a:schemeClr val="tx1"/>
                </a:solidFill>
              </a:rPr>
              <a:t>банк необходимо будет предоставить справку о заработной плате.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•Многие банки клиентам </a:t>
            </a:r>
            <a:r>
              <a:rPr lang="ru-RU" dirty="0" smtClean="0">
                <a:solidFill>
                  <a:schemeClr val="tx1"/>
                </a:solidFill>
              </a:rPr>
              <a:t>с хорошей </a:t>
            </a:r>
            <a:r>
              <a:rPr lang="ru-RU" dirty="0">
                <a:solidFill>
                  <a:schemeClr val="tx1"/>
                </a:solidFill>
              </a:rPr>
              <a:t>историей </a:t>
            </a:r>
            <a:r>
              <a:rPr lang="ru-RU" dirty="0" smtClean="0">
                <a:solidFill>
                  <a:schemeClr val="tx1"/>
                </a:solidFill>
              </a:rPr>
              <a:t>предлагают кредитную </a:t>
            </a:r>
            <a:r>
              <a:rPr lang="ru-RU" dirty="0">
                <a:solidFill>
                  <a:schemeClr val="tx1"/>
                </a:solidFill>
              </a:rPr>
              <a:t>карту в качестве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бонуса.</a:t>
            </a:r>
          </a:p>
        </p:txBody>
      </p:sp>
    </p:spTree>
    <p:extLst>
      <p:ext uri="{BB962C8B-B14F-4D97-AF65-F5344CB8AC3E}">
        <p14:creationId xmlns:p14="http://schemas.microsoft.com/office/powerpoint/2010/main" val="374077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7409120" cy="979967"/>
          </a:xfrm>
        </p:spPr>
        <p:txBody>
          <a:bodyPr>
            <a:normAutofit/>
          </a:bodyPr>
          <a:lstStyle/>
          <a:p>
            <a:r>
              <a:rPr lang="ru-RU" sz="2400" b="1" dirty="0"/>
              <a:t>Как защитить себя от </a:t>
            </a:r>
            <a:r>
              <a:rPr lang="ru-RU" sz="2400" b="1" dirty="0" smtClean="0"/>
              <a:t>мошенников при </a:t>
            </a:r>
            <a:r>
              <a:rPr lang="ru-RU" sz="2400" b="1" dirty="0"/>
              <a:t>использовании карты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Обязательно </a:t>
            </a:r>
            <a:r>
              <a:rPr lang="ru-RU" sz="2400" dirty="0">
                <a:solidFill>
                  <a:schemeClr val="tx1"/>
                </a:solidFill>
              </a:rPr>
              <a:t>подключите</a:t>
            </a:r>
            <a:r>
              <a:rPr lang="ru-RU" dirty="0">
                <a:solidFill>
                  <a:schemeClr val="tx1"/>
                </a:solidFill>
              </a:rPr>
              <a:t> услугу </a:t>
            </a:r>
            <a:r>
              <a:rPr lang="ru-RU" dirty="0" err="1" smtClean="0">
                <a:solidFill>
                  <a:schemeClr val="tx1"/>
                </a:solidFill>
              </a:rPr>
              <a:t>sms</a:t>
            </a:r>
            <a:r>
              <a:rPr lang="ru-RU" dirty="0" smtClean="0">
                <a:solidFill>
                  <a:schemeClr val="tx1"/>
                </a:solidFill>
              </a:rPr>
              <a:t>-информирования по </a:t>
            </a:r>
            <a:r>
              <a:rPr lang="ru-RU" dirty="0">
                <a:solidFill>
                  <a:schemeClr val="tx1"/>
                </a:solidFill>
              </a:rPr>
              <a:t>карте. Вам на телефон будет приходить сообщение </a:t>
            </a:r>
            <a:r>
              <a:rPr lang="ru-RU" dirty="0" smtClean="0">
                <a:solidFill>
                  <a:schemeClr val="tx1"/>
                </a:solidFill>
              </a:rPr>
              <a:t>о любой </a:t>
            </a:r>
            <a:r>
              <a:rPr lang="ru-RU" dirty="0">
                <a:solidFill>
                  <a:schemeClr val="tx1"/>
                </a:solidFill>
              </a:rPr>
              <a:t>операции с использованием вашего пластика;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Никому не сообщайте ваш </a:t>
            </a:r>
            <a:r>
              <a:rPr lang="ru-RU" dirty="0" err="1">
                <a:solidFill>
                  <a:schemeClr val="tx1"/>
                </a:solidFill>
              </a:rPr>
              <a:t>пин</a:t>
            </a:r>
            <a:r>
              <a:rPr lang="ru-RU" dirty="0">
                <a:solidFill>
                  <a:schemeClr val="tx1"/>
                </a:solidFill>
              </a:rPr>
              <a:t>-код, не пишите его </a:t>
            </a:r>
            <a:r>
              <a:rPr lang="ru-RU" dirty="0" smtClean="0">
                <a:solidFill>
                  <a:schemeClr val="tx1"/>
                </a:solidFill>
              </a:rPr>
              <a:t>на бумаге </a:t>
            </a:r>
            <a:r>
              <a:rPr lang="ru-RU" dirty="0">
                <a:solidFill>
                  <a:schemeClr val="tx1"/>
                </a:solidFill>
              </a:rPr>
              <a:t>или на самой карте;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При использовании банкомата убедитесь, что клавиатура 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 err="1" smtClean="0">
                <a:solidFill>
                  <a:schemeClr val="tx1"/>
                </a:solidFill>
              </a:rPr>
              <a:t>картоприемник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не накладные, а оригинальные</a:t>
            </a:r>
            <a:r>
              <a:rPr lang="ru-RU" dirty="0" smtClean="0">
                <a:solidFill>
                  <a:schemeClr val="tx1"/>
                </a:solidFill>
              </a:rPr>
              <a:t>, плотно </a:t>
            </a:r>
            <a:r>
              <a:rPr lang="ru-RU" dirty="0">
                <a:solidFill>
                  <a:schemeClr val="tx1"/>
                </a:solidFill>
              </a:rPr>
              <a:t>прилегают к банкомату. Вводя </a:t>
            </a:r>
            <a:r>
              <a:rPr lang="ru-RU" dirty="0" err="1">
                <a:solidFill>
                  <a:schemeClr val="tx1"/>
                </a:solidFill>
              </a:rPr>
              <a:t>пин</a:t>
            </a:r>
            <a:r>
              <a:rPr lang="ru-RU" dirty="0">
                <a:solidFill>
                  <a:schemeClr val="tx1"/>
                </a:solidFill>
              </a:rPr>
              <a:t>-код, прикрывайте клавиатуру рукой.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Расплачиваясь картой в ресторане, настаивайте на проведении </a:t>
            </a:r>
            <a:r>
              <a:rPr lang="ru-RU" dirty="0" smtClean="0">
                <a:solidFill>
                  <a:schemeClr val="tx1"/>
                </a:solidFill>
              </a:rPr>
              <a:t> операции </a:t>
            </a:r>
            <a:r>
              <a:rPr lang="ru-RU" dirty="0">
                <a:solidFill>
                  <a:schemeClr val="tx1"/>
                </a:solidFill>
              </a:rPr>
              <a:t>оплаты в вашем присутствии;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Если вам пришло сообщение о блокировке карты</a:t>
            </a:r>
            <a:r>
              <a:rPr lang="ru-RU" dirty="0" smtClean="0">
                <a:solidFill>
                  <a:schemeClr val="tx1"/>
                </a:solidFill>
              </a:rPr>
              <a:t>, позвоните </a:t>
            </a:r>
            <a:r>
              <a:rPr lang="ru-RU" dirty="0">
                <a:solidFill>
                  <a:schemeClr val="tx1"/>
                </a:solidFill>
              </a:rPr>
              <a:t>по телефону, указанному на ее обороте. </a:t>
            </a:r>
            <a:r>
              <a:rPr lang="ru-RU" dirty="0" smtClean="0">
                <a:solidFill>
                  <a:schemeClr val="tx1"/>
                </a:solidFill>
              </a:rPr>
              <a:t>Не отвечайте </a:t>
            </a:r>
            <a:r>
              <a:rPr lang="ru-RU" dirty="0">
                <a:solidFill>
                  <a:schemeClr val="tx1"/>
                </a:solidFill>
              </a:rPr>
              <a:t>на смс, не высылайте </a:t>
            </a:r>
            <a:r>
              <a:rPr lang="ru-RU" dirty="0" err="1">
                <a:solidFill>
                  <a:schemeClr val="tx1"/>
                </a:solidFill>
              </a:rPr>
              <a:t>пин</a:t>
            </a:r>
            <a:r>
              <a:rPr lang="ru-RU" dirty="0">
                <a:solidFill>
                  <a:schemeClr val="tx1"/>
                </a:solidFill>
              </a:rPr>
              <a:t>-код, </a:t>
            </a:r>
            <a:r>
              <a:rPr lang="ru-RU" dirty="0" smtClean="0">
                <a:solidFill>
                  <a:schemeClr val="tx1"/>
                </a:solidFill>
              </a:rPr>
              <a:t>паспортные данные </a:t>
            </a:r>
            <a:r>
              <a:rPr lang="ru-RU" dirty="0">
                <a:solidFill>
                  <a:schemeClr val="tx1"/>
                </a:solidFill>
              </a:rPr>
              <a:t>или </a:t>
            </a:r>
            <a:r>
              <a:rPr lang="ru-RU" dirty="0" err="1">
                <a:solidFill>
                  <a:schemeClr val="tx1"/>
                </a:solidFill>
              </a:rPr>
              <a:t>ф.и.о.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5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7409120" cy="979967"/>
          </a:xfrm>
        </p:spPr>
        <p:txBody>
          <a:bodyPr>
            <a:normAutofit/>
          </a:bodyPr>
          <a:lstStyle/>
          <a:p>
            <a:r>
              <a:rPr lang="ru-RU" sz="2400" b="1" dirty="0"/>
              <a:t>Как защитить себя от </a:t>
            </a:r>
            <a:r>
              <a:rPr lang="ru-RU" sz="2400" b="1" dirty="0" smtClean="0"/>
              <a:t>мошенников при </a:t>
            </a:r>
            <a:r>
              <a:rPr lang="ru-RU" sz="2400" b="1" dirty="0"/>
              <a:t>использовании карты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Если вы пользуетесь банковскими </a:t>
            </a:r>
            <a:r>
              <a:rPr lang="ru-RU" dirty="0" err="1">
                <a:solidFill>
                  <a:schemeClr val="tx1"/>
                </a:solidFill>
              </a:rPr>
              <a:t>интернетсервисами</a:t>
            </a:r>
            <a:r>
              <a:rPr lang="ru-RU" dirty="0">
                <a:solidFill>
                  <a:schemeClr val="tx1"/>
                </a:solidFill>
              </a:rPr>
              <a:t>, обязательно установите на компьютер антивирус;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При расчетах в сети Интернет </a:t>
            </a:r>
            <a:r>
              <a:rPr lang="ru-RU" dirty="0" smtClean="0">
                <a:solidFill>
                  <a:schemeClr val="tx1"/>
                </a:solidFill>
              </a:rPr>
              <a:t>старайтесь завести </a:t>
            </a:r>
            <a:r>
              <a:rPr lang="ru-RU" dirty="0">
                <a:solidFill>
                  <a:schemeClr val="tx1"/>
                </a:solidFill>
              </a:rPr>
              <a:t>виртуальную карту. Она будет существовать без пластикового носителя и используется только для каждой конкретной </a:t>
            </a:r>
            <a:r>
              <a:rPr lang="ru-RU" dirty="0" smtClean="0">
                <a:solidFill>
                  <a:schemeClr val="tx1"/>
                </a:solidFill>
              </a:rPr>
              <a:t>операции оплаты</a:t>
            </a:r>
            <a:r>
              <a:rPr lang="ru-RU" dirty="0">
                <a:solidFill>
                  <a:schemeClr val="tx1"/>
                </a:solidFill>
              </a:rPr>
              <a:t>. Реквизиты вашей настоящей карты мошенникам будут недоступны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977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7409120" cy="979967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Внимание!!!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075" y="404037"/>
            <a:ext cx="8057707" cy="5231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tx1"/>
                </a:solidFill>
              </a:rPr>
              <a:t>Если вы все-таки стали жертвой мошенников, </a:t>
            </a:r>
            <a:r>
              <a:rPr lang="ru-RU" sz="3600" dirty="0" smtClean="0">
                <a:solidFill>
                  <a:schemeClr val="tx1"/>
                </a:solidFill>
              </a:rPr>
              <a:t>то необходимо </a:t>
            </a:r>
            <a:r>
              <a:rPr lang="ru-RU" sz="3600" dirty="0">
                <a:solidFill>
                  <a:schemeClr val="tx1"/>
                </a:solidFill>
              </a:rPr>
              <a:t>незамедлительно блокировать карту и оформить в банке заявление о несогласии с операцией, </a:t>
            </a:r>
            <a:r>
              <a:rPr lang="ru-RU" sz="3600" dirty="0" smtClean="0">
                <a:solidFill>
                  <a:schemeClr val="tx1"/>
                </a:solidFill>
              </a:rPr>
              <a:t>а также </a:t>
            </a:r>
            <a:r>
              <a:rPr lang="ru-RU" sz="3600" dirty="0">
                <a:solidFill>
                  <a:schemeClr val="tx1"/>
                </a:solidFill>
              </a:rPr>
              <a:t>обратиться в правоохранительные органы.</a:t>
            </a:r>
          </a:p>
        </p:txBody>
      </p:sp>
      <p:pic>
        <p:nvPicPr>
          <p:cNvPr id="1026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040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5039832"/>
            <a:ext cx="6554867" cy="979967"/>
          </a:xfrm>
        </p:spPr>
        <p:txBody>
          <a:bodyPr/>
          <a:lstStyle/>
          <a:p>
            <a:r>
              <a:rPr lang="ru-RU" b="1" dirty="0"/>
              <a:t>Что такое карта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Карта — это запасной кошелек, только вместо </a:t>
            </a:r>
            <a:r>
              <a:rPr lang="ru-RU" sz="2800" dirty="0" smtClean="0">
                <a:solidFill>
                  <a:schemeClr val="tx1"/>
                </a:solidFill>
              </a:rPr>
              <a:t>пачки купюр </a:t>
            </a:r>
            <a:r>
              <a:rPr lang="ru-RU" sz="2800" dirty="0">
                <a:solidFill>
                  <a:schemeClr val="tx1"/>
                </a:solidFill>
              </a:rPr>
              <a:t>мы носим с собой небольшой </a:t>
            </a:r>
            <a:r>
              <a:rPr lang="ru-RU" sz="2800" dirty="0" smtClean="0">
                <a:solidFill>
                  <a:schemeClr val="tx1"/>
                </a:solidFill>
              </a:rPr>
              <a:t>пластиковый прямоугольник</a:t>
            </a:r>
            <a:r>
              <a:rPr lang="ru-RU" sz="2800" dirty="0">
                <a:solidFill>
                  <a:schemeClr val="tx1"/>
                </a:solidFill>
              </a:rPr>
              <a:t>. Следует помнить, что на самой </a:t>
            </a:r>
            <a:r>
              <a:rPr lang="ru-RU" sz="2800" dirty="0" smtClean="0">
                <a:solidFill>
                  <a:schemeClr val="tx1"/>
                </a:solidFill>
              </a:rPr>
              <a:t>карте денег </a:t>
            </a:r>
            <a:r>
              <a:rPr lang="ru-RU" sz="2800" dirty="0">
                <a:solidFill>
                  <a:schemeClr val="tx1"/>
                </a:solidFill>
              </a:rPr>
              <a:t>нет. Они хранятся на расчетном счете банка.</a:t>
            </a:r>
          </a:p>
          <a:p>
            <a:r>
              <a:rPr lang="ru-RU" sz="2800" dirty="0">
                <a:solidFill>
                  <a:schemeClr val="tx1"/>
                </a:solidFill>
              </a:rPr>
              <a:t>Карта — это своеобразный ключ доступа к счету.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45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6554867" cy="97996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Какие возможности дает банковская </a:t>
            </a:r>
            <a:r>
              <a:rPr lang="ru-RU" b="1" dirty="0"/>
              <a:t>карта?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Не нужно носить с собой наличные деньги.</a:t>
            </a:r>
          </a:p>
          <a:p>
            <a:r>
              <a:rPr lang="ru-RU" dirty="0">
                <a:solidFill>
                  <a:schemeClr val="tx1"/>
                </a:solidFill>
              </a:rPr>
              <a:t>Есть возможность расплачиваться за покупки </a:t>
            </a:r>
            <a:r>
              <a:rPr lang="ru-RU" dirty="0" smtClean="0">
                <a:solidFill>
                  <a:schemeClr val="tx1"/>
                </a:solidFill>
              </a:rPr>
              <a:t>кредитными средствами </a:t>
            </a:r>
            <a:r>
              <a:rPr lang="ru-RU" dirty="0">
                <a:solidFill>
                  <a:schemeClr val="tx1"/>
                </a:solidFill>
              </a:rPr>
              <a:t>банка.</a:t>
            </a:r>
          </a:p>
          <a:p>
            <a:r>
              <a:rPr lang="ru-RU" dirty="0">
                <a:solidFill>
                  <a:schemeClr val="tx1"/>
                </a:solidFill>
              </a:rPr>
              <a:t>Возможность делать </a:t>
            </a:r>
            <a:r>
              <a:rPr lang="ru-RU" dirty="0" smtClean="0">
                <a:solidFill>
                  <a:schemeClr val="tx1"/>
                </a:solidFill>
              </a:rPr>
              <a:t>покупки через </a:t>
            </a:r>
            <a:r>
              <a:rPr lang="ru-RU" dirty="0">
                <a:solidFill>
                  <a:schemeClr val="tx1"/>
                </a:solidFill>
              </a:rPr>
              <a:t>Интернет.</a:t>
            </a:r>
          </a:p>
          <a:p>
            <a:r>
              <a:rPr lang="ru-RU" dirty="0">
                <a:solidFill>
                  <a:schemeClr val="tx1"/>
                </a:solidFill>
              </a:rPr>
              <a:t>Возможность оплачивать </a:t>
            </a:r>
            <a:r>
              <a:rPr lang="ru-RU" dirty="0" smtClean="0">
                <a:solidFill>
                  <a:schemeClr val="tx1"/>
                </a:solidFill>
              </a:rPr>
              <a:t>коммунальные платежи</a:t>
            </a:r>
            <a:r>
              <a:rPr lang="ru-RU" dirty="0">
                <a:solidFill>
                  <a:schemeClr val="tx1"/>
                </a:solidFill>
              </a:rPr>
              <a:t>, штрафы</a:t>
            </a:r>
            <a:r>
              <a:rPr lang="ru-RU" dirty="0" smtClean="0">
                <a:solidFill>
                  <a:schemeClr val="tx1"/>
                </a:solidFill>
              </a:rPr>
              <a:t>, налоги </a:t>
            </a:r>
            <a:r>
              <a:rPr lang="ru-RU" dirty="0">
                <a:solidFill>
                  <a:schemeClr val="tx1"/>
                </a:solidFill>
              </a:rPr>
              <a:t>и т. д. не выходя </a:t>
            </a:r>
            <a:r>
              <a:rPr lang="ru-RU" dirty="0" smtClean="0">
                <a:solidFill>
                  <a:schemeClr val="tx1"/>
                </a:solidFill>
              </a:rPr>
              <a:t>из дома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С помощью карты легко перевести средства близкому человеку.</a:t>
            </a:r>
          </a:p>
          <a:p>
            <a:r>
              <a:rPr lang="ru-RU" dirty="0">
                <a:solidFill>
                  <a:schemeClr val="tx1"/>
                </a:solidFill>
              </a:rPr>
              <a:t>Удобство в путешествиях, </a:t>
            </a:r>
            <a:r>
              <a:rPr lang="ru-RU" dirty="0" smtClean="0">
                <a:solidFill>
                  <a:schemeClr val="tx1"/>
                </a:solidFill>
              </a:rPr>
              <a:t>не нужно </a:t>
            </a:r>
            <a:r>
              <a:rPr lang="ru-RU" dirty="0">
                <a:solidFill>
                  <a:schemeClr val="tx1"/>
                </a:solidFill>
              </a:rPr>
              <a:t>покупать валюту.</a:t>
            </a:r>
          </a:p>
          <a:p>
            <a:r>
              <a:rPr lang="ru-RU" dirty="0">
                <a:solidFill>
                  <a:schemeClr val="tx1"/>
                </a:solidFill>
              </a:rPr>
              <a:t>Можно получать </a:t>
            </a:r>
            <a:r>
              <a:rPr lang="ru-RU" dirty="0" smtClean="0">
                <a:solidFill>
                  <a:schemeClr val="tx1"/>
                </a:solidFill>
              </a:rPr>
              <a:t>различные скидки </a:t>
            </a:r>
            <a:r>
              <a:rPr lang="ru-RU" dirty="0">
                <a:solidFill>
                  <a:schemeClr val="tx1"/>
                </a:solidFill>
              </a:rPr>
              <a:t>и бонусы.</a:t>
            </a:r>
          </a:p>
          <a:p>
            <a:r>
              <a:rPr lang="ru-RU" dirty="0">
                <a:solidFill>
                  <a:schemeClr val="tx1"/>
                </a:solidFill>
              </a:rPr>
              <a:t>Возможность </a:t>
            </a:r>
            <a:r>
              <a:rPr lang="ru-RU" dirty="0" smtClean="0">
                <a:solidFill>
                  <a:schemeClr val="tx1"/>
                </a:solidFill>
              </a:rPr>
              <a:t>контролировать свои </a:t>
            </a:r>
            <a:r>
              <a:rPr lang="ru-RU" dirty="0">
                <a:solidFill>
                  <a:schemeClr val="tx1"/>
                </a:solidFill>
              </a:rPr>
              <a:t>расходы — всегда есть возможность получить выписку </a:t>
            </a:r>
            <a:r>
              <a:rPr lang="ru-RU" dirty="0" smtClean="0">
                <a:solidFill>
                  <a:schemeClr val="tx1"/>
                </a:solidFill>
              </a:rPr>
              <a:t>по  счету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027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6983818" cy="97996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 получить банковскую карту</a:t>
            </a:r>
            <a:r>
              <a:rPr lang="ru-RU" b="1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Обычно </a:t>
            </a:r>
            <a:r>
              <a:rPr lang="ru-RU" sz="3600" dirty="0" smtClean="0">
                <a:solidFill>
                  <a:schemeClr val="tx1"/>
                </a:solidFill>
              </a:rPr>
              <a:t>карта выдается банком по письменному заявлению </a:t>
            </a:r>
            <a:r>
              <a:rPr lang="ru-RU" sz="3600" dirty="0">
                <a:solidFill>
                  <a:schemeClr val="tx1"/>
                </a:solidFill>
              </a:rPr>
              <a:t>клиента. В </a:t>
            </a:r>
            <a:r>
              <a:rPr lang="ru-RU" sz="3600" dirty="0" smtClean="0">
                <a:solidFill>
                  <a:schemeClr val="tx1"/>
                </a:solidFill>
              </a:rPr>
              <a:t>некоторых банках получить дебетовую карту можно </a:t>
            </a:r>
            <a:r>
              <a:rPr lang="ru-RU" sz="3600" dirty="0">
                <a:solidFill>
                  <a:schemeClr val="tx1"/>
                </a:solidFill>
              </a:rPr>
              <a:t>уже </a:t>
            </a:r>
            <a:r>
              <a:rPr lang="ru-RU" sz="3600" dirty="0" smtClean="0">
                <a:solidFill>
                  <a:schemeClr val="tx1"/>
                </a:solidFill>
              </a:rPr>
              <a:t>с 14 </a:t>
            </a:r>
            <a:r>
              <a:rPr lang="ru-RU" sz="3600" dirty="0">
                <a:solidFill>
                  <a:schemeClr val="tx1"/>
                </a:solidFill>
              </a:rPr>
              <a:t>лет, </a:t>
            </a:r>
            <a:r>
              <a:rPr lang="ru-RU" sz="3600" dirty="0" smtClean="0">
                <a:solidFill>
                  <a:schemeClr val="tx1"/>
                </a:solidFill>
              </a:rPr>
              <a:t>кредитную - </a:t>
            </a:r>
            <a:r>
              <a:rPr lang="ru-RU" sz="3600" dirty="0">
                <a:solidFill>
                  <a:schemeClr val="tx1"/>
                </a:solidFill>
              </a:rPr>
              <a:t>с 18 лет.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052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6554867" cy="979967"/>
          </a:xfrm>
        </p:spPr>
        <p:txBody>
          <a:bodyPr>
            <a:normAutofit/>
          </a:bodyPr>
          <a:lstStyle/>
          <a:p>
            <a:r>
              <a:rPr lang="ru-RU" b="1" dirty="0"/>
              <a:t>Виды карт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Банковские карты по способу поступления наличности </a:t>
            </a:r>
            <a:r>
              <a:rPr lang="ru-RU" sz="3600" dirty="0" smtClean="0">
                <a:solidFill>
                  <a:schemeClr val="tx1"/>
                </a:solidFill>
              </a:rPr>
              <a:t>могут быть </a:t>
            </a:r>
            <a:r>
              <a:rPr lang="ru-RU" sz="3600" dirty="0">
                <a:solidFill>
                  <a:schemeClr val="tx1"/>
                </a:solidFill>
              </a:rPr>
              <a:t>двух видов: дебетовые и кредитные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91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6554867" cy="979967"/>
          </a:xfrm>
        </p:spPr>
        <p:txBody>
          <a:bodyPr>
            <a:normAutofit/>
          </a:bodyPr>
          <a:lstStyle/>
          <a:p>
            <a:r>
              <a:rPr lang="ru-RU" b="1" dirty="0"/>
              <a:t>Дебетовая карта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Дебетовая карта выдается банком для хранения собственных средств клиента. </a:t>
            </a:r>
            <a:r>
              <a:rPr lang="ru-RU" sz="3600" dirty="0" smtClean="0">
                <a:solidFill>
                  <a:schemeClr val="tx1"/>
                </a:solidFill>
              </a:rPr>
              <a:t>Такие карты </a:t>
            </a:r>
            <a:r>
              <a:rPr lang="ru-RU" sz="3600" dirty="0">
                <a:solidFill>
                  <a:schemeClr val="tx1"/>
                </a:solidFill>
              </a:rPr>
              <a:t>также используются для </a:t>
            </a:r>
            <a:r>
              <a:rPr lang="ru-RU" sz="3600" dirty="0" smtClean="0">
                <a:solidFill>
                  <a:schemeClr val="tx1"/>
                </a:solidFill>
              </a:rPr>
              <a:t>получения заработной </a:t>
            </a:r>
            <a:r>
              <a:rPr lang="ru-RU" sz="3600" dirty="0">
                <a:solidFill>
                  <a:schemeClr val="tx1"/>
                </a:solidFill>
              </a:rPr>
              <a:t>платы, перечислений пенсий </a:t>
            </a:r>
            <a:r>
              <a:rPr lang="ru-RU" sz="3600" dirty="0" smtClean="0">
                <a:solidFill>
                  <a:schemeClr val="tx1"/>
                </a:solidFill>
              </a:rPr>
              <a:t>и пособий </a:t>
            </a:r>
            <a:r>
              <a:rPr lang="ru-RU" sz="3600" dirty="0">
                <a:solidFill>
                  <a:schemeClr val="tx1"/>
                </a:solidFill>
              </a:rPr>
              <a:t>и т. д.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0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7409120" cy="97996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Преимущества дебетовой карты: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Клиент </a:t>
            </a:r>
            <a:r>
              <a:rPr lang="ru-RU" sz="2800" dirty="0">
                <a:solidFill>
                  <a:schemeClr val="tx1"/>
                </a:solidFill>
              </a:rPr>
              <a:t>распоряжается только собственными средствами;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Отсутствие </a:t>
            </a:r>
            <a:r>
              <a:rPr lang="ru-RU" sz="2800" dirty="0">
                <a:solidFill>
                  <a:schemeClr val="tx1"/>
                </a:solidFill>
              </a:rPr>
              <a:t>задолженности и процентов;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Возможность </a:t>
            </a:r>
            <a:r>
              <a:rPr lang="ru-RU" sz="2800" dirty="0">
                <a:solidFill>
                  <a:schemeClr val="tx1"/>
                </a:solidFill>
              </a:rPr>
              <a:t>делать накопления;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Не </a:t>
            </a:r>
            <a:r>
              <a:rPr lang="ru-RU" sz="2800" dirty="0">
                <a:solidFill>
                  <a:schemeClr val="tx1"/>
                </a:solidFill>
              </a:rPr>
              <a:t>нужно носить с собой наличные;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Скидки </a:t>
            </a:r>
            <a:r>
              <a:rPr lang="ru-RU" sz="2800" dirty="0">
                <a:solidFill>
                  <a:schemeClr val="tx1"/>
                </a:solidFill>
              </a:rPr>
              <a:t>при оплате картой в магазинах-партнерах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941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7409120" cy="979967"/>
          </a:xfrm>
        </p:spPr>
        <p:txBody>
          <a:bodyPr>
            <a:normAutofit/>
          </a:bodyPr>
          <a:lstStyle/>
          <a:p>
            <a:r>
              <a:rPr lang="ru-RU" b="1" dirty="0" smtClean="0"/>
              <a:t>Кредитные карты: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Кредитные карты — это ключ к средствам банка</a:t>
            </a:r>
            <a:r>
              <a:rPr lang="ru-RU" sz="3200" dirty="0" smtClean="0">
                <a:solidFill>
                  <a:schemeClr val="tx1"/>
                </a:solidFill>
              </a:rPr>
              <a:t>. Их </a:t>
            </a:r>
            <a:r>
              <a:rPr lang="ru-RU" sz="3200" dirty="0">
                <a:solidFill>
                  <a:schemeClr val="tx1"/>
                </a:solidFill>
              </a:rPr>
              <a:t>использование не безвозмездно, за пользование деньгами банк взимает проценты, </a:t>
            </a:r>
            <a:r>
              <a:rPr lang="ru-RU" sz="3200" dirty="0" smtClean="0">
                <a:solidFill>
                  <a:schemeClr val="tx1"/>
                </a:solidFill>
              </a:rPr>
              <a:t>но кредитка </a:t>
            </a:r>
            <a:r>
              <a:rPr lang="ru-RU" sz="3200" dirty="0">
                <a:solidFill>
                  <a:schemeClr val="tx1"/>
                </a:solidFill>
              </a:rPr>
              <a:t>очень удобна, когда нужно </a:t>
            </a:r>
            <a:r>
              <a:rPr lang="ru-RU" sz="3200" dirty="0" smtClean="0">
                <a:solidFill>
                  <a:schemeClr val="tx1"/>
                </a:solidFill>
              </a:rPr>
              <a:t>оплатить покупку</a:t>
            </a:r>
            <a:r>
              <a:rPr lang="ru-RU" sz="3200" dirty="0">
                <a:solidFill>
                  <a:schemeClr val="tx1"/>
                </a:solidFill>
              </a:rPr>
              <a:t>, а собственных денег не хватает.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635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75" y="5560827"/>
            <a:ext cx="7409120" cy="979967"/>
          </a:xfrm>
        </p:spPr>
        <p:txBody>
          <a:bodyPr>
            <a:normAutofit/>
          </a:bodyPr>
          <a:lstStyle/>
          <a:p>
            <a:r>
              <a:rPr lang="ru-RU" b="1" dirty="0" smtClean="0"/>
              <a:t>Кредитные карты: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768" y="180753"/>
            <a:ext cx="8057707" cy="5231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Кроме того, в сравнении с обычным </a:t>
            </a:r>
            <a:r>
              <a:rPr lang="ru-RU" b="1" dirty="0" smtClean="0">
                <a:solidFill>
                  <a:schemeClr val="tx1"/>
                </a:solidFill>
              </a:rPr>
              <a:t>потребительским кредитом </a:t>
            </a:r>
            <a:r>
              <a:rPr lang="ru-RU" b="1" dirty="0">
                <a:solidFill>
                  <a:schemeClr val="tx1"/>
                </a:solidFill>
              </a:rPr>
              <a:t>у кредитной карты есть свои плюсы:</a:t>
            </a:r>
          </a:p>
          <a:p>
            <a:r>
              <a:rPr lang="ru-RU" dirty="0">
                <a:solidFill>
                  <a:schemeClr val="tx1"/>
                </a:solidFill>
              </a:rPr>
              <a:t>• Средствами по карте можно пользоваться неограниченное число раз </a:t>
            </a:r>
            <a:r>
              <a:rPr lang="ru-RU" dirty="0" smtClean="0">
                <a:solidFill>
                  <a:schemeClr val="tx1"/>
                </a:solidFill>
              </a:rPr>
              <a:t>и в </a:t>
            </a:r>
            <a:r>
              <a:rPr lang="ru-RU" dirty="0">
                <a:solidFill>
                  <a:schemeClr val="tx1"/>
                </a:solidFill>
              </a:rPr>
              <a:t>течение неограниченного времени;</a:t>
            </a:r>
          </a:p>
          <a:p>
            <a:r>
              <a:rPr lang="ru-RU" dirty="0">
                <a:solidFill>
                  <a:schemeClr val="tx1"/>
                </a:solidFill>
              </a:rPr>
              <a:t>• Проценты начисляются только на сумму фактической задолженности </a:t>
            </a:r>
            <a:r>
              <a:rPr lang="ru-RU" dirty="0" smtClean="0">
                <a:solidFill>
                  <a:schemeClr val="tx1"/>
                </a:solidFill>
              </a:rPr>
              <a:t>и только </a:t>
            </a:r>
            <a:r>
              <a:rPr lang="ru-RU" dirty="0">
                <a:solidFill>
                  <a:schemeClr val="tx1"/>
                </a:solidFill>
              </a:rPr>
              <a:t>с момента ее возникновения;</a:t>
            </a:r>
          </a:p>
          <a:p>
            <a:r>
              <a:rPr lang="ru-RU" dirty="0">
                <a:solidFill>
                  <a:schemeClr val="tx1"/>
                </a:solidFill>
              </a:rPr>
              <a:t>• Есть возможность погасить задолженность без процентов в </a:t>
            </a:r>
            <a:r>
              <a:rPr lang="ru-RU" dirty="0" smtClean="0">
                <a:solidFill>
                  <a:schemeClr val="tx1"/>
                </a:solidFill>
              </a:rPr>
              <a:t>рамках льготного </a:t>
            </a:r>
            <a:r>
              <a:rPr lang="ru-RU" dirty="0">
                <a:solidFill>
                  <a:schemeClr val="tx1"/>
                </a:solidFill>
              </a:rPr>
              <a:t>периода;</a:t>
            </a:r>
          </a:p>
          <a:p>
            <a:r>
              <a:rPr lang="ru-RU" dirty="0">
                <a:solidFill>
                  <a:schemeClr val="tx1"/>
                </a:solidFill>
              </a:rPr>
              <a:t>• Ежемесячный платеж в счет погашения кредита по карте возможен </a:t>
            </a:r>
            <a:r>
              <a:rPr lang="ru-RU" dirty="0" smtClean="0">
                <a:solidFill>
                  <a:schemeClr val="tx1"/>
                </a:solidFill>
              </a:rPr>
              <a:t>в любом </a:t>
            </a:r>
            <a:r>
              <a:rPr lang="ru-RU" dirty="0">
                <a:solidFill>
                  <a:schemeClr val="tx1"/>
                </a:solidFill>
              </a:rPr>
              <a:t>размере, удобном для клиента, главное, чтобы он был не </a:t>
            </a:r>
            <a:r>
              <a:rPr lang="ru-RU" dirty="0" smtClean="0">
                <a:solidFill>
                  <a:schemeClr val="tx1"/>
                </a:solidFill>
              </a:rPr>
              <a:t>меньше суммы </a:t>
            </a:r>
            <a:r>
              <a:rPr lang="ru-RU" dirty="0">
                <a:solidFill>
                  <a:schemeClr val="tx1"/>
                </a:solidFill>
              </a:rPr>
              <a:t>минимального платежа.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Минус кредитной карты в том, что постоянно </a:t>
            </a:r>
            <a:r>
              <a:rPr lang="ru-RU" b="1" dirty="0" smtClean="0">
                <a:solidFill>
                  <a:schemeClr val="tx1"/>
                </a:solidFill>
              </a:rPr>
              <a:t>пользуясь ею</a:t>
            </a:r>
            <a:r>
              <a:rPr lang="ru-RU" b="1" dirty="0">
                <a:solidFill>
                  <a:schemeClr val="tx1"/>
                </a:solidFill>
              </a:rPr>
              <a:t>, человек находится в «хроническом» долгу у банка.</a:t>
            </a:r>
          </a:p>
        </p:txBody>
      </p:sp>
      <p:pic>
        <p:nvPicPr>
          <p:cNvPr id="4" name="Picture 2" descr="https://kredity-tut.ru/assets/images/debet-cards/tembr-bank/tembr-bank-m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83" y="5560827"/>
            <a:ext cx="1734978" cy="1114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71144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</TotalTime>
  <Words>744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Сектор</vt:lpstr>
      <vt:lpstr>Банковские карты</vt:lpstr>
      <vt:lpstr>Что такое карта</vt:lpstr>
      <vt:lpstr>Какие возможности дает банковская карта?</vt:lpstr>
      <vt:lpstr>Как получить банковскую карту?</vt:lpstr>
      <vt:lpstr>Виды карт</vt:lpstr>
      <vt:lpstr>Дебетовая карта</vt:lpstr>
      <vt:lpstr>Преимущества дебетовой карты:</vt:lpstr>
      <vt:lpstr>Кредитные карты:</vt:lpstr>
      <vt:lpstr>Кредитные карты:</vt:lpstr>
      <vt:lpstr>Какие комиссии берутся за пользование картой?</vt:lpstr>
      <vt:lpstr>Все, что нужно знать о кредитной карте</vt:lpstr>
      <vt:lpstr>Как защитить себя от мошенников при использовании карты</vt:lpstr>
      <vt:lpstr>Как защитить себя от мошенников при использовании карты</vt:lpstr>
      <vt:lpstr>Внимание!!!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Банковские карты</dc:title>
  <dc:creator>Виктор Леонидович</dc:creator>
  <cp:lastModifiedBy>Виктор Леонидович</cp:lastModifiedBy>
  <cp:revision>5</cp:revision>
  <dcterms:created xsi:type="dcterms:W3CDTF">2020-09-30T15:30:15Z</dcterms:created>
  <dcterms:modified xsi:type="dcterms:W3CDTF">2020-09-30T16:11:35Z</dcterms:modified>
</cp:coreProperties>
</file>