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87" r:id="rId4"/>
    <p:sldId id="258" r:id="rId5"/>
    <p:sldId id="259" r:id="rId6"/>
    <p:sldId id="260" r:id="rId7"/>
    <p:sldId id="301" r:id="rId8"/>
    <p:sldId id="261" r:id="rId9"/>
    <p:sldId id="292" r:id="rId10"/>
    <p:sldId id="293" r:id="rId11"/>
    <p:sldId id="294" r:id="rId12"/>
    <p:sldId id="312" r:id="rId13"/>
    <p:sldId id="298" r:id="rId14"/>
    <p:sldId id="309" r:id="rId15"/>
    <p:sldId id="310" r:id="rId16"/>
    <p:sldId id="281" r:id="rId17"/>
    <p:sldId id="313" r:id="rId18"/>
    <p:sldId id="285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0000FF"/>
    <a:srgbClr val="FFFFCC"/>
    <a:srgbClr val="CC3300"/>
    <a:srgbClr val="FFCC99"/>
    <a:srgbClr val="808000"/>
    <a:srgbClr val="CCCC00"/>
    <a:srgbClr val="CC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27"/>
  </p:normalViewPr>
  <p:slideViewPr>
    <p:cSldViewPr>
      <p:cViewPr varScale="1">
        <p:scale>
          <a:sx n="85" d="100"/>
          <a:sy n="85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D62C7-B58B-42E0-9745-98993421AE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E2C97-A1B5-4943-814A-0D01F324CEE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занятий</a:t>
          </a:r>
        </a:p>
      </dgm:t>
    </dgm:pt>
    <dgm:pt modelId="{296ABE13-8BCA-43ED-B3E3-A92DE80490B0}" type="parTrans" cxnId="{EFA001B7-5720-4D01-842D-DC7E4F99EE6D}">
      <dgm:prSet/>
      <dgm:spPr/>
      <dgm:t>
        <a:bodyPr/>
        <a:lstStyle/>
        <a:p>
          <a:endParaRPr lang="ru-RU"/>
        </a:p>
      </dgm:t>
    </dgm:pt>
    <dgm:pt modelId="{3C37E14C-AC63-4660-A0B1-64ED37944F62}" type="sibTrans" cxnId="{EFA001B7-5720-4D01-842D-DC7E4F99EE6D}">
      <dgm:prSet/>
      <dgm:spPr/>
      <dgm:t>
        <a:bodyPr/>
        <a:lstStyle/>
        <a:p>
          <a:endParaRPr lang="ru-RU"/>
        </a:p>
      </dgm:t>
    </dgm:pt>
    <dgm:pt modelId="{AC3EFB26-25B5-4DC4-86AE-068743DEEB0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обучить школьников основам взаимодействия с кредитными организациями в процессе привлечения и размещения финансовых ресурсов.</a:t>
          </a:r>
        </a:p>
      </dgm:t>
    </dgm:pt>
    <dgm:pt modelId="{0BF05E1F-4256-4562-911B-F90C6C8D31AF}" type="parTrans" cxnId="{A638AEA2-1B29-4FB4-A3AE-B581B00854A7}">
      <dgm:prSet/>
      <dgm:spPr/>
      <dgm:t>
        <a:bodyPr/>
        <a:lstStyle/>
        <a:p>
          <a:endParaRPr lang="ru-RU"/>
        </a:p>
      </dgm:t>
    </dgm:pt>
    <dgm:pt modelId="{7912F28C-A04D-44A6-900A-7B57E450D90A}" type="sibTrans" cxnId="{A638AEA2-1B29-4FB4-A3AE-B581B00854A7}">
      <dgm:prSet/>
      <dgm:spPr/>
      <dgm:t>
        <a:bodyPr/>
        <a:lstStyle/>
        <a:p>
          <a:endParaRPr lang="ru-RU"/>
        </a:p>
      </dgm:t>
    </dgm:pt>
    <dgm:pt modelId="{DEEAB5FC-987F-4BC1-9EF3-538C9DC05B3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Базовые понятия:</a:t>
          </a:r>
        </a:p>
      </dgm:t>
    </dgm:pt>
    <dgm:pt modelId="{E812A020-4908-4993-8354-6FF712AB0B71}" type="parTrans" cxnId="{FE8C6607-D693-4CBA-B914-92AE6B29C4F3}">
      <dgm:prSet/>
      <dgm:spPr/>
      <dgm:t>
        <a:bodyPr/>
        <a:lstStyle/>
        <a:p>
          <a:endParaRPr lang="ru-RU"/>
        </a:p>
      </dgm:t>
    </dgm:pt>
    <dgm:pt modelId="{891E3E9B-10F6-4D0E-80F2-92F88EBF72A5}" type="sibTrans" cxnId="{FE8C6607-D693-4CBA-B914-92AE6B29C4F3}">
      <dgm:prSet/>
      <dgm:spPr/>
      <dgm:t>
        <a:bodyPr/>
        <a:lstStyle/>
        <a:p>
          <a:endParaRPr lang="ru-RU"/>
        </a:p>
      </dgm:t>
    </dgm:pt>
    <dgm:pt modelId="{B2F3D6DD-3383-4E8F-997A-E1B7F525F1EC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банк, банковский вклад (депозит), срочный вклад, вклад до востребования; </a:t>
          </a:r>
        </a:p>
      </dgm:t>
    </dgm:pt>
    <dgm:pt modelId="{9EDDBD20-999D-459C-95A4-003E5803F9BD}" type="parTrans" cxnId="{7A419B6A-0C42-48D4-8D8F-DC64B49BEBB1}">
      <dgm:prSet/>
      <dgm:spPr/>
      <dgm:t>
        <a:bodyPr/>
        <a:lstStyle/>
        <a:p>
          <a:endParaRPr lang="ru-RU"/>
        </a:p>
      </dgm:t>
    </dgm:pt>
    <dgm:pt modelId="{B15C5231-3372-4CAC-ADFF-429D4012706B}" type="sibTrans" cxnId="{7A419B6A-0C42-48D4-8D8F-DC64B49BEBB1}">
      <dgm:prSet/>
      <dgm:spPr/>
      <dgm:t>
        <a:bodyPr/>
        <a:lstStyle/>
        <a:p>
          <a:endParaRPr lang="ru-RU"/>
        </a:p>
      </dgm:t>
    </dgm:pt>
    <dgm:pt modelId="{4C79A3B6-9F43-43E9-80AA-0B892D817F2E}">
      <dgm:prSet custT="1"/>
      <dgm:spPr/>
      <dgm:t>
        <a:bodyPr/>
        <a:lstStyle/>
        <a:p>
          <a:r>
            <a: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формула простых процентов, формула сложных процентов, мультивалютный вклад; </a:t>
          </a:r>
        </a:p>
      </dgm:t>
    </dgm:pt>
    <dgm:pt modelId="{9605B097-89CD-4BFD-B72F-2D7655A8735D}" type="parTrans" cxnId="{D4013B79-017D-49EB-887A-5E14A55B9AE6}">
      <dgm:prSet/>
      <dgm:spPr/>
      <dgm:t>
        <a:bodyPr/>
        <a:lstStyle/>
        <a:p>
          <a:endParaRPr lang="ru-RU"/>
        </a:p>
      </dgm:t>
    </dgm:pt>
    <dgm:pt modelId="{EFAA6555-74C5-46C6-9877-269B055FA967}" type="sibTrans" cxnId="{D4013B79-017D-49EB-887A-5E14A55B9AE6}">
      <dgm:prSet/>
      <dgm:spPr/>
      <dgm:t>
        <a:bodyPr/>
        <a:lstStyle/>
        <a:p>
          <a:endParaRPr lang="ru-RU"/>
        </a:p>
      </dgm:t>
    </dgm:pt>
    <dgm:pt modelId="{DDAE40E2-B31C-455E-A24A-748826A5455A}">
      <dgm:prSet custT="1"/>
      <dgm:spPr/>
      <dgm:t>
        <a:bodyPr/>
        <a:lstStyle/>
        <a:p>
          <a:r>
            <a: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система страхования вкладов, коллекционные монеты, инвестиционные монеты, обезличенный металлический счёт;</a:t>
          </a:r>
        </a:p>
      </dgm:t>
    </dgm:pt>
    <dgm:pt modelId="{168407ED-F407-4359-8129-5D6E1FDCE6AD}" type="parTrans" cxnId="{D38221F2-5390-4102-8EB8-189667B657C5}">
      <dgm:prSet/>
      <dgm:spPr/>
      <dgm:t>
        <a:bodyPr/>
        <a:lstStyle/>
        <a:p>
          <a:endParaRPr lang="ru-RU"/>
        </a:p>
      </dgm:t>
    </dgm:pt>
    <dgm:pt modelId="{8AC2E193-988B-4772-96CA-46F4DFE3036F}" type="sibTrans" cxnId="{D38221F2-5390-4102-8EB8-189667B657C5}">
      <dgm:prSet/>
      <dgm:spPr/>
      <dgm:t>
        <a:bodyPr/>
        <a:lstStyle/>
        <a:p>
          <a:endParaRPr lang="ru-RU"/>
        </a:p>
      </dgm:t>
    </dgm:pt>
    <dgm:pt modelId="{CCF1FAE2-EA24-497D-951B-E908037569E0}">
      <dgm:prSet custT="1"/>
      <dgm:spPr/>
      <dgm:t>
        <a:bodyPr/>
        <a:lstStyle/>
        <a:p>
          <a:r>
            <a: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кредит, </a:t>
          </a:r>
          <a:r>
            <a:rPr lang="ru-RU" sz="2200" b="1" dirty="0" err="1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микрофинансовая</a:t>
          </a:r>
          <a:r>
            <a: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организация; </a:t>
          </a:r>
        </a:p>
      </dgm:t>
    </dgm:pt>
    <dgm:pt modelId="{CDBE4E59-0506-4764-9A3F-3A0982DB1F63}" type="parTrans" cxnId="{6DE912C7-D412-417E-8CFA-1884E733E4A2}">
      <dgm:prSet/>
      <dgm:spPr/>
      <dgm:t>
        <a:bodyPr/>
        <a:lstStyle/>
        <a:p>
          <a:endParaRPr lang="ru-RU"/>
        </a:p>
      </dgm:t>
    </dgm:pt>
    <dgm:pt modelId="{D2236774-2720-4B3B-92AF-0FEB2873EF43}" type="sibTrans" cxnId="{6DE912C7-D412-417E-8CFA-1884E733E4A2}">
      <dgm:prSet/>
      <dgm:spPr/>
      <dgm:t>
        <a:bodyPr/>
        <a:lstStyle/>
        <a:p>
          <a:endParaRPr lang="ru-RU"/>
        </a:p>
      </dgm:t>
    </dgm:pt>
    <dgm:pt modelId="{F59EE8A5-1493-4C1E-B7D3-5802B8F0C634}" type="pres">
      <dgm:prSet presAssocID="{F80D62C7-B58B-42E0-9745-98993421AE95}" presName="linear" presStyleCnt="0">
        <dgm:presLayoutVars>
          <dgm:animLvl val="lvl"/>
          <dgm:resizeHandles val="exact"/>
        </dgm:presLayoutVars>
      </dgm:prSet>
      <dgm:spPr/>
    </dgm:pt>
    <dgm:pt modelId="{E7DB762E-8A5E-4B19-B30B-47D8E78CB55A}" type="pres">
      <dgm:prSet presAssocID="{5CCE2C97-A1B5-4943-814A-0D01F324CEE2}" presName="parentText" presStyleLbl="node1" presStyleIdx="0" presStyleCnt="2" custLinFactNeighborY="850">
        <dgm:presLayoutVars>
          <dgm:chMax val="0"/>
          <dgm:bulletEnabled val="1"/>
        </dgm:presLayoutVars>
      </dgm:prSet>
      <dgm:spPr/>
    </dgm:pt>
    <dgm:pt modelId="{0A9C8E93-4C95-4069-85B9-6FB791346416}" type="pres">
      <dgm:prSet presAssocID="{5CCE2C97-A1B5-4943-814A-0D01F324CEE2}" presName="childText" presStyleLbl="revTx" presStyleIdx="0" presStyleCnt="2">
        <dgm:presLayoutVars>
          <dgm:bulletEnabled val="1"/>
        </dgm:presLayoutVars>
      </dgm:prSet>
      <dgm:spPr/>
    </dgm:pt>
    <dgm:pt modelId="{4F00180C-3768-4A89-808F-2FD2A470B854}" type="pres">
      <dgm:prSet presAssocID="{DEEAB5FC-987F-4BC1-9EF3-538C9DC05B3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760473-F3BB-4F21-9C5A-FB4D4E35A6CF}" type="pres">
      <dgm:prSet presAssocID="{DEEAB5FC-987F-4BC1-9EF3-538C9DC05B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E029902-C8AF-481A-846F-63D7449970CF}" type="presOf" srcId="{B2F3D6DD-3383-4E8F-997A-E1B7F525F1EC}" destId="{4C760473-F3BB-4F21-9C5A-FB4D4E35A6CF}" srcOrd="0" destOrd="0" presId="urn:microsoft.com/office/officeart/2005/8/layout/vList2"/>
    <dgm:cxn modelId="{FE8C6607-D693-4CBA-B914-92AE6B29C4F3}" srcId="{F80D62C7-B58B-42E0-9745-98993421AE95}" destId="{DEEAB5FC-987F-4BC1-9EF3-538C9DC05B3C}" srcOrd="1" destOrd="0" parTransId="{E812A020-4908-4993-8354-6FF712AB0B71}" sibTransId="{891E3E9B-10F6-4D0E-80F2-92F88EBF72A5}"/>
    <dgm:cxn modelId="{E8680D08-B6F4-416C-AC48-F06F8F77AC77}" type="presOf" srcId="{5CCE2C97-A1B5-4943-814A-0D01F324CEE2}" destId="{E7DB762E-8A5E-4B19-B30B-47D8E78CB55A}" srcOrd="0" destOrd="0" presId="urn:microsoft.com/office/officeart/2005/8/layout/vList2"/>
    <dgm:cxn modelId="{F6E8A650-FFDF-413C-BA52-EDBFFC90BD51}" type="presOf" srcId="{DEEAB5FC-987F-4BC1-9EF3-538C9DC05B3C}" destId="{4F00180C-3768-4A89-808F-2FD2A470B854}" srcOrd="0" destOrd="0" presId="urn:microsoft.com/office/officeart/2005/8/layout/vList2"/>
    <dgm:cxn modelId="{4F33D754-1566-4476-AD6F-4EFE6E248261}" type="presOf" srcId="{4C79A3B6-9F43-43E9-80AA-0B892D817F2E}" destId="{4C760473-F3BB-4F21-9C5A-FB4D4E35A6CF}" srcOrd="0" destOrd="1" presId="urn:microsoft.com/office/officeart/2005/8/layout/vList2"/>
    <dgm:cxn modelId="{7A419B6A-0C42-48D4-8D8F-DC64B49BEBB1}" srcId="{DEEAB5FC-987F-4BC1-9EF3-538C9DC05B3C}" destId="{B2F3D6DD-3383-4E8F-997A-E1B7F525F1EC}" srcOrd="0" destOrd="0" parTransId="{9EDDBD20-999D-459C-95A4-003E5803F9BD}" sibTransId="{B15C5231-3372-4CAC-ADFF-429D4012706B}"/>
    <dgm:cxn modelId="{C1A98A70-537F-4D09-8C6C-372B2BA72B58}" type="presOf" srcId="{F80D62C7-B58B-42E0-9745-98993421AE95}" destId="{F59EE8A5-1493-4C1E-B7D3-5802B8F0C634}" srcOrd="0" destOrd="0" presId="urn:microsoft.com/office/officeart/2005/8/layout/vList2"/>
    <dgm:cxn modelId="{D4013B79-017D-49EB-887A-5E14A55B9AE6}" srcId="{DEEAB5FC-987F-4BC1-9EF3-538C9DC05B3C}" destId="{4C79A3B6-9F43-43E9-80AA-0B892D817F2E}" srcOrd="1" destOrd="0" parTransId="{9605B097-89CD-4BFD-B72F-2D7655A8735D}" sibTransId="{EFAA6555-74C5-46C6-9877-269B055FA967}"/>
    <dgm:cxn modelId="{9D012695-3A14-40A9-B897-A14C60EA2A18}" type="presOf" srcId="{DDAE40E2-B31C-455E-A24A-748826A5455A}" destId="{4C760473-F3BB-4F21-9C5A-FB4D4E35A6CF}" srcOrd="0" destOrd="2" presId="urn:microsoft.com/office/officeart/2005/8/layout/vList2"/>
    <dgm:cxn modelId="{A638AEA2-1B29-4FB4-A3AE-B581B00854A7}" srcId="{5CCE2C97-A1B5-4943-814A-0D01F324CEE2}" destId="{AC3EFB26-25B5-4DC4-86AE-068743DEEB09}" srcOrd="0" destOrd="0" parTransId="{0BF05E1F-4256-4562-911B-F90C6C8D31AF}" sibTransId="{7912F28C-A04D-44A6-900A-7B57E450D90A}"/>
    <dgm:cxn modelId="{EFA001B7-5720-4D01-842D-DC7E4F99EE6D}" srcId="{F80D62C7-B58B-42E0-9745-98993421AE95}" destId="{5CCE2C97-A1B5-4943-814A-0D01F324CEE2}" srcOrd="0" destOrd="0" parTransId="{296ABE13-8BCA-43ED-B3E3-A92DE80490B0}" sibTransId="{3C37E14C-AC63-4660-A0B1-64ED37944F62}"/>
    <dgm:cxn modelId="{FC8776C2-49D1-40DD-8BE4-895453545892}" type="presOf" srcId="{CCF1FAE2-EA24-497D-951B-E908037569E0}" destId="{4C760473-F3BB-4F21-9C5A-FB4D4E35A6CF}" srcOrd="0" destOrd="3" presId="urn:microsoft.com/office/officeart/2005/8/layout/vList2"/>
    <dgm:cxn modelId="{6DE912C7-D412-417E-8CFA-1884E733E4A2}" srcId="{DEEAB5FC-987F-4BC1-9EF3-538C9DC05B3C}" destId="{CCF1FAE2-EA24-497D-951B-E908037569E0}" srcOrd="3" destOrd="0" parTransId="{CDBE4E59-0506-4764-9A3F-3A0982DB1F63}" sibTransId="{D2236774-2720-4B3B-92AF-0FEB2873EF43}"/>
    <dgm:cxn modelId="{6EF728EA-7230-42DC-B02C-6632A4199F68}" type="presOf" srcId="{AC3EFB26-25B5-4DC4-86AE-068743DEEB09}" destId="{0A9C8E93-4C95-4069-85B9-6FB791346416}" srcOrd="0" destOrd="0" presId="urn:microsoft.com/office/officeart/2005/8/layout/vList2"/>
    <dgm:cxn modelId="{D38221F2-5390-4102-8EB8-189667B657C5}" srcId="{DEEAB5FC-987F-4BC1-9EF3-538C9DC05B3C}" destId="{DDAE40E2-B31C-455E-A24A-748826A5455A}" srcOrd="2" destOrd="0" parTransId="{168407ED-F407-4359-8129-5D6E1FDCE6AD}" sibTransId="{8AC2E193-988B-4772-96CA-46F4DFE3036F}"/>
    <dgm:cxn modelId="{C17F89F4-3FEA-4D64-BA88-97F03369C485}" type="presParOf" srcId="{F59EE8A5-1493-4C1E-B7D3-5802B8F0C634}" destId="{E7DB762E-8A5E-4B19-B30B-47D8E78CB55A}" srcOrd="0" destOrd="0" presId="urn:microsoft.com/office/officeart/2005/8/layout/vList2"/>
    <dgm:cxn modelId="{27F91F43-E210-45C5-ABE2-A75FD040EA9D}" type="presParOf" srcId="{F59EE8A5-1493-4C1E-B7D3-5802B8F0C634}" destId="{0A9C8E93-4C95-4069-85B9-6FB791346416}" srcOrd="1" destOrd="0" presId="urn:microsoft.com/office/officeart/2005/8/layout/vList2"/>
    <dgm:cxn modelId="{A0C221C3-410B-41BB-90A5-1771BD56CE5E}" type="presParOf" srcId="{F59EE8A5-1493-4C1E-B7D3-5802B8F0C634}" destId="{4F00180C-3768-4A89-808F-2FD2A470B854}" srcOrd="2" destOrd="0" presId="urn:microsoft.com/office/officeart/2005/8/layout/vList2"/>
    <dgm:cxn modelId="{2BD87EFD-4967-49C1-91A5-13D3676D499F}" type="presParOf" srcId="{F59EE8A5-1493-4C1E-B7D3-5802B8F0C634}" destId="{4C760473-F3BB-4F21-9C5A-FB4D4E35A6CF}" srcOrd="3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762E-8A5E-4B19-B30B-47D8E78CB55A}">
      <dsp:nvSpPr>
        <dsp:cNvPr id="0" name=""/>
        <dsp:cNvSpPr/>
      </dsp:nvSpPr>
      <dsp:spPr>
        <a:xfrm>
          <a:off x="0" y="32889"/>
          <a:ext cx="9144000" cy="100737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занятий</a:t>
          </a:r>
        </a:p>
      </dsp:txBody>
      <dsp:txXfrm>
        <a:off x="49176" y="82065"/>
        <a:ext cx="9045648" cy="909018"/>
      </dsp:txXfrm>
    </dsp:sp>
    <dsp:sp modelId="{0A9C8E93-4C95-4069-85B9-6FB791346416}">
      <dsp:nvSpPr>
        <dsp:cNvPr id="0" name=""/>
        <dsp:cNvSpPr/>
      </dsp:nvSpPr>
      <dsp:spPr>
        <a:xfrm>
          <a:off x="0" y="1021785"/>
          <a:ext cx="914400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300" b="1" kern="1200" dirty="0"/>
            <a:t>обучить школьников основам взаимодействия с кредитными организациями в процессе привлечения и размещения финансовых ресурсов.</a:t>
          </a:r>
        </a:p>
      </dsp:txBody>
      <dsp:txXfrm>
        <a:off x="0" y="1021785"/>
        <a:ext cx="9144000" cy="2173500"/>
      </dsp:txXfrm>
    </dsp:sp>
    <dsp:sp modelId="{4F00180C-3768-4A89-808F-2FD2A470B854}">
      <dsp:nvSpPr>
        <dsp:cNvPr id="0" name=""/>
        <dsp:cNvSpPr/>
      </dsp:nvSpPr>
      <dsp:spPr>
        <a:xfrm>
          <a:off x="0" y="3195285"/>
          <a:ext cx="9144000" cy="100737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Базовые понятия:</a:t>
          </a:r>
        </a:p>
      </dsp:txBody>
      <dsp:txXfrm>
        <a:off x="49176" y="3244461"/>
        <a:ext cx="9045648" cy="909018"/>
      </dsp:txXfrm>
    </dsp:sp>
    <dsp:sp modelId="{4C760473-F3BB-4F21-9C5A-FB4D4E35A6CF}">
      <dsp:nvSpPr>
        <dsp:cNvPr id="0" name=""/>
        <dsp:cNvSpPr/>
      </dsp:nvSpPr>
      <dsp:spPr>
        <a:xfrm>
          <a:off x="0" y="4202655"/>
          <a:ext cx="9144000" cy="256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банк, банковский вклад (депозит), срочный вклад, вклад до востребования;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формула простых процентов, формула сложных процентов, мультивалютный вклад;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система страхования вкладов, коллекционные монеты, инвестиционные монеты, обезличенный металлический счёт;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кредит, </a:t>
          </a:r>
          <a:r>
            <a:rPr lang="ru-RU" sz="2200" b="1" kern="1200" dirty="0" err="1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микрофинансовая</a:t>
          </a:r>
          <a:r>
            <a:rPr lang="ru-RU" sz="2200" b="1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 организация; </a:t>
          </a:r>
        </a:p>
      </dsp:txBody>
      <dsp:txXfrm>
        <a:off x="0" y="4202655"/>
        <a:ext cx="9144000" cy="256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339AC2-62AD-47FF-93C5-87913B604CF8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1C30B5-D40D-46A2-AF07-42B6EC0D4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6E65-1460-488B-B696-0195E5DF80A7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7548-14F1-4D8E-AEBB-C28F90E30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5A5D-945B-433B-A1F3-AA311A40FB90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90BF-D4CE-4448-8B0E-A2C9B6946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A2F-A1C0-4E2E-AED5-0462124909B4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7BE-A612-4284-BDD8-20B1E8B70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3F08-A207-41B1-ADC5-0F05D3D1D2CC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B6EA-7E12-4452-89A2-7595C645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5815-1658-4F10-B5FA-072D6896BD74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7535-8053-42BA-9EB8-550E8D376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8162-CB08-47F7-9B33-ADFA8F2EEBF9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089B-56F4-4125-A012-B6CF36A09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F1F1-594F-4202-8F73-ADC4FD6D59C0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66FD-F562-436B-B758-B137EAD1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D115-CAFA-478C-B18B-DAD690F39303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9AAF-0D1B-450F-AF8C-87C25318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C079-5CBC-41FE-9659-DBF8572AE11D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6158-C4EF-4A69-B504-696EC0CFD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F815-FD10-44AC-8DFB-7C70CA6AA5C4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24C1-448E-40D6-8F53-04FD4F5AF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24BC-34F0-459A-AD02-C5355536B34D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1E94-0145-4831-8839-2DF805A39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D025-E557-4CD0-BC7D-0B4C8CF8A056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DA3E-EDCB-4A0F-825A-2E8D0A21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EC6C-4A7D-4DA6-85D0-14EE42CB0045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1E10-4BAB-49F6-9EF7-BFA7DDCE3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6656-9C4A-4393-B85C-4F9E05C1704A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1403-3484-4DA1-8D4E-2605A0584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B7EA-0D28-498C-A437-AFAE3F68DACA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F44B-9F73-4D4A-B855-8F862FBB5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798-EB8A-447A-A578-AFF4F606B029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E720-4B04-4261-8997-FC63DAEB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68F7-CE5D-46E8-8F98-E8985D966850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677F-F0B7-4774-9DDA-1194199B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D3FE-A57B-4E6E-A833-26C245B4892A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8174-BD1E-4FDB-959F-AE2809EB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121B-C8CB-4E80-8B2C-659F2947A829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FEC3-B5D9-48DF-A56D-47925692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055B-426F-4D37-BD03-F1216C72111C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0153-6B2B-4D80-835F-F0B2BB13D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6955-4E6A-48F4-8D4E-B567EFF3C1A3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4F8-FA84-4C42-82F6-851E66DC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7946-E6DA-4587-A435-59841CF0A402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C72E-5FF5-4B85-96FD-1F4CBF986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59D4C-EEC5-41FC-BDF2-7BB7E185D599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709A0D-2470-4117-BB76-C0C1F6C1D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3" descr="15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A0E1D-90E8-493B-BC57-3089DE6A282F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F841B-4C5A-45F9-AA30-267905904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3" descr="16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6fm.ru/_business/kogda-krjedit-cjeljesoobrazjen.html" TargetMode="External"/><Relationship Id="rId2" Type="http://schemas.openxmlformats.org/officeDocument/2006/relationships/hyperlink" Target="https://ru.wikipedia.org/wiki/&#1050;&#1086;&#1101;&#1083;&#1100;&#1086;_&#1055;&#1072;&#1091;&#1083;&#1086;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andia.ru/text/77/206/80658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0" y="260648"/>
            <a:ext cx="4572000" cy="151216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Кредит: зачем он нужен и где его получить?</a:t>
            </a:r>
            <a:endParaRPr lang="ru-RU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Что такое кредит и необходим ли он тебе?</a:t>
            </a:r>
          </a:p>
        </p:txBody>
      </p:sp>
      <p:pic>
        <p:nvPicPr>
          <p:cNvPr id="7" name="Picture 4" descr="http://papus666.narod.ru/clipart/v/vesy/vesy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4727421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Расставь для себя приоритеты и пойми необходимость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 вещи, для покупки которой ты собираешься кредит получить!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2420888"/>
            <a:ext cx="1944216" cy="2585323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насколько тебе необходим дорогой телефон или телевизор в кредит, если нуждаешься в жилье или автомобиле?</a:t>
            </a:r>
          </a:p>
        </p:txBody>
      </p:sp>
      <p:pic>
        <p:nvPicPr>
          <p:cNvPr id="16386" name="Picture 2" descr="http://newcredit4you.info/images/relax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2304256" cy="25602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95936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кредит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2564904"/>
            <a:ext cx="313184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Если ты расставил приоритеты и считаешь, что кредит для тебя просто необходим в настоящий момент, то ты должен рассмотреть несколько формальных правил для того, чтобы определить степень рисков, с которыми сталкиваешься.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Где можно получить кредит?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1484784"/>
            <a:ext cx="7956376" cy="5355312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характеристики получения кредита в банке:</a:t>
            </a:r>
          </a:p>
          <a:p>
            <a:r>
              <a:rPr lang="ru-RU" dirty="0"/>
              <a:t>1) </a:t>
            </a:r>
            <a:r>
              <a:rPr lang="ru-RU" b="1" dirty="0">
                <a:solidFill>
                  <a:srgbClr val="0000FF"/>
                </a:solidFill>
              </a:rPr>
              <a:t>банковские проценты самые низкие </a:t>
            </a:r>
            <a:r>
              <a:rPr lang="ru-RU" dirty="0"/>
              <a:t>из трёх рассматриваемых нами организаций (банк, потребительский кооператив и </a:t>
            </a:r>
            <a:r>
              <a:rPr lang="ru-RU" dirty="0" err="1"/>
              <a:t>микрофинансовая</a:t>
            </a:r>
            <a:r>
              <a:rPr lang="ru-RU" dirty="0"/>
              <a:t> организация);</a:t>
            </a:r>
          </a:p>
          <a:p>
            <a:r>
              <a:rPr lang="ru-RU" dirty="0"/>
              <a:t>2) </a:t>
            </a:r>
            <a:r>
              <a:rPr lang="ru-RU" b="1" dirty="0">
                <a:solidFill>
                  <a:srgbClr val="0000FF"/>
                </a:solidFill>
              </a:rPr>
              <a:t>деятельность коммерческих банков тщательно регулируется российским законодательством</a:t>
            </a:r>
            <a:r>
              <a:rPr lang="ru-RU" dirty="0"/>
              <a:t>, нормативными актами Центрального банка России, что снижает риск нарушения твоих прав как заёмщика и позволяет эффективно защищать твои интересы в суде;</a:t>
            </a:r>
          </a:p>
          <a:p>
            <a:r>
              <a:rPr lang="ru-RU" dirty="0"/>
              <a:t>3) </a:t>
            </a:r>
            <a:r>
              <a:rPr lang="ru-RU" b="1" dirty="0">
                <a:solidFill>
                  <a:srgbClr val="0000FF"/>
                </a:solidFill>
              </a:rPr>
              <a:t>кредиты, выдаваемые коммерческими банками, являются услугами</a:t>
            </a:r>
            <a:r>
              <a:rPr lang="ru-RU" dirty="0"/>
              <a:t>, а следовательно, </a:t>
            </a:r>
            <a:r>
              <a:rPr lang="ru-RU" b="1" dirty="0">
                <a:solidFill>
                  <a:srgbClr val="0000FF"/>
                </a:solidFill>
              </a:rPr>
              <a:t>подпадают под сферу контроля со стороны </a:t>
            </a:r>
            <a:r>
              <a:rPr lang="ru-RU" b="1" dirty="0" err="1">
                <a:solidFill>
                  <a:srgbClr val="0000FF"/>
                </a:solidFill>
              </a:rPr>
              <a:t>Роспотребнадзора</a:t>
            </a:r>
            <a:r>
              <a:rPr lang="ru-RU" dirty="0"/>
              <a:t>, который имеет право регулярно проверять правомерность тех или иных действий банков в отношении заёмщиков и в который ты можешь обратиться в случае нарушения твоих прав;</a:t>
            </a:r>
          </a:p>
          <a:p>
            <a:r>
              <a:rPr lang="ru-RU" dirty="0"/>
              <a:t>4) банковская конкуренция на рынке очень высока, а потому </a:t>
            </a:r>
            <a:r>
              <a:rPr lang="ru-RU" b="1" dirty="0">
                <a:solidFill>
                  <a:srgbClr val="0000FF"/>
                </a:solidFill>
              </a:rPr>
              <a:t>заёмщик имеет возможность выбрать из нескольких кредитных предложений </a:t>
            </a:r>
            <a:r>
              <a:rPr lang="ru-RU" dirty="0"/>
              <a:t>оптимальное для себя;</a:t>
            </a:r>
          </a:p>
          <a:p>
            <a:r>
              <a:rPr lang="ru-RU" dirty="0"/>
              <a:t>5) </a:t>
            </a:r>
            <a:r>
              <a:rPr lang="ru-RU" b="1" dirty="0">
                <a:solidFill>
                  <a:srgbClr val="0000FF"/>
                </a:solidFill>
              </a:rPr>
              <a:t>в банке </a:t>
            </a:r>
            <a:r>
              <a:rPr lang="ru-RU" dirty="0"/>
              <a:t>предъявляются повышенные требования к заёмщику, происходит </a:t>
            </a:r>
            <a:r>
              <a:rPr lang="ru-RU" b="1" dirty="0">
                <a:solidFill>
                  <a:srgbClr val="0000FF"/>
                </a:solidFill>
              </a:rPr>
              <a:t>тщательная проверка его платёжеспособности</a:t>
            </a:r>
            <a:r>
              <a:rPr lang="ru-RU" dirty="0"/>
              <a:t>.</a:t>
            </a:r>
          </a:p>
        </p:txBody>
      </p:sp>
      <p:pic>
        <p:nvPicPr>
          <p:cNvPr id="62466" name="Picture 2" descr="http://prostrahovie.ru/wp-content/uploads/2012/08/izbezhat-povyshayushhego-koehffitsienta-OS%D0%90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463"/>
            <a:ext cx="1187624" cy="1656521"/>
          </a:xfrm>
          <a:prstGeom prst="rect">
            <a:avLst/>
          </a:prstGeom>
          <a:noFill/>
        </p:spPr>
      </p:pic>
      <p:pic>
        <p:nvPicPr>
          <p:cNvPr id="14" name="Picture 7" descr="http://creditki365.ru/img/1892/potrebitelskii-credit-na-nedvigimost6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11876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5013176"/>
            <a:ext cx="11876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Важно!!!</a:t>
            </a:r>
          </a:p>
        </p:txBody>
      </p:sp>
    </p:spTree>
    <p:extLst>
      <p:ext uri="{BB962C8B-B14F-4D97-AF65-F5344CB8AC3E}">
        <p14:creationId xmlns:p14="http://schemas.microsoft.com/office/powerpoint/2010/main" val="198903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Где можно получить кредит?</a:t>
            </a:r>
          </a:p>
        </p:txBody>
      </p:sp>
      <p:pic>
        <p:nvPicPr>
          <p:cNvPr id="10" name="Picture 4" descr="http://aikido-mariel.ru/misc/i/gallery/27191/706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015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smayli.ru/data/smiles/dengia-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1975077" cy="17281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1484784"/>
            <a:ext cx="5796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Банк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00FF"/>
                </a:solidFill>
              </a:rPr>
              <a:t>– это организация, которая является посредником между теми, у кого деньги есть, и теми, у кого их нет. </a:t>
            </a:r>
            <a:endParaRPr lang="ru-RU" sz="2200" dirty="0"/>
          </a:p>
        </p:txBody>
      </p:sp>
      <p:pic>
        <p:nvPicPr>
          <p:cNvPr id="14" name="Picture 12" descr="http://s4.thingpic.com/images/MU/mXiaZcc29WLBExBwqdK5efr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2383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C0BD95-F28D-3C4F-B72E-775EDA734D6F}"/>
              </a:ext>
            </a:extLst>
          </p:cNvPr>
          <p:cNvSpPr txBox="1"/>
          <p:nvPr/>
        </p:nvSpPr>
        <p:spPr>
          <a:xfrm>
            <a:off x="3675572" y="3464895"/>
            <a:ext cx="482182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Микрофинансовая</a:t>
            </a:r>
            <a:r>
              <a:rPr lang="ru-RU" b="1" dirty="0">
                <a:solidFill>
                  <a:srgbClr val="C00000"/>
                </a:solidFill>
              </a:rPr>
              <a:t> организация – это организация, </a:t>
            </a:r>
            <a:r>
              <a:rPr lang="ru-RU" b="1" dirty="0"/>
              <a:t>которая выдаёт небольшие суммы в кредит за счёт собственных</a:t>
            </a:r>
          </a:p>
          <a:p>
            <a:r>
              <a:rPr lang="ru-RU" b="1" dirty="0"/>
              <a:t>средств.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Где можно получить кредит?</a:t>
            </a:r>
          </a:p>
        </p:txBody>
      </p:sp>
      <p:pic>
        <p:nvPicPr>
          <p:cNvPr id="62466" name="Picture 2" descr="http://prostrahovie.ru/wp-content/uploads/2012/08/izbezhat-povyshayushhego-koehffitsienta-OS%D0%90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463"/>
            <a:ext cx="1187624" cy="1656521"/>
          </a:xfrm>
          <a:prstGeom prst="rect">
            <a:avLst/>
          </a:prstGeom>
          <a:noFill/>
        </p:spPr>
      </p:pic>
      <p:pic>
        <p:nvPicPr>
          <p:cNvPr id="14" name="Picture 7" descr="http://creditki365.ru/img/1892/potrebitelskii-credit-na-nedvigimost6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11876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5013176"/>
            <a:ext cx="11876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Важно!!!</a:t>
            </a:r>
          </a:p>
        </p:txBody>
      </p:sp>
      <p:pic>
        <p:nvPicPr>
          <p:cNvPr id="8" name="Рисунок 7" descr="shema-oformlenija-kredita">
            <a:extLst>
              <a:ext uri="{FF2B5EF4-FFF2-40B4-BE49-F238E27FC236}">
                <a16:creationId xmlns:a16="http://schemas.microsoft.com/office/drawing/2014/main" id="{7054B7AC-4AE7-7540-811C-14D7C7000E3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1628463"/>
            <a:ext cx="7128792" cy="483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Где можно получить кредит?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Характеристика займа в </a:t>
            </a:r>
            <a:r>
              <a:rPr lang="ru-RU" sz="2000" b="1" dirty="0" err="1">
                <a:solidFill>
                  <a:srgbClr val="FF0000"/>
                </a:solidFill>
              </a:rPr>
              <a:t>микрофинансовой</a:t>
            </a:r>
            <a:r>
              <a:rPr lang="ru-RU" sz="2000" b="1" dirty="0">
                <a:solidFill>
                  <a:srgbClr val="FF0000"/>
                </a:solidFill>
              </a:rPr>
              <a:t> организации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16832"/>
            <a:ext cx="9144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/>
              <a:t>1) </a:t>
            </a:r>
            <a:r>
              <a:rPr lang="ru-RU" sz="2200" b="1" dirty="0">
                <a:solidFill>
                  <a:srgbClr val="0000FF"/>
                </a:solidFill>
              </a:rPr>
              <a:t>небольшая максимальная сумма</a:t>
            </a:r>
            <a:r>
              <a:rPr lang="ru-RU" sz="2200" dirty="0"/>
              <a:t>, которую можно получить в кредит;</a:t>
            </a:r>
          </a:p>
          <a:p>
            <a:r>
              <a:rPr lang="ru-RU" sz="2200" dirty="0"/>
              <a:t>2) </a:t>
            </a:r>
            <a:r>
              <a:rPr lang="ru-RU" sz="2200" b="1" dirty="0">
                <a:solidFill>
                  <a:srgbClr val="0000FF"/>
                </a:solidFill>
              </a:rPr>
              <a:t>очень высокий уровень процентов по ссуде</a:t>
            </a:r>
            <a:r>
              <a:rPr lang="ru-RU" sz="2200" dirty="0"/>
              <a:t>;</a:t>
            </a:r>
          </a:p>
          <a:p>
            <a:r>
              <a:rPr lang="ru-RU" sz="2200" dirty="0"/>
              <a:t>3) наличие регулирования со стороны Центрального банка, </a:t>
            </a:r>
            <a:r>
              <a:rPr lang="ru-RU" sz="2200" b="1" dirty="0">
                <a:solidFill>
                  <a:srgbClr val="0000FF"/>
                </a:solidFill>
              </a:rPr>
              <a:t>недостаточная законодательная проработка деятельности </a:t>
            </a:r>
            <a:r>
              <a:rPr lang="ru-RU" sz="2200" b="1" dirty="0" err="1">
                <a:solidFill>
                  <a:srgbClr val="0000FF"/>
                </a:solidFill>
              </a:rPr>
              <a:t>микрофинансовых</a:t>
            </a:r>
            <a:r>
              <a:rPr lang="ru-RU" sz="2200" b="1" dirty="0">
                <a:solidFill>
                  <a:srgbClr val="0000FF"/>
                </a:solidFill>
              </a:rPr>
              <a:t> организаций</a:t>
            </a:r>
            <a:r>
              <a:rPr lang="ru-RU" sz="2200" dirty="0"/>
              <a:t>, что осложняет защиту прав заёмщика;</a:t>
            </a:r>
          </a:p>
          <a:p>
            <a:r>
              <a:rPr lang="ru-RU" sz="2200" dirty="0"/>
              <a:t>4) </a:t>
            </a:r>
            <a:r>
              <a:rPr lang="ru-RU" sz="2200" b="1" dirty="0">
                <a:solidFill>
                  <a:srgbClr val="0000FF"/>
                </a:solidFill>
              </a:rPr>
              <a:t>пониженные требования к платёжеспособности заёмщика </a:t>
            </a:r>
            <a:r>
              <a:rPr lang="ru-RU" sz="2200" dirty="0"/>
              <a:t>по сравнению с банковским кредитом и потребительским кооперативом;</a:t>
            </a:r>
          </a:p>
          <a:p>
            <a:r>
              <a:rPr lang="ru-RU" sz="2200" dirty="0"/>
              <a:t>5) </a:t>
            </a:r>
            <a:r>
              <a:rPr lang="ru-RU" sz="2200" b="1" dirty="0">
                <a:solidFill>
                  <a:srgbClr val="0000FF"/>
                </a:solidFill>
              </a:rPr>
              <a:t>минимальное количество документов</a:t>
            </a:r>
            <a:r>
              <a:rPr lang="ru-RU" sz="2200" dirty="0"/>
              <a:t>, которое требуется для получения кредита.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6457890"/>
            <a:ext cx="2123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Важно!!!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06896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Кредит – решение проблемы или проблема?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72000" y="0"/>
            <a:ext cx="4572000" cy="148478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Подведём итоги</a:t>
            </a:r>
          </a:p>
        </p:txBody>
      </p:sp>
      <p:pic>
        <p:nvPicPr>
          <p:cNvPr id="9" name="Picture 17" descr="https://cbkg.ru/uploads/wsv%2021.04%20guarantor_of_the_lo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267744" cy="21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https://oleg-off.ru/wp-content/uploads/0_f22c7_b75a3fdd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2677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18247-9815-7840-A69B-F9BF23D5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Словарь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6DD74-1B38-B84E-9A12-B081F512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ru-RU" sz="1600" b="1" dirty="0"/>
              <a:t>Кредит–</a:t>
            </a:r>
            <a:r>
              <a:rPr lang="ru-RU" sz="1600" dirty="0"/>
              <a:t> предоставление банком или кредитной организацией денег заемщику в размере и на условиях, предусмотренных кредитным договором, по которому заемщик обязан возвратить полученную сумму и уплатить проценты по ней;</a:t>
            </a:r>
          </a:p>
          <a:p>
            <a:pPr>
              <a:buFont typeface="+mj-lt"/>
              <a:buAutoNum type="arabicParenR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</a:t>
            </a:r>
            <a:r>
              <a:rPr lang="ru-RU" sz="1600" dirty="0"/>
              <a:t>— финансово-кредитная организация, производящая разнообразные виды операций с деньгами и ценными бумагами и оказывающая финансовые услуги правительству, юридическим и физическим лицам.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+mj-lt"/>
              <a:buAutoNum type="arabicParenR"/>
            </a:pPr>
            <a:r>
              <a:rPr lang="ru-RU" sz="1600" b="1" dirty="0" err="1"/>
              <a:t>Микрофинансовая</a:t>
            </a:r>
            <a:r>
              <a:rPr lang="ru-RU" sz="1600" b="1" dirty="0"/>
              <a:t> организация-это</a:t>
            </a:r>
            <a:r>
              <a:rPr lang="ru-RU" sz="1600" dirty="0"/>
              <a:t> небанковская </a:t>
            </a:r>
            <a:r>
              <a:rPr lang="ru-RU" sz="1600" b="1" dirty="0"/>
              <a:t>организация</a:t>
            </a:r>
            <a:r>
              <a:rPr lang="ru-RU" sz="1600" dirty="0"/>
              <a:t>, деятельность которой направлена на выдачу кредитов юридическим и физическим лицам.</a:t>
            </a:r>
          </a:p>
          <a:p>
            <a:pPr>
              <a:buFont typeface="+mj-lt"/>
              <a:buAutoNum type="arabicParenR"/>
            </a:pPr>
            <a:r>
              <a:rPr lang="ru-RU" sz="1600" b="1" dirty="0"/>
              <a:t>Годовая процентная ставка </a:t>
            </a:r>
            <a:r>
              <a:rPr lang="ru-RU" sz="1600" dirty="0"/>
              <a:t>– это </a:t>
            </a:r>
            <a:r>
              <a:rPr lang="ru-RU" sz="1600" b="1" dirty="0"/>
              <a:t>стоимость кредита в годовых процентных выплатах</a:t>
            </a:r>
            <a:endParaRPr lang="ru-RU" sz="1600" dirty="0"/>
          </a:p>
          <a:p>
            <a:pPr>
              <a:buFont typeface="+mj-lt"/>
              <a:buAutoNum type="arabicParenR"/>
            </a:pPr>
            <a:r>
              <a:rPr lang="ru-RU" sz="1600" dirty="0"/>
              <a:t>Кредитный договор –</a:t>
            </a:r>
            <a:r>
              <a:rPr lang="en-US" sz="1600" dirty="0"/>
              <a:t> </a:t>
            </a:r>
            <a:r>
              <a:rPr lang="ru-RU" sz="1600" dirty="0"/>
              <a:t>договор между кредитором и заемщиком, в соответствии с которыми банк или иная кредитная организация (кредитор)обязуются предоставить денежные средства (кредит) заемщику в размере и на условиях, предусмотренных договором, а</a:t>
            </a:r>
            <a:r>
              <a:rPr lang="en-US" sz="1600" dirty="0"/>
              <a:t> </a:t>
            </a:r>
            <a:r>
              <a:rPr lang="ru-RU" sz="1600" dirty="0"/>
              <a:t>заемщик обязуется возвратить полученную денежную сумму и уплатить проценты на нее.</a:t>
            </a:r>
            <a:endParaRPr lang="en-US" sz="1600" dirty="0"/>
          </a:p>
          <a:p>
            <a:pPr>
              <a:buFont typeface="+mj-lt"/>
              <a:buAutoNum type="arabicParenR"/>
            </a:pPr>
            <a:r>
              <a:rPr lang="ru-RU" sz="1600" b="1" dirty="0"/>
              <a:t>Условия</a:t>
            </a:r>
            <a:r>
              <a:rPr lang="en-US" sz="1600" b="1" dirty="0"/>
              <a:t> </a:t>
            </a:r>
            <a:r>
              <a:rPr lang="ru-RU" sz="1600" b="1" dirty="0"/>
              <a:t>кредита </a:t>
            </a:r>
            <a:r>
              <a:rPr lang="ru-RU" sz="1600" dirty="0"/>
              <a:t>–возвратность, срочность, платность.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05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572000" y="260648"/>
            <a:ext cx="4572000" cy="10001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Контрольные вопросы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C:\Users\User\Desktop\экономика\taho_vopros.jpg"/>
          <p:cNvPicPr>
            <a:picLocks noChangeAspect="1" noChangeArrowheads="1"/>
          </p:cNvPicPr>
          <p:nvPr/>
        </p:nvPicPr>
        <p:blipFill>
          <a:blip r:embed="rId2" cstate="print"/>
          <a:srcRect r="17411"/>
          <a:stretch>
            <a:fillRect/>
          </a:stretch>
        </p:blipFill>
        <p:spPr bwMode="auto">
          <a:xfrm>
            <a:off x="8292480" y="116632"/>
            <a:ext cx="851520" cy="126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1484784"/>
            <a:ext cx="64087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Что такое кредит? Какие организации вправе предоставлять его?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Какие виды кредитов вам известны?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Дайте определения понятиям: потребительский кредит, </a:t>
            </a:r>
            <a:r>
              <a:rPr lang="ru-RU" sz="2200" b="1" dirty="0" err="1">
                <a:solidFill>
                  <a:srgbClr val="0000FF"/>
                </a:solidFill>
              </a:rPr>
              <a:t>автокредит</a:t>
            </a:r>
            <a:r>
              <a:rPr lang="ru-RU" sz="2200" b="1" dirty="0">
                <a:solidFill>
                  <a:srgbClr val="0000FF"/>
                </a:solidFill>
              </a:rPr>
              <a:t>, ипотека, лизинг.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Всегда ли надо и можно брать кредит? Почему?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Что такое кредитные риски? Как их избежать?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Какие альтернативы кредиту вам знакомы?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00FF"/>
                </a:solidFill>
              </a:rPr>
              <a:t>Если вы стали заёмщиком, каковы правила поведения грамотного заёмщика?</a:t>
            </a:r>
          </a:p>
        </p:txBody>
      </p:sp>
      <p:pic>
        <p:nvPicPr>
          <p:cNvPr id="7" name="Picture 2" descr="http://bank-credits.biz/img/637/security_for_a_loan_4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finarena.ru/_bd/19/57718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0" y="3189686"/>
            <a:ext cx="23073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yarmama.com/images/64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22677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429125" y="404664"/>
            <a:ext cx="4714875" cy="10001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2h3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84344" y="-236587"/>
            <a:ext cx="706437" cy="1412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1988840"/>
            <a:ext cx="727280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</a:rPr>
              <a:t>Что узнали?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</a:rPr>
              <a:t>Каким способом?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</a:rPr>
              <a:t>Чему научились?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</a:rPr>
              <a:t>Какие испытывали трудности?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</a:rPr>
              <a:t>Интересно ли было на уроке?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572000" y="404664"/>
            <a:ext cx="4572000" cy="108012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Брехова Ю.В. Финансовая грамотность: учебная программа. </a:t>
            </a:r>
            <a:r>
              <a:rPr lang="ru-RU" sz="1400" dirty="0"/>
              <a:t>10–11 классы </a:t>
            </a:r>
            <a:r>
              <a:rPr lang="ru-RU" sz="1400" dirty="0" err="1"/>
              <a:t>общеобразоват.орг</a:t>
            </a:r>
            <a:r>
              <a:rPr lang="ru-RU" sz="1400" dirty="0"/>
              <a:t>. / Ю. В. Брехова, А. П. </a:t>
            </a:r>
            <a:r>
              <a:rPr lang="ru-RU" sz="1400" dirty="0" err="1"/>
              <a:t>Алмосов</a:t>
            </a:r>
            <a:r>
              <a:rPr lang="ru-RU" sz="1400" dirty="0"/>
              <a:t>, Д. Ю. </a:t>
            </a:r>
            <a:r>
              <a:rPr lang="ru-RU" sz="1400" dirty="0" err="1"/>
              <a:t>Завьялов</a:t>
            </a:r>
            <a:r>
              <a:rPr lang="ru-RU" sz="1400" dirty="0"/>
              <a:t>. — М.: ВИТА-ПРЕСС, 2014. —16 с. (Дополнительное образование: Серия «Учимся разумному финансовому поведению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Брехова Ю.В. Финансовая грамотность: материалы для учащихся. </a:t>
            </a:r>
            <a:r>
              <a:rPr lang="ru-RU" sz="1400" dirty="0"/>
              <a:t>10–11 классы </a:t>
            </a:r>
            <a:r>
              <a:rPr lang="ru-RU" sz="1400" dirty="0" err="1"/>
              <a:t>общеобразоват</a:t>
            </a:r>
            <a:r>
              <a:rPr lang="ru-RU" sz="1400" dirty="0"/>
              <a:t>. орг. / Ю. В. Брехова, А. П. </a:t>
            </a:r>
            <a:r>
              <a:rPr lang="ru-RU" sz="1400" dirty="0" err="1"/>
              <a:t>Алмосов</a:t>
            </a:r>
            <a:r>
              <a:rPr lang="ru-RU" sz="1400" dirty="0"/>
              <a:t>, Д. Ю. </a:t>
            </a:r>
            <a:r>
              <a:rPr lang="ru-RU" sz="1400" dirty="0" err="1"/>
              <a:t>Завьялов</a:t>
            </a:r>
            <a:r>
              <a:rPr lang="ru-RU" sz="1400" dirty="0"/>
              <a:t>. — М.: ВИТА-ПРЕСС, 2014. — 400 с., ил. (Дополнительное образование: Серия «Учимся разумному финансовому поведению»).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Брехова Ю.В.</a:t>
            </a:r>
            <a:r>
              <a:rPr lang="ru-RU" sz="1400" dirty="0"/>
              <a:t> </a:t>
            </a:r>
            <a:r>
              <a:rPr lang="ru-RU" sz="1400" b="1" dirty="0"/>
              <a:t>Финансовая грамотность: материалы для родителей. </a:t>
            </a:r>
            <a:r>
              <a:rPr lang="ru-RU" sz="1400" dirty="0"/>
              <a:t>10–11 классы </a:t>
            </a:r>
            <a:r>
              <a:rPr lang="ru-RU" sz="1400" dirty="0" err="1"/>
              <a:t>общеобразоват</a:t>
            </a:r>
            <a:r>
              <a:rPr lang="ru-RU" sz="1400" dirty="0"/>
              <a:t>. орг. / Ю. В. Брехова, А. П. </a:t>
            </a:r>
            <a:r>
              <a:rPr lang="ru-RU" sz="1400" dirty="0" err="1"/>
              <a:t>Алмосов</a:t>
            </a:r>
            <a:r>
              <a:rPr lang="ru-RU" sz="1400" dirty="0"/>
              <a:t>, Д. Ю. </a:t>
            </a:r>
            <a:r>
              <a:rPr lang="ru-RU" sz="1400" dirty="0" err="1"/>
              <a:t>Завьялов</a:t>
            </a:r>
            <a:r>
              <a:rPr lang="ru-RU" sz="1400" dirty="0"/>
              <a:t>. — М.: ВИТА-ПРЕСС, 2014. — 112 с. (Дополнительное образование: Серия «Учимся разумному финансовому поведению»).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Брехова Ю.В.</a:t>
            </a:r>
            <a:r>
              <a:rPr lang="ru-RU" sz="1400" dirty="0"/>
              <a:t> </a:t>
            </a:r>
            <a:r>
              <a:rPr lang="ru-RU" sz="1400" b="1" dirty="0"/>
              <a:t>Финансовая грамотность: методические рекомендации для учителя. </a:t>
            </a:r>
            <a:r>
              <a:rPr lang="ru-RU" sz="1400" dirty="0"/>
              <a:t>10–11 классы </a:t>
            </a:r>
            <a:r>
              <a:rPr lang="ru-RU" sz="1400" dirty="0" err="1"/>
              <a:t>общеобразоват</a:t>
            </a:r>
            <a:r>
              <a:rPr lang="ru-RU" sz="1400" dirty="0"/>
              <a:t>. орг. / Ю. В. Брехова, А. П. </a:t>
            </a:r>
            <a:r>
              <a:rPr lang="ru-RU" sz="1400" dirty="0" err="1"/>
              <a:t>Алмосов</a:t>
            </a:r>
            <a:r>
              <a:rPr lang="ru-RU" sz="1400" dirty="0"/>
              <a:t>, Д. Ю. </a:t>
            </a:r>
            <a:r>
              <a:rPr lang="ru-RU" sz="1400" dirty="0" err="1"/>
              <a:t>Завьялов</a:t>
            </a:r>
            <a:r>
              <a:rPr lang="ru-RU" sz="1400" dirty="0"/>
              <a:t>. — М.: ВИТА-ПРЕСС, 2014. — 80 с. (Дополнительное образование: Серия «Учимся разумному финансовому поведению»).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Брехова Ю.В. Финансовая грамотность: контрольные измерительные материалы. </a:t>
            </a:r>
            <a:r>
              <a:rPr lang="ru-RU" sz="1400" dirty="0"/>
              <a:t>10–11 классы </a:t>
            </a:r>
            <a:r>
              <a:rPr lang="ru-RU" sz="1400" dirty="0" err="1"/>
              <a:t>общеобразоват</a:t>
            </a:r>
            <a:r>
              <a:rPr lang="ru-RU" sz="1400" dirty="0"/>
              <a:t>. орг. / Ю. В. Брехова, А. П. </a:t>
            </a:r>
            <a:r>
              <a:rPr lang="ru-RU" sz="1400" dirty="0" err="1"/>
              <a:t>Алмосов</a:t>
            </a:r>
            <a:r>
              <a:rPr lang="ru-RU" sz="1400" dirty="0"/>
              <a:t>, Д. Ю. </a:t>
            </a:r>
            <a:r>
              <a:rPr lang="ru-RU" sz="1400" dirty="0" err="1"/>
              <a:t>Завьялов</a:t>
            </a:r>
            <a:r>
              <a:rPr lang="ru-RU" sz="1400" dirty="0"/>
              <a:t>. — М.: ВИТА-ПРЕСС, 2014. — 48 с. (Дополнительное образование: Серия «Учимся разумному финансовому поведению»).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</a:rPr>
              <a:t>Банковские услуги. Отношения людей с банками. </a:t>
            </a:r>
            <a:r>
              <a:rPr lang="ru-RU" sz="1400" dirty="0"/>
              <a:t>РМЦ Алтайского края. 2017. 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/>
              <a:t>Рисунки, иллюстрации – сеть Интернет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1400" b="1" dirty="0">
                <a:hlinkClick r:id="rId2"/>
              </a:rPr>
              <a:t>https://ru.wikipedia.org/wiki/</a:t>
            </a:r>
            <a:r>
              <a:rPr lang="ru-RU" sz="1400" b="1" dirty="0" err="1">
                <a:hlinkClick r:id="rId2"/>
              </a:rPr>
              <a:t>Коэльо_Пауло</a:t>
            </a:r>
            <a:r>
              <a:rPr lang="ru-RU" sz="1400" b="1" dirty="0"/>
              <a:t> 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1400" b="1" dirty="0">
                <a:hlinkClick r:id="rId3"/>
              </a:rPr>
              <a:t>http://www.96fm.ru/_business/kogda-krjedit-cjeljesoobrazjen.html</a:t>
            </a:r>
            <a:r>
              <a:rPr lang="ru-RU" sz="1400" b="1" dirty="0"/>
              <a:t> Когда кредит целесообразен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1400" b="1" dirty="0">
                <a:hlinkClick r:id="rId4"/>
              </a:rPr>
              <a:t>http://pandia.ru/text/77/206/80658.php</a:t>
            </a:r>
            <a:r>
              <a:rPr lang="ru-RU" sz="1400" b="1" dirty="0"/>
              <a:t> </a:t>
            </a:r>
            <a:r>
              <a:rPr lang="ru-RU" sz="1400" dirty="0"/>
              <a:t>Словарь терминов по курсу «Финансы, деньги и кредит»</a:t>
            </a:r>
          </a:p>
          <a:p>
            <a:pPr marL="342900" indent="-342900">
              <a:buClr>
                <a:srgbClr val="FF0000"/>
              </a:buClr>
            </a:pP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357688" y="8572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слайда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Логотип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175" t="40605" r="39757" b="41219"/>
          <a:stretch>
            <a:fillRect/>
          </a:stretch>
        </p:blipFill>
        <p:spPr bwMode="auto">
          <a:xfrm>
            <a:off x="0" y="0"/>
            <a:ext cx="4572000" cy="1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25179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357688" y="8572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слайда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Логотип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175" t="40605" r="39757" b="41219"/>
          <a:stretch>
            <a:fillRect/>
          </a:stretch>
        </p:blipFill>
        <p:spPr bwMode="auto">
          <a:xfrm>
            <a:off x="0" y="0"/>
            <a:ext cx="4572000" cy="1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0" y="1052736"/>
            <a:ext cx="9144000" cy="5805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различать способы размещения свободных денежных средств;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выбирать подходящий вид депозита;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рассчитывать процентный доход по открываемым вкладам;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защищать свои права при открытии и закрытии вкладов в банках;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возвратить гарантированную государством сумму вклада в случае банкротства банка;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различать виды вложения денежных средств в драгоценные металлы;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определять действительную потребность в кредите;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рассчитывать риски от привлечения дополнительного кредита;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выбирать необходимый вид кредита;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выбирать подходящую систему погашения кредита.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обладать компетенциями: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осуществлять поиск информации, необходимой для выполнения  поставленных задач;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использовать информационно-коммуникационные технологии;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работать в команде;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сравнивать и выбирать оптимальный вариант размещения денежных средств посредством инструментов банковской системы;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планировать структуру доходов и расходов с целью выбора оптимального вида вклада и кредита;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определять уровни риска кредитования.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Умения и компетенции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357688" y="8572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слайда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Логотип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175" t="40605" r="39757" b="41219"/>
          <a:stretch>
            <a:fillRect/>
          </a:stretch>
        </p:blipFill>
        <p:spPr bwMode="auto">
          <a:xfrm>
            <a:off x="0" y="0"/>
            <a:ext cx="4572000" cy="1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0" y="980728"/>
            <a:ext cx="9144000" cy="5899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результате изучения данной темы учащиеся должны знать: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какие виды вложений денежных средств в коммерческие банки существуют;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каким образом происходит перераспределение финансовых ресурсов от владельцев денежных средств к гражданам, в них нуждающимся;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каковы основные параметры выбора депозитов;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 различаются процентные платежи, рассчитанные по формуле простых и сложных процентов;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каким образом вкладчики могут защищать свои права;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каким образом государство гарантирует права вкладчиков в случае банкротства банка;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каковы основные виды инвестирования денежных средств в драгоценные металлы;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каким образом формируются цены на драгоценные металлы при тех или иных способах инвестирования в них;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каковы основные преимущества и недостатки кредитования;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каковы ключевые преимущества и недостатки кредитования в банке, кредитном потребительском кооперативе 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микрофинансовой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организации;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каковы ключевые параметры кредитного договора;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 подобрать необходимый вид кредита.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10902"/>
            <a:ext cx="9144000" cy="9698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Базовые знания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357688" y="8572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слайда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Логотип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175" t="40605" r="39757" b="41219"/>
          <a:stretch>
            <a:fillRect/>
          </a:stretch>
        </p:blipFill>
        <p:spPr bwMode="auto">
          <a:xfrm>
            <a:off x="0" y="0"/>
            <a:ext cx="4572000" cy="1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0" y="1124744"/>
            <a:ext cx="9143999" cy="5733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приобретение навыков сотрудничества со сверстниками и взрослыми в образовательной и учебно-исследовательской деятельности;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отношение к профессиональной деятельности как возможности участия в решении личных и общественных проблем;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наличие способностей к осуществлению сбора, анализа и обработки данных, необходимых для решения поставленных экономических задач;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активная позиция гражданина, выполняющего свои обязанности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 способного профессионально отстаивать собственные права;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сознательное отношение к непрерывному образованию и повышению квалификации как условию успешной профессиональной деятельности и роста личных доходов;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понимание роли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 Центрального банка России в защите законных интересов вкладчиков и заёмщиков.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Личностные характеристики и установки: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15567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Кредит – решение проблемы или проблема?</a:t>
            </a:r>
          </a:p>
        </p:txBody>
      </p:sp>
      <p:pic>
        <p:nvPicPr>
          <p:cNvPr id="13" name="Picture 6" descr="C:\Users\User\Desktop\экономика\taho_vopros.jpg"/>
          <p:cNvPicPr>
            <a:picLocks noChangeAspect="1" noChangeArrowheads="1"/>
          </p:cNvPicPr>
          <p:nvPr/>
        </p:nvPicPr>
        <p:blipFill>
          <a:blip r:embed="rId2" cstate="print"/>
          <a:srcRect r="17411"/>
          <a:stretch>
            <a:fillRect/>
          </a:stretch>
        </p:blipFill>
        <p:spPr bwMode="auto">
          <a:xfrm>
            <a:off x="7865955" y="216865"/>
            <a:ext cx="851520" cy="126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572000" y="116632"/>
            <a:ext cx="4572000" cy="129614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Кредит: зачем он нужен и где его получить?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0466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Изучение нового материала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148478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>
                <a:solidFill>
                  <a:srgbClr val="0000FF"/>
                </a:solidFill>
              </a:rPr>
              <a:t>в каких случаях целесообразно использовать кредит? </a:t>
            </a:r>
          </a:p>
          <a:p>
            <a:pPr marL="457200" indent="-457200">
              <a:buAutoNum type="arabicParenR"/>
            </a:pPr>
            <a:r>
              <a:rPr lang="ru-RU" sz="2400" b="1" dirty="0">
                <a:solidFill>
                  <a:srgbClr val="0000FF"/>
                </a:solidFill>
              </a:rPr>
              <a:t>в каких случаях лучше отказаться от кредита?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3861048"/>
            <a:ext cx="6552728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2" descr="C:\Documents and Settings\Борис\Мои документы\Download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3780705" cy="25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572000" y="116632"/>
            <a:ext cx="4572000" cy="129614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Кредит: зачем он нужен и где его получить?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1428750" cy="542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0466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Изучение нового материала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3068960"/>
            <a:ext cx="6804248" cy="375487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700" dirty="0"/>
              <a:t>Если вы пришли к выводу, что </a:t>
            </a:r>
            <a:r>
              <a:rPr lang="ru-RU" sz="1700" b="1" dirty="0"/>
              <a:t>без кредита вам не обойтись</a:t>
            </a:r>
            <a:r>
              <a:rPr lang="ru-RU" sz="1700" dirty="0"/>
              <a:t>, задайте себе еще один вопрос – </a:t>
            </a:r>
            <a:r>
              <a:rPr lang="ru-RU" sz="1700" b="1" dirty="0">
                <a:solidFill>
                  <a:srgbClr val="FF0000"/>
                </a:solidFill>
              </a:rPr>
              <a:t>сможете ли вы своевременно его оплачивать</a:t>
            </a:r>
            <a:r>
              <a:rPr lang="ru-RU" sz="1700" dirty="0"/>
              <a:t>. Оцените </a:t>
            </a:r>
            <a:r>
              <a:rPr lang="ru-RU" sz="1700" b="1" dirty="0">
                <a:solidFill>
                  <a:srgbClr val="0000FF"/>
                </a:solidFill>
              </a:rPr>
              <a:t>возможные риски </a:t>
            </a:r>
            <a:r>
              <a:rPr lang="ru-RU" sz="1700" dirty="0"/>
              <a:t>– увольнение с работы, болезнь и другое. Учтите, что</a:t>
            </a:r>
            <a:r>
              <a:rPr lang="ru-RU" sz="1700" b="1" dirty="0">
                <a:solidFill>
                  <a:srgbClr val="FF0000"/>
                </a:solidFill>
              </a:rPr>
              <a:t> за </a:t>
            </a:r>
            <a:r>
              <a:rPr lang="ru-RU" sz="1700" b="1" dirty="0" err="1">
                <a:solidFill>
                  <a:srgbClr val="FF0000"/>
                </a:solidFill>
              </a:rPr>
              <a:t>невозврат</a:t>
            </a:r>
            <a:r>
              <a:rPr lang="ru-RU" sz="1700" b="1" dirty="0">
                <a:solidFill>
                  <a:srgbClr val="FF0000"/>
                </a:solidFill>
              </a:rPr>
              <a:t> средств кредитор начисляет пеню</a:t>
            </a:r>
            <a:r>
              <a:rPr lang="ru-RU" sz="1700" dirty="0"/>
              <a:t>, а размер долга при этом увеличивается. Если вы уверены, что сможете быстро погашать </a:t>
            </a:r>
            <a:r>
              <a:rPr lang="ru-RU" sz="1700" b="1" dirty="0"/>
              <a:t>кредит</a:t>
            </a:r>
            <a:r>
              <a:rPr lang="ru-RU" sz="1700" dirty="0"/>
              <a:t>, улучшая тем самым кредитные условия, то это тоже можно считать веским доводом в пользу получения кредита.</a:t>
            </a:r>
          </a:p>
          <a:p>
            <a:r>
              <a:rPr lang="ru-RU" sz="1700" dirty="0"/>
              <a:t>Принимайте решение относительно кредита исходя из собственных выгод и сложившегося положения. В любом случае, можно пожелать, чтобы деньги всегда были способом разрешения проблем, но никогда не создавали неприятных ситуаций.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3504" y="159624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>
                <a:solidFill>
                  <a:srgbClr val="0000FF"/>
                </a:solidFill>
              </a:rPr>
              <a:t>в каких случаях целесообразно использовать кредит? </a:t>
            </a:r>
          </a:p>
          <a:p>
            <a:pPr marL="457200" indent="-457200">
              <a:buAutoNum type="arabicParenR"/>
            </a:pPr>
            <a:r>
              <a:rPr lang="ru-RU" sz="2400" b="1" dirty="0">
                <a:solidFill>
                  <a:srgbClr val="0000FF"/>
                </a:solidFill>
              </a:rPr>
              <a:t>в каких случаях лучше отказаться от кредита?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Что такое кредит и необходим ли он тебе?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606436"/>
            <a:ext cx="66247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9900"/>
                </a:solidFill>
              </a:rPr>
              <a:t>Кредитом можно воспользоваться:</a:t>
            </a:r>
          </a:p>
          <a:p>
            <a:r>
              <a:rPr lang="ru-RU" sz="1900" b="1" dirty="0"/>
              <a:t>1) если накопленных средств для полной оплаты желаемого товара нет, но твои регулярные доходы достаточно стабильны и высоки, чтобы вносить ежемесячные платежи по кредитам;</a:t>
            </a:r>
          </a:p>
          <a:p>
            <a:r>
              <a:rPr lang="ru-RU" sz="1900" b="1" dirty="0"/>
              <a:t>2) если ясно, что уплата сумм платежей по кредиту и процентов за него не нанесёт существенного урона твоему финансовому благополучию;</a:t>
            </a:r>
          </a:p>
          <a:p>
            <a:r>
              <a:rPr lang="ru-RU" sz="1900" b="1" dirty="0"/>
              <a:t>3) если у тебя есть собственные накопления, но нет желания их тратить.</a:t>
            </a:r>
          </a:p>
          <a:p>
            <a:pPr algn="ctr"/>
            <a:endParaRPr lang="ru-RU" sz="1900" b="1" dirty="0">
              <a:solidFill>
                <a:srgbClr val="FF0000"/>
              </a:solidFill>
            </a:endParaRPr>
          </a:p>
          <a:p>
            <a:pPr algn="ctr"/>
            <a:r>
              <a:rPr lang="ru-RU" sz="1900" b="1" dirty="0">
                <a:solidFill>
                  <a:srgbClr val="FF0000"/>
                </a:solidFill>
              </a:rPr>
              <a:t>От кредита лучше отказаться в следующих случаях:</a:t>
            </a:r>
          </a:p>
          <a:p>
            <a:r>
              <a:rPr lang="ru-RU" sz="1900" b="1" dirty="0"/>
              <a:t>1) если ежемесячные платежи по кредиту превышают </a:t>
            </a:r>
            <a:r>
              <a:rPr lang="ru-RU" sz="1900" b="1" dirty="0">
                <a:solidFill>
                  <a:srgbClr val="FF0000"/>
                </a:solidFill>
              </a:rPr>
              <a:t>30–40 %</a:t>
            </a:r>
            <a:r>
              <a:rPr lang="ru-RU" sz="1900" b="1" dirty="0"/>
              <a:t> от твоих доходов;</a:t>
            </a:r>
          </a:p>
          <a:p>
            <a:r>
              <a:rPr lang="ru-RU" sz="1900" b="1" dirty="0"/>
              <a:t>2) если суммы денежных средств, оставшихся после уплаты платежей по кредиту, недостаточно для удовлетворения основных нужд.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457890"/>
            <a:ext cx="2123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Важно!!!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1616</Words>
  <Application>Microsoft Macintosh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Словарь урока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Колмаков А.И.</dc:creator>
  <cp:lastModifiedBy>Пользователь Microsoft Office</cp:lastModifiedBy>
  <cp:revision>146</cp:revision>
  <dcterms:created xsi:type="dcterms:W3CDTF">2011-09-13T15:51:40Z</dcterms:created>
  <dcterms:modified xsi:type="dcterms:W3CDTF">2018-12-21T06:30:10Z</dcterms:modified>
</cp:coreProperties>
</file>