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1" r:id="rId3"/>
    <p:sldId id="261" r:id="rId4"/>
    <p:sldId id="264" r:id="rId5"/>
    <p:sldId id="265" r:id="rId6"/>
    <p:sldId id="262" r:id="rId7"/>
    <p:sldId id="270" r:id="rId8"/>
    <p:sldId id="263" r:id="rId9"/>
    <p:sldId id="271" r:id="rId10"/>
    <p:sldId id="272" r:id="rId11"/>
    <p:sldId id="275" r:id="rId12"/>
    <p:sldId id="273" r:id="rId13"/>
    <p:sldId id="274" r:id="rId14"/>
    <p:sldId id="286" r:id="rId15"/>
    <p:sldId id="285" r:id="rId16"/>
    <p:sldId id="288" r:id="rId17"/>
    <p:sldId id="284" r:id="rId18"/>
    <p:sldId id="287" r:id="rId19"/>
    <p:sldId id="269" r:id="rId20"/>
    <p:sldId id="267" r:id="rId21"/>
    <p:sldId id="278" r:id="rId22"/>
    <p:sldId id="276" r:id="rId23"/>
    <p:sldId id="277" r:id="rId24"/>
    <p:sldId id="281" r:id="rId25"/>
    <p:sldId id="280" r:id="rId26"/>
    <p:sldId id="279" r:id="rId27"/>
    <p:sldId id="283" r:id="rId28"/>
    <p:sldId id="282" r:id="rId29"/>
    <p:sldId id="293" r:id="rId30"/>
    <p:sldId id="292" r:id="rId31"/>
    <p:sldId id="289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таева Ольга Павлов" initials="КОП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26T21:58:07.560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26T21:59:07.975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8581-1E95-4A74-94D1-7F678A131A2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D3CED-104B-48F7-957D-0422C1E4FC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71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2F7A4F-4354-4185-B998-218E2DE00E5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244E3C-2D96-4C00-B98A-1B2C732BD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0.xml"/><Relationship Id="rId18" Type="http://schemas.openxmlformats.org/officeDocument/2006/relationships/slide" Target="slide26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16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comments" Target="../comments/comment2.xml"/><Relationship Id="rId10" Type="http://schemas.openxmlformats.org/officeDocument/2006/relationships/slide" Target="slide24.xml"/><Relationship Id="rId19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9.xml"/><Relationship Id="rId14" Type="http://schemas.openxmlformats.org/officeDocument/2006/relationships/slide" Target="slide25.xml"/><Relationship Id="rId22" Type="http://schemas.openxmlformats.org/officeDocument/2006/relationships/slide" Target="slide27.xml"/><Relationship Id="rId27" Type="http://schemas.openxmlformats.org/officeDocument/2006/relationships/hyperlink" Target="file:///E:\&#1050;&#1086;&#1085;&#1082;&#1091;&#1088;&#1089;&#1085;&#1099;&#1077;%20&#1088;&#1072;&#1073;&#1086;&#1090;&#1099;\&#1042;&#1099;&#1089;&#1090;&#1091;&#1087;&#1083;&#1077;&#1085;&#1080;&#1077;%20&#1085;&#1072;%20&#1089;&#1077;&#1084;&#1080;&#1085;&#1072;&#1088;&#1077;%20pptx.ppt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инграм 2-3 кл занятие 3-4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0"/>
            <a:ext cx="8244408" cy="67656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7484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             Игра</a:t>
            </a: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«Знатоки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Финансовой грамотности»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обмен одних товаров на другие?</a:t>
            </a:r>
            <a:endParaRPr lang="ru-RU" dirty="0"/>
          </a:p>
        </p:txBody>
      </p:sp>
      <p:pic>
        <p:nvPicPr>
          <p:cNvPr id="4" name="Picture 12" descr="Деньги 0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12000"/>
          </a:blip>
          <a:srcRect l="3500" t="11864" r="10501" b="11264"/>
          <a:stretch>
            <a:fillRect/>
          </a:stretch>
        </p:blipFill>
        <p:spPr>
          <a:xfrm>
            <a:off x="1475656" y="1556792"/>
            <a:ext cx="4536504" cy="5094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16216" y="4581128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Бартер</a:t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40352" y="548680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68237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6376752" cy="2376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древние времена, когда еще не было золотых и серебряных денег, население пользовалось «вещевыми деньгами». Что в качестве денег использовалось  на Руси?</a:t>
            </a:r>
            <a:endParaRPr lang="ru-RU" sz="3200" dirty="0"/>
          </a:p>
        </p:txBody>
      </p:sp>
      <p:pic>
        <p:nvPicPr>
          <p:cNvPr id="6" name="Содержимое 5" descr="0004-004-SHkury-zhivotny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46" t="26092" r="4132"/>
          <a:stretch>
            <a:fillRect/>
          </a:stretch>
        </p:blipFill>
        <p:spPr>
          <a:xfrm>
            <a:off x="1827187" y="3040412"/>
            <a:ext cx="6057181" cy="3628948"/>
          </a:xfrm>
        </p:spPr>
      </p:pic>
      <p:sp>
        <p:nvSpPr>
          <p:cNvPr id="4" name="Овал 3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754384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448760" cy="16421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Какая из денежных единиц Древней Руси не имела монетной формы?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1518517972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4360409" cy="3744416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5877272"/>
            <a:ext cx="4623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гривна</a:t>
            </a:r>
          </a:p>
        </p:txBody>
      </p:sp>
      <p:sp>
        <p:nvSpPr>
          <p:cNvPr id="6" name="Овал 5"/>
          <p:cNvSpPr/>
          <p:nvPr/>
        </p:nvSpPr>
        <p:spPr>
          <a:xfrm>
            <a:off x="7668344" y="476672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682376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637675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Когда в России появились бумажные деньги, как они назывались?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668344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user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120680" cy="459051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682376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ДЕНЬГИ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77" t="23270" r="5574" b="45230"/>
          <a:stretch>
            <a:fillRect/>
          </a:stretch>
        </p:blipFill>
        <p:spPr>
          <a:xfrm>
            <a:off x="1341927" y="2564904"/>
            <a:ext cx="7756290" cy="2088232"/>
          </a:xfrm>
        </p:spPr>
      </p:pic>
      <p:sp>
        <p:nvSpPr>
          <p:cNvPr id="5" name="Овал 4"/>
          <p:cNvSpPr/>
          <p:nvPr/>
        </p:nvSpPr>
        <p:spPr>
          <a:xfrm>
            <a:off x="7668344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68237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БАНК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27" t="20270" r="11199" b="45230"/>
          <a:stretch>
            <a:fillRect/>
          </a:stretch>
        </p:blipFill>
        <p:spPr>
          <a:xfrm>
            <a:off x="1403647" y="2132856"/>
            <a:ext cx="7557709" cy="2448272"/>
          </a:xfrm>
        </p:spPr>
      </p:pic>
      <p:sp>
        <p:nvSpPr>
          <p:cNvPr id="5" name="Овал 4"/>
          <p:cNvSpPr/>
          <p:nvPr/>
        </p:nvSpPr>
        <p:spPr>
          <a:xfrm>
            <a:off x="7668344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7286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БАНКНОТА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52" t="17270" r="16824" b="33231"/>
          <a:stretch>
            <a:fillRect/>
          </a:stretch>
        </p:blipFill>
        <p:spPr>
          <a:xfrm>
            <a:off x="975964" y="1844824"/>
            <a:ext cx="8084534" cy="4104456"/>
          </a:xfrm>
        </p:spPr>
      </p:pic>
      <p:sp>
        <p:nvSpPr>
          <p:cNvPr id="5" name="Овал 4"/>
          <p:cNvSpPr/>
          <p:nvPr/>
        </p:nvSpPr>
        <p:spPr>
          <a:xfrm>
            <a:off x="7668344" y="188640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682376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ВАЛЮТА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802" t="24770" r="15699" b="24231"/>
          <a:stretch>
            <a:fillRect/>
          </a:stretch>
        </p:blipFill>
        <p:spPr>
          <a:xfrm>
            <a:off x="1403648" y="2132855"/>
            <a:ext cx="6624736" cy="3754017"/>
          </a:xfrm>
        </p:spPr>
      </p:pic>
      <p:sp>
        <p:nvSpPr>
          <p:cNvPr id="5" name="Овал 4"/>
          <p:cNvSpPr/>
          <p:nvPr/>
        </p:nvSpPr>
        <p:spPr>
          <a:xfrm>
            <a:off x="7668344" y="188640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5877272"/>
            <a:ext cx="754384" cy="8263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КРЕДИТ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77" t="20270" r="15699" b="36231"/>
          <a:stretch>
            <a:fillRect/>
          </a:stretch>
        </p:blipFill>
        <p:spPr>
          <a:xfrm>
            <a:off x="1259632" y="1772816"/>
            <a:ext cx="7359714" cy="3744416"/>
          </a:xfrm>
        </p:spPr>
      </p:pic>
      <p:sp>
        <p:nvSpPr>
          <p:cNvPr id="5" name="Овал 4"/>
          <p:cNvSpPr/>
          <p:nvPr/>
        </p:nvSpPr>
        <p:spPr>
          <a:xfrm>
            <a:off x="7668344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6021288"/>
            <a:ext cx="68237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 в Америке родился, Путешествовать пустился. </a:t>
            </a:r>
            <a:br>
              <a:rPr lang="ru-RU" dirty="0" smtClean="0"/>
            </a:br>
            <a:r>
              <a:rPr lang="ru-RU" dirty="0" smtClean="0"/>
              <a:t>С тех пор по миру гуляет, </a:t>
            </a:r>
            <a:br>
              <a:rPr lang="ru-RU" dirty="0" smtClean="0"/>
            </a:br>
            <a:r>
              <a:rPr lang="ru-RU" dirty="0" smtClean="0"/>
              <a:t>Везде цену себе знает. </a:t>
            </a:r>
            <a:br>
              <a:rPr lang="ru-RU" dirty="0" smtClean="0"/>
            </a:br>
            <a:r>
              <a:rPr lang="ru-RU" dirty="0" smtClean="0"/>
              <a:t>С ним торгуют, управляют… </a:t>
            </a:r>
            <a:br>
              <a:rPr lang="ru-RU" dirty="0" smtClean="0"/>
            </a:br>
            <a:r>
              <a:rPr lang="ru-RU" dirty="0" smtClean="0"/>
              <a:t>Как его все называют?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 r="79925"/>
          <a:stretch>
            <a:fillRect/>
          </a:stretch>
        </p:blipFill>
        <p:spPr bwMode="auto">
          <a:xfrm>
            <a:off x="6156176" y="3645024"/>
            <a:ext cx="1589566" cy="285377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754384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oney-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0"/>
            <a:ext cx="81705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"/>
            <a:ext cx="784887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Дорогие друзья!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ля игры «Знатоки финансовой грамотности» объединитесь   в команды. 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аждая команда по очереди выбирает рубрику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«цену» вопроса.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ажав на цену вопроса, вы увидите вопрос.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сли команда не ответит на данный вопрос, то ход переходит к той команде, которая первой поднимет руку.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тобы вернуться на игровое поле,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нажмите на значок                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игре вы Проверите  свои знания,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узнаете  новые  интересные факты!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Успехов вам!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6372200" y="3933056"/>
            <a:ext cx="538360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5782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Доллар обставила эта валюта. </a:t>
            </a:r>
            <a:br>
              <a:rPr lang="ru-RU" sz="3600" dirty="0" smtClean="0"/>
            </a:br>
            <a:r>
              <a:rPr lang="ru-RU" sz="3600" dirty="0" smtClean="0"/>
              <a:t>Нынче иметь ее — вот это круто!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3367204830-kazhdaya_iz_banknot_evropeyskogo_soyuza_imeet_unikal_nyy_dizayn_i_cv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6623704" cy="3528392"/>
          </a:xfrm>
          <a:prstGeom prst="rect">
            <a:avLst/>
          </a:prstGeom>
        </p:spPr>
      </p:pic>
      <p:pic>
        <p:nvPicPr>
          <p:cNvPr id="4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 l="50000" t="13636" r="26375"/>
          <a:stretch>
            <a:fillRect/>
          </a:stretch>
        </p:blipFill>
        <p:spPr bwMode="auto">
          <a:xfrm>
            <a:off x="1115616" y="1484784"/>
            <a:ext cx="1038399" cy="136815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7668344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44408" y="5949280"/>
            <a:ext cx="754384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264696" cy="7246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больше – 100 долларов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или 100 евро?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956376" y="5805264"/>
            <a:ext cx="864096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068960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По  данным  на 23 октября 2019 года </a:t>
            </a:r>
          </a:p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курс доллара  63 рубля, курс евро – 70  </a:t>
            </a:r>
            <a:r>
              <a:rPr lang="ru-RU" sz="4000" b="1" dirty="0" err="1" smtClean="0">
                <a:solidFill>
                  <a:schemeClr val="accent3">
                    <a:lumMod val="75000"/>
                  </a:schemeClr>
                </a:solidFill>
              </a:rPr>
              <a:t>руб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7286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денежная единица  Китая? </a:t>
            </a:r>
            <a:endParaRPr lang="ru-RU" dirty="0"/>
          </a:p>
        </p:txBody>
      </p:sp>
      <p:pic>
        <p:nvPicPr>
          <p:cNvPr id="3" name="Содержимое 5" descr="yu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4970965" cy="36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5" y="5661248"/>
            <a:ext cx="288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Ю А Н 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5733256"/>
            <a:ext cx="754384" cy="8263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659277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какой европейской стране вместо евро пользуются своей валютой – фунтом стерлингов?</a:t>
            </a:r>
            <a:endParaRPr lang="ru-RU" dirty="0"/>
          </a:p>
        </p:txBody>
      </p:sp>
      <p:pic>
        <p:nvPicPr>
          <p:cNvPr id="3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 b="49806"/>
          <a:stretch>
            <a:fillRect/>
          </a:stretch>
        </p:blipFill>
        <p:spPr bwMode="auto">
          <a:xfrm>
            <a:off x="1475656" y="2852936"/>
            <a:ext cx="5611013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5877272"/>
            <a:ext cx="6812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Великобритания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72400" y="5949280"/>
            <a:ext cx="826392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>
          <a:xfrm>
            <a:off x="1115616" y="1"/>
            <a:ext cx="6984776" cy="30689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Рассмотри рисунок и ответь на вопрос: какую сдачу получил покупатель, расплатившийся за </a:t>
            </a:r>
            <a:r>
              <a:rPr lang="ru-RU" sz="3200" b="1" dirty="0" smtClean="0">
                <a:solidFill>
                  <a:srgbClr val="00B050"/>
                </a:solidFill>
              </a:rPr>
              <a:t>пакет молока, батон хлеба и бутылку кефира </a:t>
            </a:r>
            <a:r>
              <a:rPr lang="ru-RU" sz="3200" b="1" dirty="0" smtClean="0">
                <a:solidFill>
                  <a:srgbClr val="0070C0"/>
                </a:solidFill>
              </a:rPr>
              <a:t>двумя купюрами в 100 рублей?</a:t>
            </a:r>
          </a:p>
        </p:txBody>
      </p:sp>
      <p:pic>
        <p:nvPicPr>
          <p:cNvPr id="129027" name="Picture 2" descr="C:\Users\user\Desktop\get_fi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3"/>
            <a:ext cx="7128792" cy="3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256490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55 руб.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682376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евро стоит по курсу банка </a:t>
            </a:r>
            <a:br>
              <a:rPr lang="ru-RU" dirty="0" smtClean="0"/>
            </a:br>
            <a:r>
              <a:rPr lang="ru-RU" dirty="0" smtClean="0"/>
              <a:t>70 руб.  Сколько  евро можно получить в банке, если у семьи </a:t>
            </a:r>
            <a:br>
              <a:rPr lang="ru-RU" dirty="0" smtClean="0"/>
            </a:br>
            <a:r>
              <a:rPr lang="ru-RU" dirty="0" smtClean="0"/>
              <a:t>56 000 </a:t>
            </a:r>
            <a:r>
              <a:rPr lang="ru-RU" dirty="0" err="1" smtClean="0"/>
              <a:t>руб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3367204830-kazhdaya_iz_banknot_evropeyskogo_soyuza_imeet_unikal_nyy_dizayn_i_cv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138" t="50000"/>
          <a:stretch>
            <a:fillRect/>
          </a:stretch>
        </p:blipFill>
        <p:spPr>
          <a:xfrm>
            <a:off x="1259632" y="2492896"/>
            <a:ext cx="4812745" cy="2520280"/>
          </a:xfrm>
        </p:spPr>
      </p:pic>
      <p:sp>
        <p:nvSpPr>
          <p:cNvPr id="5" name="Овал 4"/>
          <p:cNvSpPr/>
          <p:nvPr/>
        </p:nvSpPr>
        <p:spPr>
          <a:xfrm>
            <a:off x="7847856" y="0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22920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56 000 : 70 = 800 евро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5877272"/>
            <a:ext cx="792088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16824" cy="1440160"/>
          </a:xfrm>
        </p:spPr>
        <p:txBody>
          <a:bodyPr>
            <a:noAutofit/>
          </a:bodyPr>
          <a:lstStyle/>
          <a:p>
            <a:r>
              <a:rPr lang="ru-RU" sz="3200" dirty="0"/>
              <a:t>Рассмотри рисунок и ответь на вопрос: сколько рублей надо заплатить за покупку, состоящую из </a:t>
            </a:r>
            <a:r>
              <a:rPr lang="ru-RU" sz="3200" dirty="0" smtClean="0">
                <a:solidFill>
                  <a:srgbClr val="00B050"/>
                </a:solidFill>
              </a:rPr>
              <a:t>шести </a:t>
            </a:r>
            <a:r>
              <a:rPr lang="ru-RU" sz="3200" dirty="0">
                <a:solidFill>
                  <a:srgbClr val="00B050"/>
                </a:solidFill>
              </a:rPr>
              <a:t>блокнотов и </a:t>
            </a:r>
            <a:r>
              <a:rPr lang="ru-RU" sz="3200" dirty="0" smtClean="0">
                <a:solidFill>
                  <a:srgbClr val="00B050"/>
                </a:solidFill>
              </a:rPr>
              <a:t>трёх </a:t>
            </a:r>
            <a:r>
              <a:rPr lang="ru-RU" sz="3200" dirty="0">
                <a:solidFill>
                  <a:srgbClr val="00B050"/>
                </a:solidFill>
              </a:rPr>
              <a:t>кукол?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9621" t="47153" r="14539" b="15099"/>
          <a:stretch>
            <a:fillRect/>
          </a:stretch>
        </p:blipFill>
        <p:spPr bwMode="auto">
          <a:xfrm>
            <a:off x="1115616" y="2132856"/>
            <a:ext cx="6268984" cy="42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46054" y="1340769"/>
            <a:ext cx="3910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357 руб.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0392" y="0"/>
            <a:ext cx="1043608" cy="11521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754384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08712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Телефон  стоит  9 000 руб. </a:t>
            </a:r>
            <a:br>
              <a:rPr lang="ru-RU" dirty="0" smtClean="0"/>
            </a:br>
            <a:r>
              <a:rPr lang="ru-RU" dirty="0" smtClean="0"/>
              <a:t>Сколько рублей он будет стоить после 30 % скидки в магазине?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105835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9 000 : 100 </a:t>
            </a:r>
            <a:r>
              <a:rPr lang="ru-RU" sz="4400" b="1" dirty="0" err="1" smtClean="0">
                <a:solidFill>
                  <a:srgbClr val="C00000"/>
                </a:solidFill>
              </a:rPr>
              <a:t>х</a:t>
            </a:r>
            <a:r>
              <a:rPr lang="ru-RU" sz="4400" b="1" dirty="0" smtClean="0">
                <a:solidFill>
                  <a:srgbClr val="C00000"/>
                </a:solidFill>
              </a:rPr>
              <a:t> 30  =2700. скидка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9000 – 2700 = 6300 руб.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68344" y="260648"/>
            <a:ext cx="1008112" cy="11521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5949280"/>
            <a:ext cx="610368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522514"/>
          </a:xfrm>
        </p:spPr>
        <p:txBody>
          <a:bodyPr>
            <a:normAutofit/>
          </a:bodyPr>
          <a:lstStyle/>
          <a:p>
            <a:r>
              <a:rPr lang="ru-RU" dirty="0" smtClean="0"/>
              <a:t>Папа взял в банке кредит </a:t>
            </a:r>
            <a:br>
              <a:rPr lang="ru-RU" dirty="0" smtClean="0"/>
            </a:br>
            <a:r>
              <a:rPr lang="ru-RU" dirty="0" smtClean="0"/>
              <a:t>100 000 руб. Сколько денег он должен возвратить банку, если банк дал кредит </a:t>
            </a:r>
            <a:br>
              <a:rPr lang="ru-RU" dirty="0" smtClean="0"/>
            </a:br>
            <a:r>
              <a:rPr lang="ru-RU" dirty="0" smtClean="0"/>
              <a:t>под 18 %  годовых?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7707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100 000: 100 </a:t>
            </a:r>
            <a:r>
              <a:rPr lang="ru-RU" sz="4800" b="1" dirty="0" err="1" smtClean="0">
                <a:solidFill>
                  <a:srgbClr val="C00000"/>
                </a:solidFill>
              </a:rPr>
              <a:t>х</a:t>
            </a:r>
            <a:r>
              <a:rPr lang="ru-RU" sz="4800" b="1" dirty="0" smtClean="0">
                <a:solidFill>
                  <a:srgbClr val="C00000"/>
                </a:solidFill>
              </a:rPr>
              <a:t> 18 =18000. Всего  118 000руб.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40352" y="188640"/>
            <a:ext cx="1152128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100392" y="5877272"/>
            <a:ext cx="754384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финграм 2-3 кл занятие 3-4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765687"/>
          </a:xfrm>
          <a:prstGeom prst="rect">
            <a:avLst/>
          </a:prstGeom>
          <a:noFill/>
        </p:spPr>
      </p:pic>
      <p:pic>
        <p:nvPicPr>
          <p:cNvPr id="4098" name="Picture 2" descr="C:\Users\user\Desktop\067834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354" y="548680"/>
            <a:ext cx="5194646" cy="15121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365104"/>
            <a:ext cx="8316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Знатоки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Финансовой грамотности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Знатоки   финансовой   грамотности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3358009" cy="485740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5C2A"/>
                </a:solidFill>
              </a:rPr>
              <a:t>Экономические загадки</a:t>
            </a:r>
          </a:p>
          <a:p>
            <a:pPr algn="ctr"/>
            <a:endParaRPr lang="ru-RU" sz="3200" b="1" dirty="0" smtClean="0">
              <a:solidFill>
                <a:srgbClr val="005C2A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5C2A"/>
                </a:solidFill>
              </a:rPr>
              <a:t>История денег</a:t>
            </a:r>
          </a:p>
          <a:p>
            <a:pPr algn="ctr"/>
            <a:endParaRPr lang="ru-RU" sz="3200" b="1" dirty="0" smtClean="0">
              <a:solidFill>
                <a:srgbClr val="005C2A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5C2A"/>
                </a:solidFill>
              </a:rPr>
              <a:t>Ребусы</a:t>
            </a:r>
          </a:p>
          <a:p>
            <a:pPr algn="ctr"/>
            <a:endParaRPr lang="ru-RU" sz="3200" b="1" dirty="0">
              <a:solidFill>
                <a:srgbClr val="005C2A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5C2A"/>
                </a:solidFill>
              </a:rPr>
              <a:t>Валюта</a:t>
            </a:r>
            <a:endParaRPr lang="ru-RU" sz="3200" b="1" dirty="0">
              <a:solidFill>
                <a:srgbClr val="005C2A"/>
              </a:solidFill>
            </a:endParaRPr>
          </a:p>
          <a:p>
            <a:pPr algn="ctr"/>
            <a:endParaRPr lang="ru-RU" sz="3200" b="1" dirty="0" smtClean="0">
              <a:solidFill>
                <a:srgbClr val="005C2A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5C2A"/>
                </a:solidFill>
              </a:rPr>
              <a:t>Экономические задачи</a:t>
            </a:r>
            <a:endParaRPr lang="ru-RU" sz="3200" b="1" dirty="0">
              <a:solidFill>
                <a:srgbClr val="005C2A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2" y="1196752"/>
            <a:ext cx="914400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4499992" y="119675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3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80112" y="119675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4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32240" y="1196752"/>
            <a:ext cx="100811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5" action="ppaction://hlinksldjump"/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884368" y="1268760"/>
            <a:ext cx="936104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6" action="ppaction://hlinksldjump"/>
              </a:rPr>
              <a:t>50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347864" y="2420888"/>
            <a:ext cx="927720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7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347864" y="357301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8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419872" y="465313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9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19872" y="580526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0" action="ppaction://hlinksldjump"/>
              </a:rPr>
              <a:t>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99992" y="2420888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1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499992" y="357301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2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499992" y="465313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3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572000" y="580526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4" action="ppaction://hlinksldjump"/>
              </a:rPr>
              <a:t>20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652120" y="2420888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5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52120" y="357301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6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52120" y="465313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7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652120" y="5805264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8" action="ppaction://hlinksldjump"/>
              </a:rPr>
              <a:t>30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732240" y="2420888"/>
            <a:ext cx="100811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19" action="ppaction://hlinksldjump"/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732240" y="3573016"/>
            <a:ext cx="1008112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0" action="ppaction://hlinksldjump"/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32240" y="4725144"/>
            <a:ext cx="936104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1" action="ppaction://hlinksldjump"/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732240" y="5805264"/>
            <a:ext cx="936104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2" action="ppaction://hlinksldjump"/>
              </a:rPr>
              <a:t>40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884368" y="2420888"/>
            <a:ext cx="100811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3" action="ppaction://hlinksldjump"/>
              </a:rPr>
              <a:t>50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7884368" y="3573016"/>
            <a:ext cx="1008112" cy="10081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4" action="ppaction://hlinksldjump"/>
              </a:rPr>
              <a:t>50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7884368" y="4797152"/>
            <a:ext cx="100811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5" action="ppaction://hlinksldjump"/>
              </a:rPr>
              <a:t>50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884368" y="5805264"/>
            <a:ext cx="100811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hlinkClick r:id="rId26" action="ppaction://hlinksldjump"/>
              </a:rPr>
              <a:t>50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0" name="Управляющая кнопка: домой 29">
            <a:hlinkClick r:id="rId27" action="ppaction://hlinkpres?slideindex=14&amp;slidetitle=Игра «Знатоки финансовой грамотности» " highlightClick="1"/>
          </p:cNvPr>
          <p:cNvSpPr/>
          <p:nvPr/>
        </p:nvSpPr>
        <p:spPr>
          <a:xfrm>
            <a:off x="179512" y="6165304"/>
            <a:ext cx="648072" cy="5383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инграм 2-3 кл занятие 3-4\slide-2-1024x574.jpg"/>
          <p:cNvPicPr>
            <a:picLocks noChangeAspect="1" noChangeArrowheads="1"/>
          </p:cNvPicPr>
          <p:nvPr/>
        </p:nvPicPr>
        <p:blipFill>
          <a:blip r:embed="rId2" cstate="print"/>
          <a:srcRect l="7494" r="10400"/>
          <a:stretch>
            <a:fillRect/>
          </a:stretch>
        </p:blipFill>
        <p:spPr bwMode="auto">
          <a:xfrm>
            <a:off x="22312" y="0"/>
            <a:ext cx="9121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h7XAiq08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8100392" cy="4556470"/>
          </a:xfrm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16416" y="5949280"/>
            <a:ext cx="610368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82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Автор игры учитель начальных классов МАОУ «</a:t>
            </a:r>
            <a:r>
              <a:rPr lang="ru-RU" dirty="0" err="1" smtClean="0"/>
              <a:t>Суксунская</a:t>
            </a:r>
            <a:r>
              <a:rPr lang="ru-RU" dirty="0" smtClean="0"/>
              <a:t> СОШ №2»  Пермского края</a:t>
            </a:r>
            <a:br>
              <a:rPr lang="ru-RU" dirty="0" smtClean="0"/>
            </a:br>
            <a:r>
              <a:rPr lang="ru-RU" dirty="0" smtClean="0"/>
              <a:t>Китаева Ольга Павловна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408712" cy="26642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Это — средство обращения, </a:t>
            </a:r>
            <a:br>
              <a:rPr lang="ru-RU" sz="3600" dirty="0" smtClean="0"/>
            </a:br>
            <a:r>
              <a:rPr lang="ru-RU" sz="3600" dirty="0" smtClean="0"/>
              <a:t>Это — средство накопления. </a:t>
            </a:r>
            <a:br>
              <a:rPr lang="ru-RU" sz="3600" dirty="0" smtClean="0"/>
            </a:br>
            <a:r>
              <a:rPr lang="ru-RU" sz="3600" dirty="0" smtClean="0"/>
              <a:t>Средство стоимости также,</a:t>
            </a:r>
            <a:br>
              <a:rPr lang="ru-RU" sz="3600" dirty="0" smtClean="0"/>
            </a:br>
            <a:r>
              <a:rPr lang="ru-RU" sz="3600" dirty="0" smtClean="0"/>
              <a:t> Также  средство  платежа.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org_swqb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392488" cy="2928326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16416" y="6021288"/>
            <a:ext cx="610368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35864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 меня нет и рубля, </a:t>
            </a:r>
            <a:br>
              <a:rPr lang="ru-RU" sz="3200" dirty="0" smtClean="0"/>
            </a:br>
            <a:r>
              <a:rPr lang="ru-RU" sz="3200" dirty="0" smtClean="0"/>
              <a:t>Хоть и маленькая я.</a:t>
            </a:r>
            <a:br>
              <a:rPr lang="ru-RU" sz="3200" dirty="0" smtClean="0"/>
            </a:br>
            <a:r>
              <a:rPr lang="ru-RU" sz="3200" dirty="0" smtClean="0"/>
              <a:t> Наберёшь меня сто штук — </a:t>
            </a:r>
            <a:br>
              <a:rPr lang="ru-RU" sz="3200" dirty="0" smtClean="0"/>
            </a:br>
            <a:r>
              <a:rPr lang="ru-RU" sz="3200" dirty="0" smtClean="0"/>
              <a:t>Вот и рубль, милый друг.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15554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2671867" cy="265734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754384" cy="75438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912768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Кто меня сделал — не сказывает,</a:t>
            </a:r>
            <a:br>
              <a:rPr lang="ru-RU" sz="3600" dirty="0" smtClean="0"/>
            </a:br>
            <a:r>
              <a:rPr lang="ru-RU" sz="3600" dirty="0" smtClean="0"/>
              <a:t> Кто меня не знает — принимает,</a:t>
            </a:r>
            <a:br>
              <a:rPr lang="ru-RU" sz="3600" dirty="0" smtClean="0"/>
            </a:br>
            <a:r>
              <a:rPr lang="ru-RU" sz="3600" dirty="0" smtClean="0"/>
              <a:t> А кто знает — на двор не пускает.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627784" y="3429000"/>
            <a:ext cx="4176464" cy="2952328"/>
          </a:xfrm>
          <a:prstGeom prst="irregularSeal1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Фальшивые деньги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92088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58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Дядя Коля — нумизмат. </a:t>
            </a:r>
            <a:br>
              <a:rPr lang="ru-RU" dirty="0" smtClean="0"/>
            </a:br>
            <a:r>
              <a:rPr lang="ru-RU" dirty="0" smtClean="0"/>
              <a:t>Значит, каждый экспонат,</a:t>
            </a:r>
            <a:br>
              <a:rPr lang="ru-RU" dirty="0" smtClean="0"/>
            </a:br>
            <a:r>
              <a:rPr lang="ru-RU" dirty="0" smtClean="0"/>
              <a:t> Я скажу вам по секрету, Называется 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40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4572000" cy="403041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6021288"/>
            <a:ext cx="576064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427168" cy="3024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 границей у меня </a:t>
            </a:r>
            <a:br>
              <a:rPr lang="ru-RU" sz="3600" dirty="0" smtClean="0"/>
            </a:br>
            <a:r>
              <a:rPr lang="ru-RU" sz="3600" dirty="0" smtClean="0"/>
              <a:t>Есть фартовая родня. </a:t>
            </a:r>
            <a:br>
              <a:rPr lang="ru-RU" sz="3600" dirty="0" smtClean="0"/>
            </a:br>
            <a:r>
              <a:rPr lang="ru-RU" sz="3600" dirty="0" smtClean="0"/>
              <a:t>Он и стоит подороже </a:t>
            </a:r>
            <a:br>
              <a:rPr lang="ru-RU" sz="3600" dirty="0" smtClean="0"/>
            </a:br>
            <a:r>
              <a:rPr lang="ru-RU" sz="3600" dirty="0" smtClean="0"/>
              <a:t>И мощней пока. </a:t>
            </a:r>
            <a:br>
              <a:rPr lang="ru-RU" sz="3600" dirty="0" smtClean="0"/>
            </a:br>
            <a:r>
              <a:rPr lang="ru-RU" sz="3600" dirty="0" smtClean="0"/>
              <a:t>И что же? Подрасту и сил прибавлю, </a:t>
            </a:r>
            <a:br>
              <a:rPr lang="ru-RU" sz="3600" dirty="0" smtClean="0"/>
            </a:br>
            <a:r>
              <a:rPr lang="ru-RU" sz="3600" dirty="0" smtClean="0"/>
              <a:t>Родину свою прославлю. </a:t>
            </a:r>
            <a:br>
              <a:rPr lang="ru-RU" sz="3600" dirty="0" smtClean="0"/>
            </a:br>
            <a:r>
              <a:rPr lang="ru-RU" sz="3600" dirty="0" smtClean="0"/>
              <a:t>Испокон веков за мной </a:t>
            </a:r>
            <a:br>
              <a:rPr lang="ru-RU" sz="3600" dirty="0" smtClean="0"/>
            </a:br>
            <a:r>
              <a:rPr lang="ru-RU" sz="3600" dirty="0" smtClean="0"/>
              <a:t>Был народ, как за стеной.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50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21894712064_ca8a75eaee_b-qji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3638027" cy="242658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720080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6566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появились первые бумажные деньги?</a:t>
            </a:r>
            <a:endParaRPr lang="ru-RU" dirty="0"/>
          </a:p>
        </p:txBody>
      </p:sp>
      <p:pic>
        <p:nvPicPr>
          <p:cNvPr id="5" name="Содержимое 4" descr="t1518517972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284587" cy="3865021"/>
          </a:xfrm>
        </p:spPr>
      </p:pic>
      <p:sp>
        <p:nvSpPr>
          <p:cNvPr id="6" name="Прямоугольник 5"/>
          <p:cNvSpPr/>
          <p:nvPr/>
        </p:nvSpPr>
        <p:spPr>
          <a:xfrm>
            <a:off x="2267744" y="587727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 Китае в 10 веке</a:t>
            </a:r>
          </a:p>
        </p:txBody>
      </p:sp>
      <p:sp>
        <p:nvSpPr>
          <p:cNvPr id="7" name="Овал 6"/>
          <p:cNvSpPr/>
          <p:nvPr/>
        </p:nvSpPr>
        <p:spPr>
          <a:xfrm>
            <a:off x="7524328" y="260648"/>
            <a:ext cx="1296144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44408" y="5949280"/>
            <a:ext cx="682376" cy="6823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</TotalTime>
  <Words>437</Words>
  <Application>Microsoft Office PowerPoint</Application>
  <PresentationFormat>Экран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Слайд 1</vt:lpstr>
      <vt:lpstr>Слайд 2</vt:lpstr>
      <vt:lpstr>Знатоки   финансовой   грамотности</vt:lpstr>
      <vt:lpstr>Это — средство обращения,  Это — средство накопления.  Средство стоимости также,  Также  средство  платежа. </vt:lpstr>
      <vt:lpstr>Без меня нет и рубля,  Хоть и маленькая я.  Наберёшь меня сто штук —  Вот и рубль, милый друг. </vt:lpstr>
      <vt:lpstr>Кто меня сделал — не сказывает,  Кто меня не знает — принимает,  А кто знает — на двор не пускает.  </vt:lpstr>
      <vt:lpstr>Дядя Коля — нумизмат.  Значит, каждый экспонат,  Я скажу вам по секрету, Называется …  </vt:lpstr>
      <vt:lpstr>За границей у меня  Есть фартовая родня.  Он и стоит подороже  И мощней пока.  И что же? Подрасту и сил прибавлю,  Родину свою прославлю.  Испокон веков за мной  Был народ, как за стеной.   </vt:lpstr>
      <vt:lpstr>Где появились первые бумажные деньги?</vt:lpstr>
      <vt:lpstr>Как называется обмен одних товаров на другие?</vt:lpstr>
      <vt:lpstr>В древние времена, когда еще не было золотых и серебряных денег, население пользовалось «вещевыми деньгами». Что в качестве денег использовалось  на Руси?</vt:lpstr>
      <vt:lpstr>Какая из денежных единиц Древней Руси не имела монетной формы? </vt:lpstr>
      <vt:lpstr>Когда в России появились бумажные деньги, как они назывались? </vt:lpstr>
      <vt:lpstr>ДЕНЬГИ</vt:lpstr>
      <vt:lpstr>БАНК</vt:lpstr>
      <vt:lpstr>БАНКНОТА</vt:lpstr>
      <vt:lpstr>ВАЛЮТА</vt:lpstr>
      <vt:lpstr>КРЕДИТ</vt:lpstr>
      <vt:lpstr>Он в Америке родился, Путешествовать пустился.  С тех пор по миру гуляет,  Везде цену себе знает.  С ним торгуют, управляют…  Как его все называют?  </vt:lpstr>
      <vt:lpstr>Доллар обставила эта валюта.  Нынче иметь ее — вот это круто!   </vt:lpstr>
      <vt:lpstr>Что больше – 100 долларов  или 100 евро?</vt:lpstr>
      <vt:lpstr>Как называется денежная единица  Китая? </vt:lpstr>
      <vt:lpstr>В какой европейской стране вместо евро пользуются своей валютой – фунтом стерлингов?</vt:lpstr>
      <vt:lpstr>Рассмотри рисунок и ответь на вопрос: какую сдачу получил покупатель, расплатившийся за пакет молока, батон хлеба и бутылку кефира двумя купюрами в 100 рублей?</vt:lpstr>
      <vt:lpstr>1 евро стоит по курсу банка  70 руб.  Сколько  евро можно получить в банке, если у семьи  56 000 руб?</vt:lpstr>
      <vt:lpstr>Рассмотри рисунок и ответь на вопрос: сколько рублей надо заплатить за покупку, состоящую из шести блокнотов и трёх кукол? </vt:lpstr>
      <vt:lpstr>Телефон  стоит  9 000 руб.  Сколько рублей он будет стоить после 30 % скидки в магазине?</vt:lpstr>
      <vt:lpstr>Папа взял в банке кредит  100 000 руб. Сколько денег он должен возвратить банку, если банк дал кредит  под 18 %  годовых? </vt:lpstr>
      <vt:lpstr>Слайд 29</vt:lpstr>
      <vt:lpstr>Слайд 30</vt:lpstr>
      <vt:lpstr>Слайд 31</vt:lpstr>
      <vt:lpstr>Автор игры учитель начальных классов МАОУ «Суксунская СОШ №2»  Пермского края Китаева Ольга Павловна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Китаева Ольга Павлов</dc:creator>
  <cp:lastModifiedBy>Китаева Ольга Павлов</cp:lastModifiedBy>
  <cp:revision>32</cp:revision>
  <dcterms:created xsi:type="dcterms:W3CDTF">2019-10-16T14:04:15Z</dcterms:created>
  <dcterms:modified xsi:type="dcterms:W3CDTF">2019-10-28T14:25:53Z</dcterms:modified>
</cp:coreProperties>
</file>