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sldIdLst>
    <p:sldId id="312" r:id="rId2"/>
    <p:sldId id="301" r:id="rId3"/>
    <p:sldId id="313" r:id="rId4"/>
    <p:sldId id="256" r:id="rId5"/>
    <p:sldId id="284" r:id="rId6"/>
    <p:sldId id="258" r:id="rId7"/>
    <p:sldId id="257" r:id="rId8"/>
    <p:sldId id="288" r:id="rId9"/>
    <p:sldId id="289" r:id="rId10"/>
    <p:sldId id="290" r:id="rId11"/>
    <p:sldId id="314" r:id="rId12"/>
    <p:sldId id="315" r:id="rId13"/>
    <p:sldId id="263" r:id="rId14"/>
    <p:sldId id="279" r:id="rId15"/>
    <p:sldId id="291" r:id="rId16"/>
    <p:sldId id="302" r:id="rId17"/>
    <p:sldId id="292" r:id="rId18"/>
    <p:sldId id="303" r:id="rId19"/>
    <p:sldId id="293" r:id="rId20"/>
    <p:sldId id="304" r:id="rId21"/>
    <p:sldId id="294" r:id="rId22"/>
    <p:sldId id="305" r:id="rId23"/>
    <p:sldId id="295" r:id="rId24"/>
    <p:sldId id="306" r:id="rId25"/>
    <p:sldId id="296" r:id="rId26"/>
    <p:sldId id="307" r:id="rId27"/>
    <p:sldId id="297" r:id="rId28"/>
    <p:sldId id="308" r:id="rId29"/>
    <p:sldId id="310" r:id="rId30"/>
    <p:sldId id="311" r:id="rId31"/>
    <p:sldId id="316" r:id="rId32"/>
    <p:sldId id="317" r:id="rId33"/>
    <p:sldId id="318" r:id="rId34"/>
    <p:sldId id="309" r:id="rId35"/>
    <p:sldId id="300" r:id="rId36"/>
    <p:sldId id="274" r:id="rId37"/>
    <p:sldId id="287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3190" autoAdjust="0"/>
  </p:normalViewPr>
  <p:slideViewPr>
    <p:cSldViewPr>
      <p:cViewPr varScale="1">
        <p:scale>
          <a:sx n="69" d="100"/>
          <a:sy n="6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B5264C-0872-4BD6-9444-B4EB8EDA81BB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DC3F7A-47C7-4595-A06A-9372F64CF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9BE09-D280-485C-971C-AFAFDDDDC2DB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F8FF-44C0-4510-B571-283D8E2CC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1ED90-F547-4F1E-95EC-B765F5F3D5D0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411C-0375-44DE-AF10-67706FC7C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BA61E-92BD-4851-AAE6-CEBEBA2FF664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3128-E5FF-4529-95D4-203F6442C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798D65-7062-4452-90CB-99FD342A0DE8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B746FA-E3D5-4C02-98CE-7B71BD0EF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179AA-E380-4E23-ACEA-A5988C102360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4BEA-7394-4D79-B517-5CA478E67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2EA844-3932-4941-AFF5-8EA6D927A839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637921-5902-4B2A-81C9-E6A62A53A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8009-31FD-4A43-8D03-91F07B0FAE37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0A05-AA5D-4D73-BB95-03F308181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628878-0D85-4E78-8A90-A414323178AB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99AF99-FE1A-4539-A33E-DA6E80406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497635-F8B8-4D4A-8BC8-01FFA1274385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D1967B-D911-493C-9715-C593717DC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9C2BD6-86E1-46CF-8FF8-72B0D7174876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9A7090-0037-4219-8107-F3E4C9BBC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5B96AA5-97D4-4612-96ED-7CFC7D9D2C92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592734F-DD80-4BA5-BC19-AED526899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11488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frf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frf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frf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2;%20&#171;&#1055;&#1088;&#1086;&#1089;&#1090;&#1086;&#1082;&#1074;&#1072;&#1096;&#1080;&#1085;&#1086;&#187;%20&#1087;&#1086;&#1096;&#1091;&#1090;&#1080;&#1083;&#1080;%20&#1086;%20&#1087;&#1077;&#1085;&#1089;&#1080;&#1086;&#1085;&#1085;&#1086;&#1081;%20&#1088;&#1077;&#1092;&#1086;&#1088;&#1084;&#1077;%20(1)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frf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frf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.pfrf.ru/test.html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357430"/>
            <a:ext cx="514596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Методическая разработка урока 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 «Финансовой грамотности»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11 класс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818" y="4143380"/>
            <a:ext cx="33239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Анисимова В.И., преподаватель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Воронцова С.Л., учитель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И.Е., учитель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Гугало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Н.Н., учитель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Жернакова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О.Н., учитель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Иштубаева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учитель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166"/>
            <a:ext cx="89297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Пермский филиал федерального государственного автономного образовательного учреждения высшего образования «Национальный исследовательский университет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«Высшая школа экономики»»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5009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algn="just" eaLnBrk="0" hangingPunct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Предметные:</a:t>
            </a:r>
          </a:p>
          <a:p>
            <a:pPr lvl="0" indent="215900" algn="just" eaLnBrk="0" hangingPunct="0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15900" algn="just" eaLnBrk="0" hangingPunct="0"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системы знаний о пенсионной системе страны и ее роли в жизни общества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15900" algn="just" eaLnBrk="0" hangingPunct="0"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экономического мышления: умения принимать рациональные  решения в условиях ограниченности денежных средств, оценивать возможные последствия для себя, своей семьи и общества в целом и принимать ответственность за них;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</a:rPr>
              <a:t>Законы и нормативные акты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4876800"/>
          </a:xfrm>
        </p:spPr>
        <p:txBody>
          <a:bodyPr/>
          <a:lstStyle/>
          <a:p>
            <a:pPr>
              <a:defRPr/>
            </a:pPr>
            <a:r>
              <a:rPr lang="ru-RU" altLang="ru-RU" sz="31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400-ФЗ "О страховых пенсиях"</a:t>
            </a:r>
            <a:r>
              <a:rPr lang="ru-RU" alt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100" dirty="0" smtClean="0">
                <a:latin typeface="Times New Roman" pitchFamily="18" charset="0"/>
                <a:cs typeface="Times New Roman" pitchFamily="18" charset="0"/>
              </a:rPr>
              <a:t> - Федеральный закон о страховых пенсиях от 28.12.2013 г. - устанавливает порядок, условия назначения, структуру и методику расчета страховых пенсий и их выплат после 01.01.2015 г.</a:t>
            </a:r>
          </a:p>
          <a:p>
            <a:pPr>
              <a:defRPr/>
            </a:pPr>
            <a:r>
              <a:rPr lang="ru-RU" altLang="ru-RU" sz="31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424-ФЗ "О накопительной пенсии</a:t>
            </a:r>
            <a:r>
              <a:rPr lang="ru-RU" altLang="ru-RU" sz="3100" dirty="0">
                <a:latin typeface="Times New Roman" pitchFamily="18" charset="0"/>
                <a:cs typeface="Times New Roman" pitchFamily="18" charset="0"/>
              </a:rPr>
              <a:t>" - Федеральный закон Российской Федерации от 28 декабря 2013 г. "О накопительной пенсии" - устанавливает основания приобретения и порядок реализации права застрахованных лиц на накопительную пенсию</a:t>
            </a:r>
            <a:r>
              <a:rPr lang="ru-RU" alt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64396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4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Законы и нормативные акты</a:t>
            </a:r>
          </a:p>
          <a:p>
            <a:pPr>
              <a:defRPr/>
            </a:pPr>
            <a:endParaRPr lang="ru-RU" alt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31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3100" b="1" u="sng" dirty="0" smtClean="0">
                <a:solidFill>
                  <a:schemeClr val="accent1">
                    <a:lumMod val="75000"/>
                  </a:schemeClr>
                </a:solidFill>
              </a:rPr>
              <a:t>№ 385-ФЗ Об отмене индексации пенсий работающим пенсионерам</a:t>
            </a:r>
            <a:r>
              <a:rPr lang="ru-RU" altLang="ru-RU" sz="3100" u="sng" dirty="0" smtClean="0"/>
              <a:t> 15.12.2015 г</a:t>
            </a:r>
            <a:r>
              <a:rPr lang="ru-RU" altLang="ru-RU" sz="3100" dirty="0" smtClean="0"/>
              <a:t>.</a:t>
            </a:r>
          </a:p>
          <a:p>
            <a:pPr>
              <a:defRPr/>
            </a:pPr>
            <a:r>
              <a:rPr lang="ru-RU" sz="3100" b="1" u="sng" dirty="0" smtClean="0">
                <a:solidFill>
                  <a:schemeClr val="accent1">
                    <a:lumMod val="75000"/>
                  </a:schemeClr>
                </a:solidFill>
              </a:rPr>
              <a:t>№ 350-ФЗ «О внесении изменений в отдельные законодательные акты Российской Федерации по вопросам назначения и выплаты пенсий» </a:t>
            </a:r>
            <a:r>
              <a:rPr lang="ru-RU" sz="3100" dirty="0" smtClean="0"/>
              <a:t>- Федеральный закон от 03.10.2018 о повышении пенсионного возраста</a:t>
            </a:r>
            <a:endParaRPr lang="ru-RU" altLang="ru-RU" sz="31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о пенсионной реформе 2018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539750" y="1447800"/>
            <a:ext cx="83947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Пенсионная реформа 2019—2028 годов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этап реформирования пенсионной системы Российской Федерации, предусматривающий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постепенный подъём пенсионного возраста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от 55 до 60 для женщин и от 60 до 65 лет для мужчин.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Изменения касаются большинства граждан РФ, однако есть льготы для работников определённых специальностей (медики, педагоги, артисты и др.), жителей Крайнего Севера, женщин с тремя и более детьми, а также граждан со стажем свыше 42 (37) лет.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Реформа не предполагает изменений для лиц, занятых на тяжёлых работах и вредных производствах, сотрудников силовых структур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Новые правила</a:t>
            </a:r>
            <a:br>
              <a:rPr lang="ru-RU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Льготы для пенсионеров</a:t>
            </a:r>
            <a:endParaRPr lang="ru-RU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66863"/>
            <a:ext cx="5410200" cy="4525962"/>
          </a:xfrm>
        </p:spPr>
        <p:txBody>
          <a:bodyPr>
            <a:normAutofit fontScale="2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9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Большой стаж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9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Мужчина (женщина) вправе выйти на пенсию в любой момент после выработки 42-(37-) летнего стажа, если на этот момент его (её) возраст превышает 60 (55) лет и не более чем на два года меньше пенсионного возраста.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9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в стаж для досрочной пенсии (в отличие от обычного исчисления страхового стажа) включаются только периоды работы и пребывания на больничном. Не учитываются, скажем, время ухода за малышом и время срочной военной службы. Это может помешать набрать требуемый большой стаж.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8675" name="Рисунок 3" descr="2-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628775"/>
            <a:ext cx="28749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85720" y="357166"/>
            <a:ext cx="885828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Рабочий лист для групп №1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пенсий в России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1.Зайдите на сайт Пенсионного фонда РФ: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www.pfrf.ru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2.Найдите раздел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Студентам и школьникам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Затем найдите раздел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Прочтите информацию об истории пенсий в России.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3.Вставьте пропущенные слова в предложениях: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XVII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веке царь Алексей Михайлович Романов впервые ввел денежные выплаты для отставных воинов, так называемые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</a:t>
            </a:r>
            <a:endParaRPr kumimoji="0" lang="ru-RU" sz="22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______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появилось понятие до сих пор используемое  в пенсионном законодательстве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выслуга лет (трудовой стаж)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 был принят первый российский Пенсионный устав</a:t>
            </a:r>
          </a:p>
          <a:p>
            <a:pPr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1827 году  и вплоть до революции 1917 года  размер пенсии зависел от того, к какому </a:t>
            </a:r>
            <a:r>
              <a:rPr lang="ru-RU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_______был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причислен гражданский или военный служащий.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85720" y="357166"/>
            <a:ext cx="885828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Рабочий лист для групп №1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пенсий в России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1.Зайдите на сайт Пенсионного фонда РФ: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www.pfrf.ru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2.Найдите раздел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Студентам и школьникам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Затем найдите раздел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Прочтите информацию об истории пенсий в России.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3.Вставьте пропущенные слова в предложениях: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XVII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веке царь Алексей Михайлович Романов впервые ввел денежные выплаты для отставных воинов, так называемые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«лечебные»</a:t>
            </a:r>
            <a:endParaRPr kumimoji="0" lang="ru-RU" sz="22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Екатерине </a:t>
            </a: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появилось понятие до сих пор используемое  в пенсионном законодательстве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выслуга лет (трудовой стаж)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1827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 был принят первый российский Пенсионный устав</a:t>
            </a:r>
          </a:p>
          <a:p>
            <a:pPr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1827 году  и вплоть до революции 1917 года  размер пенсии зависел от того, к какому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разряду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причислен гражданский или военный служащий.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78684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 рабочего листа для группы №1</a:t>
            </a:r>
          </a:p>
          <a:p>
            <a:pPr lvl="0" algn="r" eaLnBrk="0" hangingPunct="0"/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XIX века в стране активно развивались негосударственные пенсии: открывались горнозаводские и _______ товарищества, ________ кассы, </a:t>
            </a:r>
            <a:r>
              <a:rPr lang="ru-RU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сберегательно-вспомогательные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кассы.</a:t>
            </a:r>
          </a:p>
          <a:p>
            <a:pPr lvl="0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«О выдаче процентных надбавок к пенсиям военно-увечных» вышло в </a:t>
            </a:r>
            <a:r>
              <a:rPr lang="ru-RU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_____году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1918 году вышло постановление «Об утверждении Положения о ____________ трудящихся».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1932 году был установлен возраст выхода на пенсию по старости: женщинам – в _____ лет, мужчинам в _____ лет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размер пенсии и время выхода на пенсию влияли также вредные условия труда на ________ работа в ______ климатических условиях, социально значимая работа,  например, у врачей и учителей.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2012 году был принят крайне важный для дальнейшего развития пенсионного обеспечения в России документ  «Стратегия ______ развития пенсионной системы»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78684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 рабочего листа для группы №1</a:t>
            </a:r>
          </a:p>
          <a:p>
            <a:pPr lvl="0" algn="r" eaLnBrk="0" hangingPunct="0"/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XIX века в стране активно развивались негосударственные пенсии: открывались горнозаводские и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страховые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товарищества,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пенсионные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кассы, </a:t>
            </a:r>
            <a:r>
              <a:rPr lang="ru-RU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сберегательно-вспомогательные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кассы.</a:t>
            </a:r>
          </a:p>
          <a:p>
            <a:pPr lvl="0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«О выдаче процентных надбавок к пенсиям военно-увечных» вышло в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1918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1918 году вышло постановление «Об утверждении Положения о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социальном обеспечении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трудящихся».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1932 году был установлен возраст выхода на пенсию по старости: женщинам – в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лет, мужчинам в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размер пенсии и время выхода на пенсию влияли также вредные условия труда на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производстве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сложных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климатических условиях, социально значимая работа,  например, у врачей и учителей.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2012 году был принят крайне важный для дальнейшего развития пенсионного обеспечения в России документ  «Стратегия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долгосрочного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развития пенсионной системы»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14283" y="56138"/>
            <a:ext cx="8929717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Рабочий лист для группы №2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Пенсионная реформа на современном этапе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Ход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работы: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 1 января 2019 года вступил в силу федеральный закон № 350-ФЗ «О внесении изменений в отдельные законодательные акты Российской Федерации по вопросам назначения и выплаты пенсий», направленный на обеспечение сбалансированности и долгосрочной финансовой устойчивости пенсионной системы.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1.Зайдите на сайт Пенсионного фонда РФ: 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www.pfrf.ru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2.Найдите раздел «Изменения в пенсионной системе». Прочтите информацию об изменениях в пенсионной системе.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3.Изучив предложенный материал и воспользовавшись ресурсами сайта, вставьте пропущенные слова и цифры в предложениях: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будут происходить поэтапно в течение длительного переходного периода, который составит ____ лет и завершится в ___ году.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пенсионный возраст будет повышен на ______ лет и установлен на уровне _____ лет для женщин и _____ лет для мужчин.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 «Простоквашино» пошутили о пенсионной реформе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b="27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14283" y="56138"/>
            <a:ext cx="8929717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Рабочий лист для группы №2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Пенсионная реформа на современном этапе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Ход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работы: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 1 января 2019 года вступил в силу федеральный закон № 350-ФЗ «О внесении изменений в отдельные законодательные акты Российской Федерации по вопросам назначения и выплаты пенсий», направленный на обеспечение сбалансированности и долгосрочной финансовой устойчивости пенсионной системы.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1.Зайдите на сайт Пенсионного фонда РФ: 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www.pfrf.ru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2.Найдите раздел «Изменения в пенсионной системе». Прочтите информацию об изменениях в пенсионной системе.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3.Изучив предложенный материал и воспользовавшись ресурсами сайта, вставьте пропущенные слова и цифры в предложениях: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будут происходить поэтапно в течение длительного переходного периода, который составит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 и завершится в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2028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пенсионный возраст будет повышен на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лет и установлен на уровне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 для женщин и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 для мужчин.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57158" y="0"/>
            <a:ext cx="878684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рабочего листа для группы №2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2018 году пенсионный возраст женщин составлял _____ лет, пенсионный возраст мужчин – ______ лет.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отношении работодателей предусматривается административная и ______ ответственность за увольнение работников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предпенсионного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возраста или отказ в приеме их на работу по причине возраста.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работодателем также закрепляется обязанность ежегодно предоставлять работникам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предпенсионного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возраста ______ дня на бесплатную диспансеризацию с сохранением заработной платы.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льготе пенсия по новым основаниям будет назначаться уже в 2019 году: женщинам в возрасте _____ лет и мужчинам в возрасте ______ лет.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всего переходного периода продолжают действовать требования по стажу и пенсионным баллам, необходимым для назначения страховой пенсии по старости. Так, в 2019 году для выхода на пенсию требуется не менее _______ лет стажа и _____ пенсионных балла.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57158" y="0"/>
            <a:ext cx="878684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рабочего листа для группы №2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2018 году пенсионный возраст женщин составлял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лет, пенсионный возраст мужчин –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66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лет.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отношении работодателей предусматривается административная и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уголовная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ответственность за увольнение работников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предпенсионного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возраста или отказ в приеме их на работу по причине возраста.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работодателем также закрепляется обязанность ежегодно предоставлять работникам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предпенсионного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возраста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дня на бесплатную диспансеризацию с сохранением заработной платы.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льготе пенсия по новым основаниям будет назначаться уже в 2019 году: женщинам в возрасте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55,5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 и мужчинам в возрасте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60,5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всего переходного периода продолжают действовать требования по стажу и пенсионным баллам, необходимым для назначения страховой пенсии по старости. Так, в 2019 году для выхода на пенсию требуется не менее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 стажа и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16,2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пенсионных балла.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 рабочего листа для группы №2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2019 года жители села имеют право на повышенную фиксированную выплату к страховой пенсии по старости или по инвалидности. Право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_____-процентную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надбавку к фиксированной выплате предоставляется при соблюдении трех условий: наличие не менее _____ лет стажа в сельском хозяйстве, проживание на _____ и отсутствие ________ работы.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Прибавка к пенсии сельских пенсионеров с 1 января 2019 года составляет ______ тыс. рублей в месяц.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Жители Крайнего Севера и приравненных местностей имеют право досрочного выхода на пенсию на _____ лет раньше общеустановленного пенсионного возраста. 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Минимально необходимый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спецстаж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назначения пенсии врачам, педагогам, артистам балета, цирковым гимнастам, оперным певцам не увеличивается и в зависимости от конкретной профессии, как и раньше, составляет от ____ до ____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 рабочего листа для группы №2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2019 года жители села имеют право на повышенную фиксированную выплату к страховой пенсии по старости или по инвалидности. Право на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-процентную надбавку к фиксированной выплате предоставляется при соблюдении трех условий: наличие не менее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 стажа в сельском хозяйстве, проживание на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селе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отсутствие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оплачиваемой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Прибавка к пенсии сельских пенсионеров с 1 января 2019 года составляет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1,3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 в месяц.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Жители Крайнего Севера и приравненных местностей имеют право досрочного выхода на пенсию на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 раньше общеустановленного пенсионного возраста. 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Минимально необходимый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спецстаж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назначения пенсии врачам, педагогам, артистам балета, цирковым гимнастам, оперным певцам не увеличивается и в зависимости от конкретной профессии, как и раньше, составляет от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рабочего листа для группы №2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Мужчины-госслужащие к 2028 году будут выходить на пенсию в ____ лет, женщины-госслужащие начиная с 2034 года будут выходить на пенсию в ____ года.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Возраст, по достижении которого возникает право на социальную пенсию по старости, повышается на ____ лет в соответствии с поэтапным переходным периодом.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Женщины со стажем не менее 37 лет и мужчины со стажем не менее 42 лет смогут выйти на пенсию на _____ года раньше общеустановленного пенсионного возраста, но не ранее ____ лет для женщин и ____ лет для мужчин.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 женщины трое детей, она сможет выйти на пенсию на ____ года раньше нового пенсионного возраста с учетом переходных положений.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 женщины четверо детей – на _____ года раньше нового пенсионного возраста с учетом переходных положений.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рабочего листа для группы №2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Мужчины-госслужащие к 2028 году будут выходить на пенсию в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лет, женщины-госслужащие начиная с 2034 года будут выходить на пенсию в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63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Возраст, по достижении которого возникает право на социальную пенсию по старости, повышается на 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 в соответствии с поэтапным переходным периодом.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Женщины со стажем не менее 37 лет и мужчины со стажем не менее 42 лет смогут выйти на пенсию на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раньше общеустановленного пенсионного возраста, но не ранее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 для женщин и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 для мужчин.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 женщины трое детей, она сможет выйти на пенсию на 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раньше нового пенсионного возраста с учетом переходных положений.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 женщины четверо детей – на</a:t>
            </a:r>
            <a:r>
              <a:rPr kumimoji="0" lang="ru-RU" sz="2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года раньше нового пенсионного возраста с учетом переходных положений.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50112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 рабочего листа для группы №2</a:t>
            </a:r>
          </a:p>
          <a:p>
            <a:pPr lvl="0" algn="r" eaLnBrk="0" hangingPunct="0">
              <a:buFontTx/>
              <a:buChar char="•"/>
            </a:pP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досрочного выхода на пенсию многодетным женщинам необходимо выработать в общей сложности ______ лет страхового стажа.</a:t>
            </a:r>
          </a:p>
          <a:p>
            <a:pPr lvl="0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возраста сохраняется возможность выйти на пенсию раньше установленного пенсионного возраста при отсутствии возможности _________________.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возраста с 1 января 2019 года увеличивается максимальный размер пособия по безработице с ______ рублей до ______ рублей. Период такой выплаты устанавливается в ____ год.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 рабочего листа для группы №2</a:t>
            </a:r>
          </a:p>
          <a:p>
            <a:pPr lvl="0" algn="r" eaLnBrk="0" hangingPunct="0">
              <a:buFontTx/>
              <a:buChar char="•"/>
            </a:pP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досрочного выхода на пенсию многодетным женщинам необходимо выработать в общей сложности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 страхового стажа.</a:t>
            </a:r>
          </a:p>
          <a:p>
            <a:pPr lvl="0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возраста сохраняется возможность выйти на пенсию раньше установленного пенсионного возраста при отсутствии возможности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трудоустройства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возраста с 1 января 2019 года увеличивается максимальный размер пособия по безработице с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4900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 до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11280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рублей. Период такой выплаты устанавливается в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714356"/>
            <a:ext cx="800105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Рабочий лист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группы №3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Расчеты страховых взносов, пенсий и потерь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Зайдите на сайт Пенсионного фонда РФ: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www.pfrf.ru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Найдитепенсионный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калькулятор.  Введите следующие параметры: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рождения – 1977 год, пол – жен.;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 двух детей;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отпуск по уходу за каждым на 2 года;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осталось работать 18 лет до выхода на пенсию; общий трудовой стаж – 31 год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планируете выйти на пенсию немедленно по достижении пенсионного возраста.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официальная зарплата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28750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571612"/>
            <a:ext cx="82153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вы знаете о пенсиях?</a:t>
            </a:r>
          </a:p>
          <a:p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ли среди ваших родственников или в вашей семье пенсионеры?</a:t>
            </a:r>
          </a:p>
          <a:p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знаете какую пенсию они получают?</a:t>
            </a:r>
          </a:p>
          <a:p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Обсуждают ли в вашей семье новую пенсионную реформу?</a:t>
            </a:r>
          </a:p>
          <a:p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Повлияет ли новая пенсионная реформа на доходы вашей семьи?</a:t>
            </a:r>
          </a:p>
          <a:p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14290"/>
            <a:ext cx="3357554" cy="22343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000100" y="642918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 рабочего листа для группы №3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Папа: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рождения – 1976 год, пол – муж.;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осталось работать 22года до выхода на пенсию; общий трудовой  стаж – 37 лет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планируете выйти на пенсию немедленно по достижении пенсионного возраста.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официальная зарплата 28750  р.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Сколько будет выплачено страховых взносов в ПФ РФ за 5 лет, если ставка составляет 22% от начисленной заработной платы ежемесячно  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Рассчитайте будущую пенсию родителей.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3)Рассчитать потери родителей  за 5 лет от введения пенсионной реформы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Сделайте вывод согласно проделанных  расчетов.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пенсионной реформы РФ на благосостояние моей семьи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1258888" y="1600200"/>
            <a:ext cx="7427912" cy="47085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ru-RU" sz="2600" smtClean="0"/>
              <a:t>	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lvl="1"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ru-RU" sz="2600" b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Потери от введения реформы</a:t>
            </a:r>
            <a:r>
              <a:rPr lang="ru-RU" sz="260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3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З/п мамы – </a:t>
            </a:r>
            <a:r>
              <a:rPr lang="ru-RU" sz="3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28750 руб</a:t>
            </a:r>
            <a:r>
              <a:rPr lang="ru-RU" sz="3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22% - </a:t>
            </a:r>
            <a:r>
              <a:rPr lang="ru-RU" sz="3000" b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6325 руб</a:t>
            </a:r>
            <a:r>
              <a:rPr lang="ru-RU" sz="3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3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З/п папы –</a:t>
            </a:r>
            <a:r>
              <a:rPr lang="ru-RU" sz="3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35000руб</a:t>
            </a:r>
            <a:r>
              <a:rPr lang="ru-RU" sz="3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sz="3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22% - </a:t>
            </a:r>
            <a:r>
              <a:rPr lang="ru-RU" sz="3000" b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7700 руб</a:t>
            </a:r>
            <a:r>
              <a:rPr lang="ru-RU" sz="3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folHlink"/>
                </a:solidFill>
                <a:latin typeface="Times New Roman" pitchFamily="18" charset="0"/>
              </a:rPr>
              <a:t>За 5 лет будет выплачено взносов: </a:t>
            </a:r>
          </a:p>
          <a:p>
            <a:pPr eaLnBrk="1" hangingPunct="1"/>
            <a:r>
              <a:rPr lang="ru-RU" sz="2400" smtClean="0">
                <a:solidFill>
                  <a:schemeClr val="tx2"/>
                </a:solidFill>
                <a:latin typeface="Times New Roman" pitchFamily="18" charset="0"/>
              </a:rPr>
              <a:t>6325*60 мес.= 379500 руб.</a:t>
            </a:r>
          </a:p>
          <a:p>
            <a:pPr eaLnBrk="1" hangingPunct="1"/>
            <a:r>
              <a:rPr lang="ru-RU" sz="2400" smtClean="0">
                <a:solidFill>
                  <a:schemeClr val="tx2"/>
                </a:solidFill>
                <a:latin typeface="Times New Roman" pitchFamily="18" charset="0"/>
              </a:rPr>
              <a:t>7700*60 мес.= 462000 руб.</a:t>
            </a:r>
          </a:p>
          <a:p>
            <a:pPr eaLnBrk="1" hangingPunct="1"/>
            <a:r>
              <a:rPr lang="ru-RU" sz="2400" smtClean="0">
                <a:solidFill>
                  <a:schemeClr val="tx2"/>
                </a:solidFill>
                <a:latin typeface="Times New Roman" pitchFamily="18" charset="0"/>
              </a:rPr>
              <a:t>Всего государство получит: 841500 руб.</a:t>
            </a: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624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6035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smtClean="0">
                <a:effectLst/>
              </a:rPr>
              <a:t>Пенсионный калькулятор</a:t>
            </a:r>
          </a:p>
        </p:txBody>
      </p:sp>
      <p:sp>
        <p:nvSpPr>
          <p:cNvPr id="33794" name="Rectangl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</a:t>
            </a:r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Пенсия мамы</a:t>
            </a: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: 13342,85 в месяц</a:t>
            </a:r>
          </a:p>
          <a:p>
            <a:pPr eaLnBrk="1" hangingPunct="1"/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За 5 лет: 13342,85*60 мес.= </a:t>
            </a:r>
            <a:r>
              <a:rPr lang="ru-RU" smtClean="0">
                <a:solidFill>
                  <a:schemeClr val="folHlink"/>
                </a:solidFill>
                <a:latin typeface="Times New Roman" pitchFamily="18" charset="0"/>
              </a:rPr>
              <a:t>800571 руб</a:t>
            </a: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Пенсия папы</a:t>
            </a: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: 17123,01 в месяц</a:t>
            </a:r>
          </a:p>
          <a:p>
            <a:pPr eaLnBrk="1" hangingPunct="1"/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За 5 лет: 17123,01*60 мес.= </a:t>
            </a:r>
            <a:r>
              <a:rPr lang="ru-RU" smtClean="0">
                <a:solidFill>
                  <a:schemeClr val="folHlink"/>
                </a:solidFill>
                <a:latin typeface="Times New Roman" pitchFamily="18" charset="0"/>
              </a:rPr>
              <a:t>1027380,60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Всего  недополученная пенсия моих родителей составит: </a:t>
            </a:r>
          </a:p>
          <a:p>
            <a:pPr eaLnBrk="1" hangingPunct="1"/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800571+ 1027380,6=</a:t>
            </a:r>
            <a:r>
              <a:rPr lang="ru-RU" smtClean="0">
                <a:solidFill>
                  <a:schemeClr val="folHlink"/>
                </a:solidFill>
                <a:latin typeface="Times New Roman" pitchFamily="18" charset="0"/>
              </a:rPr>
              <a:t>1827951,60</a:t>
            </a:r>
          </a:p>
        </p:txBody>
      </p:sp>
    </p:spTree>
    <p:extLst>
      <p:ext uri="{BB962C8B-B14F-4D97-AF65-F5344CB8AC3E}">
        <p14:creationId xmlns:p14="http://schemas.microsoft.com/office/powerpoint/2010/main" val="2435391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расчёта пенсии родителей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1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smtClean="0"/>
              <a:t>	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Для мамы: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Потеря за 5 лет 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(до 60) – </a:t>
            </a:r>
            <a:r>
              <a:rPr lang="ru-RU" sz="3000" b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800571 руб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Для папы: </a:t>
            </a: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Потеря за 5 лет 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(до 65) –</a:t>
            </a:r>
            <a:r>
              <a:rPr lang="ru-RU" sz="300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1027380,6 руб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Всего: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1827951,6 руб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4819" name="Рисунок 5" descr="Screenshot_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412875"/>
            <a:ext cx="49672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7" descr="Screenshot_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3175" y="4005263"/>
            <a:ext cx="4935538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85794"/>
            <a:ext cx="6247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тестирование 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3071810"/>
            <a:ext cx="51235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hlinkClick r:id="rId2"/>
              </a:rPr>
              <a:t>https://school.pfrf.ru/test.html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42852"/>
            <a:ext cx="4137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«Облако тегов»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0" y="1071546"/>
            <a:ext cx="5143504" cy="164307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сегодня я узнал, что….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929058" y="1785926"/>
            <a:ext cx="5214942" cy="157163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научился….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928934"/>
            <a:ext cx="5643602" cy="150019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смогу….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500430" y="3714752"/>
            <a:ext cx="5429256" cy="157163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меня удивило….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0" y="4929198"/>
            <a:ext cx="5214974" cy="142876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было трудно…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648730" cy="408622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Каждый человек, работающий в той или иной сфере, должен задумываться о своей будущей пенсии, чтобы обеспечить себе достойную жизнь в преклонном возрасте и иметь возможность управлять своими накоплениями. Только в отношении тех, кто объективно не в состоянии обеспечивать себя (больные, нетрудоспособные, инвалиды, безработные и т.д.), общество через государственное и частное социальное обеспечение обязано оказать помощь таким людям.</a:t>
            </a:r>
          </a:p>
          <a:p>
            <a:pPr algn="just" eaLnBrk="1" hangingPunct="1">
              <a:lnSpc>
                <a:spcPct val="90000"/>
              </a:lnSpc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274638"/>
            <a:ext cx="7499350" cy="54594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54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350" y="333375"/>
            <a:ext cx="7526368" cy="280987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45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пенсионной реформы на доходы моей семьи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3800" y="3860800"/>
            <a:ext cx="3665538" cy="2736850"/>
          </a:xfrm>
        </p:spPr>
        <p:txBody>
          <a:bodyPr/>
          <a:lstStyle/>
          <a:p>
            <a:pPr marL="26988" algn="r" eaLnBrk="1" hangingPunct="1">
              <a:lnSpc>
                <a:spcPct val="90000"/>
              </a:lnSpc>
            </a:pPr>
            <a:endParaRPr lang="ru-RU" sz="1400" dirty="0" smtClean="0">
              <a:solidFill>
                <a:srgbClr val="0025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Рисунок 3" descr="Kogda-imenno-budet-povyshatsya-vozrast-vyhoda-na-pensiyu-fo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429000"/>
            <a:ext cx="45720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1538" y="142852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>
                <a:effectLst/>
              </a:rPr>
              <a:t> 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1500166" y="1071546"/>
            <a:ext cx="7499350" cy="4800600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«Думая о будущем, я понимаю,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оно наступает достаточно быстро»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Альберт Эйнштейн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14348" y="2786058"/>
            <a:ext cx="807249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Существующая пенсионная система является обременительной для экономики и в то же время не обеспечивает даже минимальные потребности значительных по численности слоев населения;</a:t>
            </a:r>
          </a:p>
          <a:p>
            <a:pPr>
              <a:buFontTx/>
              <a:buChar char="-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Народ РФ к нововведениям в сфере пенсионного обеспечения в основной своей массе не готов.</a:t>
            </a:r>
          </a:p>
          <a:p>
            <a:pPr>
              <a:buFontTx/>
              <a:buChar char="-"/>
            </a:pPr>
            <a:endParaRPr lang="ru-RU" sz="2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357174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Гипотеза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Человек сам несёт ответственность за </a:t>
            </a:r>
            <a:r>
              <a:rPr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благосостояние </a:t>
            </a:r>
            <a:r>
              <a:rPr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семьи.</a:t>
            </a:r>
          </a:p>
        </p:txBody>
      </p:sp>
      <p:pic>
        <p:nvPicPr>
          <p:cNvPr id="15363" name="Рисунок 3" descr="800x600_73659_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4175"/>
            <a:ext cx="419417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b07c1fa75910a4dc95299425f58168c5_771x5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450" y="2924175"/>
            <a:ext cx="46736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0"/>
            <a:ext cx="707866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 задачи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создание исследовательской работы по анализу пенсионной реформы и ее последствий для семьи.</a:t>
            </a:r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обобщения полученных знаний по теме, а затем их практического применения в жизни.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навыков, умения работать в группе.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чувства ответственности, взаимопомощи.</a:t>
            </a:r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42910" y="428604"/>
            <a:ext cx="81439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</a:t>
            </a:r>
          </a:p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Умения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находить актуальную информацию на сайте Пенсионного фонда РФ;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осуществлять условный расчёт будущей пенсии.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осмысление сути пенсионной системы и принципов её построения в  РФ;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понимание механизмов формирования страховой пенсии по старости, накопительной пенсии, способов увеличения будущей пенсии  сопряжённых с ними рисков;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 осознание важности пенсионных накоплений в России и личной ответственности в пенсионном обеспечении.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algn="just" eaLnBrk="0" hangingPunct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indent="215900" algn="just" eaLnBrk="0" hangingPunct="0"/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15900" algn="just" eaLnBrk="0" hangingPunct="0"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выработка умения самостоятельно определять цели, разрабатывать план деятельности, выбирать успешные стратегии деятельности в различных ситуациях;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15900" algn="just" eaLnBrk="0" hangingPunct="0"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овладение навыками познавательной, учебно-исследовательской и проектной деятельности;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15900" algn="just" eaLnBrk="0" hangingPunct="0"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способности к самостоятельной информационно-познавательной деятельности, включая умение ориентироваться в различных источниках информации, критически оценивать и интерпретировать информацию, получаемую из различных источников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15900" algn="just" eaLnBrk="0" hangingPunct="0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667</TotalTime>
  <Words>2307</Words>
  <Application>Microsoft Office PowerPoint</Application>
  <PresentationFormat>Экран (4:3)</PresentationFormat>
  <Paragraphs>248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Презентация PowerPoint</vt:lpstr>
      <vt:lpstr>Презентация PowerPoint</vt:lpstr>
      <vt:lpstr>Презентация PowerPoint</vt:lpstr>
      <vt:lpstr>Влияние пенсионной реформы на доходы моей семьи</vt:lpstr>
      <vt:lpstr>Актуальность </vt:lpstr>
      <vt:lpstr>Гипотеза</vt:lpstr>
      <vt:lpstr>Цель и задачи</vt:lpstr>
      <vt:lpstr>Презентация PowerPoint</vt:lpstr>
      <vt:lpstr>Презентация PowerPoint</vt:lpstr>
      <vt:lpstr>Презентация PowerPoint</vt:lpstr>
      <vt:lpstr>Законы и нормативные акты</vt:lpstr>
      <vt:lpstr>Презентация PowerPoint</vt:lpstr>
      <vt:lpstr>Закон о пенсионной реформе 2018</vt:lpstr>
      <vt:lpstr>Новые правила Льготы для пенсионеров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пенсионной реформы РФ на благосостояние моей семьи</vt:lpstr>
      <vt:lpstr>Пенсионный калькулятор</vt:lpstr>
      <vt:lpstr>Результаты расчёта пенсии родителей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пенсионной реформы РФ на благосостояние моей семьи</dc:title>
  <dc:creator>Саша</dc:creator>
  <cp:lastModifiedBy>User</cp:lastModifiedBy>
  <cp:revision>84</cp:revision>
  <dcterms:created xsi:type="dcterms:W3CDTF">2019-02-27T10:00:30Z</dcterms:created>
  <dcterms:modified xsi:type="dcterms:W3CDTF">2019-11-01T11:05:59Z</dcterms:modified>
</cp:coreProperties>
</file>