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C096FE-D3FE-4639-8DD3-0A79E4BD0C0A}" type="datetimeFigureOut">
              <a:rPr lang="ru-RU" smtClean="0"/>
              <a:pPr/>
              <a:t>31.10.2019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1D87E1-C4B2-42A5-9CDA-9B42196D7DC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Rot="1" noChangeAspect="1" noTextEdit="1"/>
          </p:cNvSpPr>
          <p:nvPr>
            <p:ph type="sldImg"/>
          </p:nvPr>
        </p:nvSpPr>
        <p:spPr bwMode="auto">
          <a:noFill/>
          <a:ln>
            <a:solidFill>
              <a:srgbClr val="000000"/>
            </a:solidFill>
            <a:miter lim="800000"/>
            <a:headEnd/>
            <a:tailEnd/>
          </a:ln>
        </p:spPr>
      </p:sp>
      <p:sp>
        <p:nvSpPr>
          <p:cNvPr id="48131" name="Rectangl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8132"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348698-7274-44C4-8448-719EE05B87BA}" type="slidenum">
              <a:rPr lang="ru-RU" smtClean="0"/>
              <a:pPr/>
              <a:t>3</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Grp="1" noRot="1" noChangeAspect="1" noTextEdit="1"/>
          </p:cNvSpPr>
          <p:nvPr>
            <p:ph type="sldImg"/>
          </p:nvPr>
        </p:nvSpPr>
        <p:spPr bwMode="auto">
          <a:noFill/>
          <a:ln>
            <a:solidFill>
              <a:srgbClr val="000000"/>
            </a:solidFill>
            <a:miter lim="800000"/>
            <a:headEnd/>
            <a:tailEnd/>
          </a:ln>
        </p:spPr>
      </p:sp>
      <p:sp>
        <p:nvSpPr>
          <p:cNvPr id="57347" name="Rectangl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7348"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AB7045-D145-40CB-94D9-C53264B4AEE3}" type="slidenum">
              <a:rPr lang="ru-RU" smtClean="0"/>
              <a:pPr/>
              <a:t>13</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Rot="1" noChangeAspect="1" noTextEdit="1"/>
          </p:cNvSpPr>
          <p:nvPr>
            <p:ph type="sldImg"/>
          </p:nvPr>
        </p:nvSpPr>
        <p:spPr bwMode="auto">
          <a:noFill/>
          <a:ln>
            <a:solidFill>
              <a:srgbClr val="000000"/>
            </a:solidFill>
            <a:miter lim="800000"/>
            <a:headEnd/>
            <a:tailEnd/>
          </a:ln>
        </p:spPr>
      </p:sp>
      <p:sp>
        <p:nvSpPr>
          <p:cNvPr id="58371" name="Rectangl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8372"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7A63BB-D680-426F-8777-FD745CD5F8B8}" type="slidenum">
              <a:rPr lang="ru-RU" smtClean="0"/>
              <a:pPr/>
              <a:t>14</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Grp="1" noRot="1" noChangeAspect="1" noTextEdit="1"/>
          </p:cNvSpPr>
          <p:nvPr>
            <p:ph type="sldImg"/>
          </p:nvPr>
        </p:nvSpPr>
        <p:spPr bwMode="auto">
          <a:noFill/>
          <a:ln>
            <a:solidFill>
              <a:srgbClr val="000000"/>
            </a:solidFill>
            <a:miter lim="800000"/>
            <a:headEnd/>
            <a:tailEnd/>
          </a:ln>
        </p:spPr>
      </p:sp>
      <p:sp>
        <p:nvSpPr>
          <p:cNvPr id="59395" name="Rectangl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9396"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E8E9B4-FAA2-474B-831D-68927124008F}" type="slidenum">
              <a:rPr lang="ru-RU" smtClean="0"/>
              <a:pPr/>
              <a:t>15</a:t>
            </a:fld>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Grp="1" noRot="1" noChangeAspect="1" noTextEdit="1"/>
          </p:cNvSpPr>
          <p:nvPr>
            <p:ph type="sldImg"/>
          </p:nvPr>
        </p:nvSpPr>
        <p:spPr bwMode="auto">
          <a:noFill/>
          <a:ln>
            <a:solidFill>
              <a:srgbClr val="000000"/>
            </a:solidFill>
            <a:miter lim="800000"/>
            <a:headEnd/>
            <a:tailEnd/>
          </a:ln>
        </p:spPr>
      </p:sp>
      <p:sp>
        <p:nvSpPr>
          <p:cNvPr id="60419" name="Rectangl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60420"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4CE2DF-2EF6-4814-AB13-B5579616E83C}" type="slidenum">
              <a:rPr lang="ru-RU" smtClean="0"/>
              <a:pPr/>
              <a:t>16</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Rot="1" noChangeAspect="1" noTextEdit="1"/>
          </p:cNvSpPr>
          <p:nvPr>
            <p:ph type="sldImg"/>
          </p:nvPr>
        </p:nvSpPr>
        <p:spPr bwMode="auto">
          <a:noFill/>
          <a:ln>
            <a:solidFill>
              <a:srgbClr val="000000"/>
            </a:solidFill>
            <a:miter lim="800000"/>
            <a:headEnd/>
            <a:tailEnd/>
          </a:ln>
        </p:spPr>
      </p:sp>
      <p:sp>
        <p:nvSpPr>
          <p:cNvPr id="61443" name="Rectangl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61444"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83D066-65D6-4455-970A-26E2A18DB4FC}" type="slidenum">
              <a:rPr lang="ru-RU" smtClean="0"/>
              <a:pPr/>
              <a:t>17</a:t>
            </a:fld>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Rot="1" noChangeAspect="1" noTextEdit="1"/>
          </p:cNvSpPr>
          <p:nvPr>
            <p:ph type="sldImg"/>
          </p:nvPr>
        </p:nvSpPr>
        <p:spPr bwMode="auto">
          <a:noFill/>
          <a:ln>
            <a:solidFill>
              <a:srgbClr val="000000"/>
            </a:solidFill>
            <a:miter lim="800000"/>
            <a:headEnd/>
            <a:tailEnd/>
          </a:ln>
        </p:spPr>
      </p:sp>
      <p:sp>
        <p:nvSpPr>
          <p:cNvPr id="62467" name="Rectangl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62468"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FB520A-B207-45A9-BE76-D332CB81B12B}" type="slidenum">
              <a:rPr lang="ru-RU" smtClean="0"/>
              <a:pPr/>
              <a:t>18</a:t>
            </a:fld>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Grp="1" noRot="1" noChangeAspect="1" noTextEdit="1"/>
          </p:cNvSpPr>
          <p:nvPr>
            <p:ph type="sldImg"/>
          </p:nvPr>
        </p:nvSpPr>
        <p:spPr bwMode="auto">
          <a:noFill/>
          <a:ln>
            <a:solidFill>
              <a:srgbClr val="000000"/>
            </a:solidFill>
            <a:miter lim="800000"/>
            <a:headEnd/>
            <a:tailEnd/>
          </a:ln>
        </p:spPr>
      </p:sp>
      <p:sp>
        <p:nvSpPr>
          <p:cNvPr id="63491" name="Rectangl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63492"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FBBF1F-5E5D-4BB9-895A-E95D928896B2}" type="slidenum">
              <a:rPr lang="ru-RU" smtClean="0"/>
              <a:pPr/>
              <a:t>19</a:t>
            </a:fld>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Rot="1" noChangeAspect="1" noTextEdit="1"/>
          </p:cNvSpPr>
          <p:nvPr>
            <p:ph type="sldImg"/>
          </p:nvPr>
        </p:nvSpPr>
        <p:spPr bwMode="auto">
          <a:noFill/>
          <a:ln>
            <a:solidFill>
              <a:srgbClr val="000000"/>
            </a:solidFill>
            <a:miter lim="800000"/>
            <a:headEnd/>
            <a:tailEnd/>
          </a:ln>
        </p:spPr>
      </p:sp>
      <p:sp>
        <p:nvSpPr>
          <p:cNvPr id="64515" name="Rectangl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64516"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5B0047-7151-4860-8521-BE85461DD27E}" type="slidenum">
              <a:rPr lang="ru-RU" smtClean="0"/>
              <a:pPr/>
              <a:t>20</a:t>
            </a:fld>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Grp="1" noRot="1" noChangeAspect="1" noTextEdit="1"/>
          </p:cNvSpPr>
          <p:nvPr>
            <p:ph type="sldImg"/>
          </p:nvPr>
        </p:nvSpPr>
        <p:spPr bwMode="auto">
          <a:noFill/>
          <a:ln>
            <a:solidFill>
              <a:srgbClr val="000000"/>
            </a:solidFill>
            <a:miter lim="800000"/>
            <a:headEnd/>
            <a:tailEnd/>
          </a:ln>
        </p:spPr>
      </p:sp>
      <p:sp>
        <p:nvSpPr>
          <p:cNvPr id="65539" name="Rectangl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65540"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D3AAEA-A09A-4730-B9D5-ED4482A31EAD}" type="slidenum">
              <a:rPr lang="ru-RU" smtClean="0"/>
              <a:pPr/>
              <a:t>21</a:t>
            </a:fld>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Grp="1" noRot="1" noChangeAspect="1" noTextEdit="1"/>
          </p:cNvSpPr>
          <p:nvPr>
            <p:ph type="sldImg"/>
          </p:nvPr>
        </p:nvSpPr>
        <p:spPr bwMode="auto">
          <a:noFill/>
          <a:ln>
            <a:solidFill>
              <a:srgbClr val="000000"/>
            </a:solidFill>
            <a:miter lim="800000"/>
            <a:headEnd/>
            <a:tailEnd/>
          </a:ln>
        </p:spPr>
      </p:sp>
      <p:sp>
        <p:nvSpPr>
          <p:cNvPr id="66563" name="Rectangl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66564"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91B45D-17BA-44BD-BC5C-E05DCB1DB2A2}" type="slidenum">
              <a:rPr lang="ru-RU" smtClean="0"/>
              <a:pPr/>
              <a:t>22</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Rot="1" noChangeAspect="1" noTextEdit="1"/>
          </p:cNvSpPr>
          <p:nvPr>
            <p:ph type="sldImg"/>
          </p:nvPr>
        </p:nvSpPr>
        <p:spPr bwMode="auto">
          <a:noFill/>
          <a:ln>
            <a:solidFill>
              <a:srgbClr val="000000"/>
            </a:solidFill>
            <a:miter lim="800000"/>
            <a:headEnd/>
            <a:tailEnd/>
          </a:ln>
        </p:spPr>
      </p:sp>
      <p:sp>
        <p:nvSpPr>
          <p:cNvPr id="49155" name="Rectangl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9156"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66FDA9-B4AE-4C04-9459-5023A58F43B4}" type="slidenum">
              <a:rPr lang="ru-RU" smtClean="0"/>
              <a:pPr/>
              <a:t>4</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Rot="1" noChangeAspect="1" noTextEdit="1"/>
          </p:cNvSpPr>
          <p:nvPr>
            <p:ph type="sldImg"/>
          </p:nvPr>
        </p:nvSpPr>
        <p:spPr bwMode="auto">
          <a:noFill/>
          <a:ln>
            <a:solidFill>
              <a:srgbClr val="000000"/>
            </a:solidFill>
            <a:miter lim="800000"/>
            <a:headEnd/>
            <a:tailEnd/>
          </a:ln>
        </p:spPr>
      </p:sp>
      <p:sp>
        <p:nvSpPr>
          <p:cNvPr id="50179" name="Rectangl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0180"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752E79-8605-43CC-92C2-A76579435C7E}" type="slidenum">
              <a:rPr lang="ru-RU" smtClean="0"/>
              <a:pPr/>
              <a:t>5</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Grp="1" noRot="1" noChangeAspect="1" noTextEdit="1"/>
          </p:cNvSpPr>
          <p:nvPr>
            <p:ph type="sldImg"/>
          </p:nvPr>
        </p:nvSpPr>
        <p:spPr bwMode="auto">
          <a:noFill/>
          <a:ln>
            <a:solidFill>
              <a:srgbClr val="000000"/>
            </a:solidFill>
            <a:miter lim="800000"/>
            <a:headEnd/>
            <a:tailEnd/>
          </a:ln>
        </p:spPr>
      </p:sp>
      <p:sp>
        <p:nvSpPr>
          <p:cNvPr id="51203" name="Rectangl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1204"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F7DE2A-AEBC-4EA5-9526-09E7ACE35B67}" type="slidenum">
              <a:rPr lang="ru-RU" smtClean="0"/>
              <a:pPr/>
              <a:t>6</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Rot="1" noChangeAspect="1" noTextEdit="1"/>
          </p:cNvSpPr>
          <p:nvPr>
            <p:ph type="sldImg"/>
          </p:nvPr>
        </p:nvSpPr>
        <p:spPr bwMode="auto">
          <a:noFill/>
          <a:ln>
            <a:solidFill>
              <a:srgbClr val="000000"/>
            </a:solidFill>
            <a:miter lim="800000"/>
            <a:headEnd/>
            <a:tailEnd/>
          </a:ln>
        </p:spPr>
      </p:sp>
      <p:sp>
        <p:nvSpPr>
          <p:cNvPr id="52227" name="Rectangl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2228"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CFBFCF-2198-4163-BC5F-F5B37D4E4C8D}" type="slidenum">
              <a:rPr lang="ru-RU" smtClean="0"/>
              <a:pPr/>
              <a:t>8</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Grp="1" noRot="1" noChangeAspect="1" noTextEdit="1"/>
          </p:cNvSpPr>
          <p:nvPr>
            <p:ph type="sldImg"/>
          </p:nvPr>
        </p:nvSpPr>
        <p:spPr bwMode="auto">
          <a:noFill/>
          <a:ln>
            <a:solidFill>
              <a:srgbClr val="000000"/>
            </a:solidFill>
            <a:miter lim="800000"/>
            <a:headEnd/>
            <a:tailEnd/>
          </a:ln>
        </p:spPr>
      </p:sp>
      <p:sp>
        <p:nvSpPr>
          <p:cNvPr id="53251" name="Rectangl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3252"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5FF613-CF89-4495-8931-0A2E5999B2B8}" type="slidenum">
              <a:rPr lang="ru-RU" smtClean="0"/>
              <a:pPr/>
              <a:t>9</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Rot="1" noChangeAspect="1" noTextEdit="1"/>
          </p:cNvSpPr>
          <p:nvPr>
            <p:ph type="sldImg"/>
          </p:nvPr>
        </p:nvSpPr>
        <p:spPr bwMode="auto">
          <a:noFill/>
          <a:ln>
            <a:solidFill>
              <a:srgbClr val="000000"/>
            </a:solidFill>
            <a:miter lim="800000"/>
            <a:headEnd/>
            <a:tailEnd/>
          </a:ln>
        </p:spPr>
      </p:sp>
      <p:sp>
        <p:nvSpPr>
          <p:cNvPr id="54275" name="Rectangl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4276"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20A1AA-5D5D-4D43-9082-4DD8F0139AB9}" type="slidenum">
              <a:rPr lang="ru-RU" smtClean="0"/>
              <a:pPr/>
              <a:t>10</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Grp="1" noRot="1" noChangeAspect="1" noTextEdit="1"/>
          </p:cNvSpPr>
          <p:nvPr>
            <p:ph type="sldImg"/>
          </p:nvPr>
        </p:nvSpPr>
        <p:spPr bwMode="auto">
          <a:noFill/>
          <a:ln>
            <a:solidFill>
              <a:srgbClr val="000000"/>
            </a:solidFill>
            <a:miter lim="800000"/>
            <a:headEnd/>
            <a:tailEnd/>
          </a:ln>
        </p:spPr>
      </p:sp>
      <p:sp>
        <p:nvSpPr>
          <p:cNvPr id="55299" name="Rectangl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5300"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FCF8D1-5942-4F1B-BB05-005C4F4A1D17}" type="slidenum">
              <a:rPr lang="ru-RU" smtClean="0"/>
              <a:pPr/>
              <a:t>11</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noRot="1" noChangeAspect="1" noTextEdit="1"/>
          </p:cNvSpPr>
          <p:nvPr>
            <p:ph type="sldImg"/>
          </p:nvPr>
        </p:nvSpPr>
        <p:spPr bwMode="auto">
          <a:noFill/>
          <a:ln>
            <a:solidFill>
              <a:srgbClr val="000000"/>
            </a:solidFill>
            <a:miter lim="800000"/>
            <a:headEnd/>
            <a:tailEnd/>
          </a:ln>
        </p:spPr>
      </p:sp>
      <p:sp>
        <p:nvSpPr>
          <p:cNvPr id="56323" name="Rectangl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6324"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754176-C4B3-4879-BD61-ED2260AB0840}" type="slidenum">
              <a:rPr lang="ru-RU" smtClean="0"/>
              <a:pPr/>
              <a:t>12</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Несколько вариантов">
    <p:spTree>
      <p:nvGrpSpPr>
        <p:cNvPr id="1" name=""/>
        <p:cNvGrpSpPr/>
        <p:nvPr/>
      </p:nvGrpSpPr>
      <p:grpSpPr>
        <a:xfrm>
          <a:off x="0" y="0"/>
          <a:ext cx="0" cy="0"/>
          <a:chOff x="0" y="0"/>
          <a:chExt cx="0" cy="0"/>
        </a:xfrm>
      </p:grpSpPr>
      <p:sp>
        <p:nvSpPr>
          <p:cNvPr id="8" name="Rectangle 10"/>
          <p:cNvSpPr txBox="1"/>
          <p:nvPr userDrawn="1"/>
        </p:nvSpPr>
        <p:spPr>
          <a:xfrm>
            <a:off x="457200" y="2057400"/>
            <a:ext cx="685800" cy="492443"/>
          </a:xfrm>
          <a:prstGeom prst="rect">
            <a:avLst/>
          </a:prstGeom>
          <a:noFill/>
        </p:spPr>
        <p:txBody>
          <a:bodyPr tIns="91440" bIns="91440">
            <a:spAutoFit/>
          </a:bodyPr>
          <a:lstStyle>
            <a:extLst/>
          </a:lstStyle>
          <a:p>
            <a:pPr algn="r">
              <a:defRPr/>
            </a:pPr>
            <a:r>
              <a:rPr lang="ru-RU" sz="2000" b="1">
                <a:ln>
                  <a:solidFill>
                    <a:schemeClr val="tx2"/>
                  </a:solidFill>
                </a:ln>
                <a:solidFill>
                  <a:schemeClr val="bg2"/>
                </a:solidFill>
                <a:effectLst>
                  <a:outerShdw blurRad="50800" dist="50800" dir="2700000" algn="tl" rotWithShape="0">
                    <a:srgbClr val="000000">
                      <a:alpha val="43137"/>
                    </a:srgbClr>
                  </a:outerShdw>
                </a:effectLst>
              </a:rPr>
              <a:t>А</a:t>
            </a:r>
          </a:p>
        </p:txBody>
      </p:sp>
      <p:sp>
        <p:nvSpPr>
          <p:cNvPr id="9" name="TextBox 8"/>
          <p:cNvSpPr txBox="1"/>
          <p:nvPr userDrawn="1"/>
        </p:nvSpPr>
        <p:spPr>
          <a:xfrm>
            <a:off x="457200" y="2707957"/>
            <a:ext cx="685800" cy="492443"/>
          </a:xfrm>
          <a:prstGeom prst="rect">
            <a:avLst/>
          </a:prstGeom>
          <a:noFill/>
        </p:spPr>
        <p:txBody>
          <a:bodyPr tIns="91440" bIns="91440">
            <a:spAutoFit/>
          </a:bodyPr>
          <a:lstStyle>
            <a:extLst/>
          </a:lstStyle>
          <a:p>
            <a:pPr algn="r">
              <a:defRPr/>
            </a:pPr>
            <a:r>
              <a:rPr lang="ru-RU" sz="2000" b="1">
                <a:ln>
                  <a:solidFill>
                    <a:schemeClr val="tx2"/>
                  </a:solidFill>
                </a:ln>
                <a:solidFill>
                  <a:schemeClr val="bg2"/>
                </a:solidFill>
                <a:effectLst>
                  <a:outerShdw blurRad="50800" dist="50800" dir="2700000" algn="tl" rotWithShape="0">
                    <a:srgbClr val="000000">
                      <a:alpha val="43137"/>
                    </a:srgbClr>
                  </a:outerShdw>
                </a:effectLst>
              </a:rPr>
              <a:t>Б</a:t>
            </a:r>
          </a:p>
        </p:txBody>
      </p:sp>
      <p:sp>
        <p:nvSpPr>
          <p:cNvPr id="10" name="TextBox 9"/>
          <p:cNvSpPr txBox="1"/>
          <p:nvPr userDrawn="1"/>
        </p:nvSpPr>
        <p:spPr>
          <a:xfrm>
            <a:off x="457200" y="3429000"/>
            <a:ext cx="685800" cy="492443"/>
          </a:xfrm>
          <a:prstGeom prst="rect">
            <a:avLst/>
          </a:prstGeom>
          <a:noFill/>
        </p:spPr>
        <p:txBody>
          <a:bodyPr tIns="91440" bIns="91440">
            <a:spAutoFit/>
          </a:bodyPr>
          <a:lstStyle>
            <a:extLst/>
          </a:lstStyle>
          <a:p>
            <a:pPr algn="r">
              <a:defRPr/>
            </a:pPr>
            <a:r>
              <a:rPr lang="ru-RU" sz="2000" b="1">
                <a:ln>
                  <a:solidFill>
                    <a:schemeClr val="tx2"/>
                  </a:solidFill>
                </a:ln>
                <a:solidFill>
                  <a:schemeClr val="bg2"/>
                </a:solidFill>
                <a:effectLst>
                  <a:outerShdw blurRad="50800" dist="50800" dir="2700000" algn="tl" rotWithShape="0">
                    <a:srgbClr val="000000">
                      <a:alpha val="43137"/>
                    </a:srgbClr>
                  </a:outerShdw>
                </a:effectLst>
              </a:rPr>
              <a:t>В</a:t>
            </a:r>
          </a:p>
        </p:txBody>
      </p:sp>
      <p:sp>
        <p:nvSpPr>
          <p:cNvPr id="12" name="TextBox 11"/>
          <p:cNvSpPr txBox="1"/>
          <p:nvPr userDrawn="1"/>
        </p:nvSpPr>
        <p:spPr>
          <a:xfrm>
            <a:off x="457200" y="4114800"/>
            <a:ext cx="685800" cy="492443"/>
          </a:xfrm>
          <a:prstGeom prst="rect">
            <a:avLst/>
          </a:prstGeom>
          <a:noFill/>
        </p:spPr>
        <p:txBody>
          <a:bodyPr tIns="91440" bIns="91440">
            <a:spAutoFit/>
          </a:bodyPr>
          <a:lstStyle>
            <a:extLst/>
          </a:lstStyle>
          <a:p>
            <a:pPr algn="r">
              <a:defRPr/>
            </a:pPr>
            <a:r>
              <a:rPr lang="ru-RU" sz="2000" b="1">
                <a:ln>
                  <a:solidFill>
                    <a:schemeClr val="tx2"/>
                  </a:solidFill>
                </a:ln>
                <a:solidFill>
                  <a:schemeClr val="bg2"/>
                </a:solidFill>
                <a:effectLst>
                  <a:outerShdw blurRad="50800" dist="50800" dir="2700000" algn="tl" rotWithShape="0">
                    <a:srgbClr val="000000">
                      <a:alpha val="43137"/>
                    </a:srgbClr>
                  </a:outerShdw>
                </a:effectLst>
              </a:rPr>
              <a:t>Г</a:t>
            </a:r>
          </a:p>
        </p:txBody>
      </p:sp>
      <p:sp>
        <p:nvSpPr>
          <p:cNvPr id="13" name="TextBox 12"/>
          <p:cNvSpPr txBox="1"/>
          <p:nvPr userDrawn="1"/>
        </p:nvSpPr>
        <p:spPr>
          <a:xfrm>
            <a:off x="457200" y="4800600"/>
            <a:ext cx="685800" cy="492443"/>
          </a:xfrm>
          <a:prstGeom prst="rect">
            <a:avLst/>
          </a:prstGeom>
          <a:noFill/>
        </p:spPr>
        <p:txBody>
          <a:bodyPr tIns="91440" bIns="91440">
            <a:spAutoFit/>
          </a:bodyPr>
          <a:lstStyle>
            <a:extLst/>
          </a:lstStyle>
          <a:p>
            <a:pPr algn="r">
              <a:defRPr/>
            </a:pPr>
            <a:r>
              <a:rPr lang="ru-RU" sz="2000" b="1">
                <a:ln>
                  <a:solidFill>
                    <a:schemeClr val="tx2"/>
                  </a:solidFill>
                </a:ln>
                <a:solidFill>
                  <a:schemeClr val="bg2"/>
                </a:solidFill>
                <a:effectLst>
                  <a:outerShdw blurRad="50800" dist="50800" dir="2700000" algn="tl" rotWithShape="0">
                    <a:srgbClr val="000000">
                      <a:alpha val="43137"/>
                    </a:srgbClr>
                  </a:outerShdw>
                </a:effectLst>
              </a:rPr>
              <a:t>Д</a:t>
            </a:r>
          </a:p>
        </p:txBody>
      </p:sp>
      <p:sp>
        <p:nvSpPr>
          <p:cNvPr id="11" name="Rectangle 2"/>
          <p:cNvSpPr>
            <a:spLocks noGrp="1"/>
          </p:cNvSpPr>
          <p:nvPr>
            <p:ph type="title"/>
          </p:nvPr>
        </p:nvSpPr>
        <p:spPr>
          <a:xfrm>
            <a:off x="685800" y="228600"/>
            <a:ext cx="7696200" cy="1371600"/>
          </a:xfrm>
        </p:spPr>
        <p:txBody>
          <a:bodyPr/>
          <a:lstStyle>
            <a:lvl1pPr algn="l" eaLnBrk="1" latinLnBrk="0" hangingPunct="1">
              <a:defRPr kumimoji="0" lang="ru-RU" i="1" baseline="0"/>
            </a:lvl1pPr>
            <a:extLst/>
          </a:lstStyle>
          <a:p>
            <a:r>
              <a:rPr lang="ru-RU" smtClean="0"/>
              <a:t>Образец заголовка</a:t>
            </a:r>
            <a:endParaRPr lang="ru-RU"/>
          </a:p>
        </p:txBody>
      </p:sp>
      <p:sp>
        <p:nvSpPr>
          <p:cNvPr id="15" name="Rectangle 13"/>
          <p:cNvSpPr>
            <a:spLocks noGrp="1"/>
          </p:cNvSpPr>
          <p:nvPr>
            <p:ph type="body" sz="quarter" idx="17"/>
          </p:nvPr>
        </p:nvSpPr>
        <p:spPr>
          <a:xfrm>
            <a:off x="1143000" y="4800600"/>
            <a:ext cx="7086600" cy="457200"/>
          </a:xfrm>
        </p:spPr>
        <p:txBody>
          <a:bodyPr rtlCol="0" anchor="ctr"/>
          <a:lstStyle>
            <a:lvl1pPr marL="0" indent="0" eaLnBrk="1" latinLnBrk="0" hangingPunct="1">
              <a:buFontTx/>
              <a:buNone/>
              <a:defRPr kumimoji="0" lang="ru-RU" i="0" baseline="0"/>
            </a:lvl1pPr>
            <a:extLst/>
          </a:lstStyle>
          <a:p>
            <a:pPr lvl="0"/>
            <a:r>
              <a:rPr lang="ru-RU" smtClean="0"/>
              <a:t>Образец текста</a:t>
            </a:r>
          </a:p>
        </p:txBody>
      </p:sp>
      <p:sp>
        <p:nvSpPr>
          <p:cNvPr id="16" name="Rectangle 13"/>
          <p:cNvSpPr>
            <a:spLocks noGrp="1"/>
          </p:cNvSpPr>
          <p:nvPr>
            <p:ph type="body" sz="quarter" idx="18"/>
          </p:nvPr>
        </p:nvSpPr>
        <p:spPr>
          <a:xfrm>
            <a:off x="1143000" y="4114800"/>
            <a:ext cx="7086600" cy="457200"/>
          </a:xfrm>
        </p:spPr>
        <p:txBody>
          <a:bodyPr rtlCol="0" anchor="ctr"/>
          <a:lstStyle>
            <a:lvl1pPr marL="0" indent="0" eaLnBrk="1" latinLnBrk="0" hangingPunct="1">
              <a:buFontTx/>
              <a:buNone/>
              <a:defRPr kumimoji="0" lang="ru-RU" i="0" baseline="0"/>
            </a:lvl1pPr>
            <a:extLst/>
          </a:lstStyle>
          <a:p>
            <a:pPr lvl="0"/>
            <a:r>
              <a:rPr lang="ru-RU" smtClean="0"/>
              <a:t>Образец текста</a:t>
            </a:r>
          </a:p>
        </p:txBody>
      </p:sp>
      <p:sp>
        <p:nvSpPr>
          <p:cNvPr id="17" name="Rectangle 13"/>
          <p:cNvSpPr>
            <a:spLocks noGrp="1"/>
          </p:cNvSpPr>
          <p:nvPr>
            <p:ph type="body" sz="quarter" idx="19"/>
          </p:nvPr>
        </p:nvSpPr>
        <p:spPr>
          <a:xfrm>
            <a:off x="1143000" y="3429000"/>
            <a:ext cx="7086600" cy="457200"/>
          </a:xfrm>
        </p:spPr>
        <p:txBody>
          <a:bodyPr rtlCol="0" anchor="ctr"/>
          <a:lstStyle>
            <a:lvl1pPr marL="0" indent="0" eaLnBrk="1" latinLnBrk="0" hangingPunct="1">
              <a:buFontTx/>
              <a:buNone/>
              <a:defRPr kumimoji="0" lang="ru-RU" i="0" baseline="0"/>
            </a:lvl1pPr>
            <a:extLst/>
          </a:lstStyle>
          <a:p>
            <a:pPr lvl="0"/>
            <a:r>
              <a:rPr lang="ru-RU" smtClean="0"/>
              <a:t>Образец текста</a:t>
            </a:r>
          </a:p>
        </p:txBody>
      </p:sp>
      <p:sp>
        <p:nvSpPr>
          <p:cNvPr id="18" name="Rectangle 13"/>
          <p:cNvSpPr>
            <a:spLocks noGrp="1"/>
          </p:cNvSpPr>
          <p:nvPr>
            <p:ph type="body" sz="quarter" idx="20"/>
          </p:nvPr>
        </p:nvSpPr>
        <p:spPr>
          <a:xfrm>
            <a:off x="1143000" y="2743200"/>
            <a:ext cx="7086600" cy="457200"/>
          </a:xfrm>
        </p:spPr>
        <p:txBody>
          <a:bodyPr rtlCol="0" anchor="ctr"/>
          <a:lstStyle>
            <a:lvl1pPr marL="0" indent="0" eaLnBrk="1" latinLnBrk="0" hangingPunct="1">
              <a:buFontTx/>
              <a:buNone/>
              <a:defRPr kumimoji="0" lang="ru-RU" i="0" baseline="0"/>
            </a:lvl1pPr>
            <a:extLst/>
          </a:lstStyle>
          <a:p>
            <a:pPr lvl="0"/>
            <a:r>
              <a:rPr lang="ru-RU" smtClean="0"/>
              <a:t>Образец текста</a:t>
            </a:r>
          </a:p>
        </p:txBody>
      </p:sp>
      <p:sp>
        <p:nvSpPr>
          <p:cNvPr id="19" name="Rectangle 13"/>
          <p:cNvSpPr>
            <a:spLocks noGrp="1"/>
          </p:cNvSpPr>
          <p:nvPr>
            <p:ph type="body" sz="quarter" idx="21"/>
          </p:nvPr>
        </p:nvSpPr>
        <p:spPr>
          <a:xfrm>
            <a:off x="1143000" y="2057400"/>
            <a:ext cx="7086600" cy="457200"/>
          </a:xfrm>
        </p:spPr>
        <p:txBody>
          <a:bodyPr rtlCol="0" anchor="ctr"/>
          <a:lstStyle>
            <a:lvl1pPr marL="0" indent="0" eaLnBrk="1" latinLnBrk="0" hangingPunct="1">
              <a:buFontTx/>
              <a:buNone/>
              <a:defRPr kumimoji="0" lang="ru-RU" i="0" baseline="0"/>
            </a:lvl1pPr>
            <a:extLst/>
          </a:lstStyle>
          <a:p>
            <a:pPr lvl="0"/>
            <a:r>
              <a:rPr lang="ru-RU" smtClean="0"/>
              <a:t>Образец текста</a:t>
            </a:r>
          </a:p>
        </p:txBody>
      </p:sp>
      <p:sp>
        <p:nvSpPr>
          <p:cNvPr id="14" name="Rectangle 3"/>
          <p:cNvSpPr>
            <a:spLocks noGrp="1"/>
          </p:cNvSpPr>
          <p:nvPr>
            <p:ph type="dt" sz="half" idx="22"/>
          </p:nvPr>
        </p:nvSpPr>
        <p:spPr/>
        <p:txBody>
          <a:bodyPr/>
          <a:lstStyle>
            <a:lvl1pPr algn="r" eaLnBrk="1" latinLnBrk="0" hangingPunct="1">
              <a:defRPr kumimoji="0" lang="ru-RU"/>
            </a:lvl1pPr>
            <a:extLst/>
          </a:lstStyle>
          <a:p>
            <a:pPr>
              <a:defRPr/>
            </a:pPr>
            <a:fld id="{4E830BE0-CC94-4459-A663-BEBD9D0097D3}" type="datetimeFigureOut">
              <a:rPr/>
              <a:pPr>
                <a:defRPr/>
              </a:pPr>
              <a:t>30.10.2019</a:t>
            </a:fld>
            <a:endParaRPr/>
          </a:p>
        </p:txBody>
      </p:sp>
      <p:sp>
        <p:nvSpPr>
          <p:cNvPr id="20" name="Rectangle 4"/>
          <p:cNvSpPr>
            <a:spLocks noGrp="1"/>
          </p:cNvSpPr>
          <p:nvPr>
            <p:ph type="ftr" sz="quarter" idx="23"/>
          </p:nvPr>
        </p:nvSpPr>
        <p:spPr/>
        <p:txBody>
          <a:bodyPr/>
          <a:lstStyle>
            <a:lvl1pPr>
              <a:defRPr/>
            </a:lvl1pPr>
            <a:extLst/>
          </a:lstStyle>
          <a:p>
            <a:pPr>
              <a:defRPr/>
            </a:pPr>
            <a:endParaRPr lang="ru-RU"/>
          </a:p>
        </p:txBody>
      </p:sp>
      <p:sp>
        <p:nvSpPr>
          <p:cNvPr id="21" name="Rectangle 5"/>
          <p:cNvSpPr>
            <a:spLocks noGrp="1"/>
          </p:cNvSpPr>
          <p:nvPr>
            <p:ph type="sldNum" sz="quarter" idx="24"/>
          </p:nvPr>
        </p:nvSpPr>
        <p:spPr/>
        <p:txBody>
          <a:bodyPr/>
          <a:lstStyle>
            <a:lvl1pPr>
              <a:defRPr/>
            </a:lvl1pPr>
            <a:extLst/>
          </a:lstStyle>
          <a:p>
            <a:pPr>
              <a:defRPr/>
            </a:pPr>
            <a:fld id="{A9F10FCF-1E76-43D3-8E0C-63419A96660C}" type="slidenum">
              <a:rPr/>
              <a:pPr>
                <a:defRPr/>
              </a:pPr>
              <a:t>‹#›</a:t>
            </a:fld>
            <a:endParaRPr lang="ru-RU"/>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31.10.2019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31.10.2019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31.10.2019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31.10.2019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31.10.2019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31.10.2019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31.10.2019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image" Target="../media/image12.jpeg"/><Relationship Id="rId4" Type="http://schemas.openxmlformats.org/officeDocument/2006/relationships/slide" Target="slide3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image" Target="../media/image13.jpeg"/><Relationship Id="rId4" Type="http://schemas.openxmlformats.org/officeDocument/2006/relationships/slide" Target="slide3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image" Target="../media/image14.jpeg"/><Relationship Id="rId4" Type="http://schemas.openxmlformats.org/officeDocument/2006/relationships/slide" Target="slide3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image" Target="../media/image15.jpeg"/><Relationship Id="rId4" Type="http://schemas.openxmlformats.org/officeDocument/2006/relationships/slide" Target="slide3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image" Target="../media/image16.jpeg"/><Relationship Id="rId4" Type="http://schemas.openxmlformats.org/officeDocument/2006/relationships/slide" Target="slide3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image" Target="../media/image17.jpeg"/><Relationship Id="rId4" Type="http://schemas.openxmlformats.org/officeDocument/2006/relationships/slide" Target="slide30.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image" Target="../media/image20.jpeg"/><Relationship Id="rId4" Type="http://schemas.openxmlformats.org/officeDocument/2006/relationships/slide" Target="slide3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image" Target="../media/image21.jpeg"/><Relationship Id="rId4" Type="http://schemas.openxmlformats.org/officeDocument/2006/relationships/slide" Target="slide39.xml"/></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4.xml"/><Relationship Id="rId3" Type="http://schemas.openxmlformats.org/officeDocument/2006/relationships/slide" Target="slide3.xml"/><Relationship Id="rId7" Type="http://schemas.openxmlformats.org/officeDocument/2006/relationships/slide" Target="slide12.xml"/><Relationship Id="rId12" Type="http://schemas.openxmlformats.org/officeDocument/2006/relationships/slide" Target="slide9.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slide" Target="slide21.xml"/><Relationship Id="rId5" Type="http://schemas.openxmlformats.org/officeDocument/2006/relationships/slide" Target="slide13.xml"/><Relationship Id="rId10" Type="http://schemas.openxmlformats.org/officeDocument/2006/relationships/slide" Target="slide18.xml"/><Relationship Id="rId4" Type="http://schemas.openxmlformats.org/officeDocument/2006/relationships/slide" Target="slide8.xml"/><Relationship Id="rId9"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image" Target="../media/image22.jpeg"/><Relationship Id="rId4" Type="http://schemas.openxmlformats.org/officeDocument/2006/relationships/slide" Target="slide40.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image" Target="../media/image23.jpeg"/><Relationship Id="rId4" Type="http://schemas.openxmlformats.org/officeDocument/2006/relationships/slide" Target="slide4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image" Target="../media/image24.jpeg"/><Relationship Id="rId4" Type="http://schemas.openxmlformats.org/officeDocument/2006/relationships/slide" Target="slide4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slide" Target="slide2.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image" Target="../media/image5.jpeg"/><Relationship Id="rId4" Type="http://schemas.openxmlformats.org/officeDocument/2006/relationships/slide" Target="slide2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slide" Target="slide2.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slide" Target="slide2.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slide" Target="slide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slide" Target="slide2.xml"/><Relationship Id="rId4" Type="http://schemas.openxmlformats.org/officeDocument/2006/relationships/slide" Target="slide2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slide" Target="slide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image" Target="../media/image10.png"/><Relationship Id="rId4" Type="http://schemas.openxmlformats.org/officeDocument/2006/relationships/slide" Target="slide2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image" Target="../media/image11.jpeg"/><Relationship Id="rId4" Type="http://schemas.openxmlformats.org/officeDocument/2006/relationships/slide" Target="slide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https://w-dog.ru/wallpapers/13/17/47983906099045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2" name="WordArt 4"/>
          <p:cNvSpPr>
            <a:spLocks noChangeArrowheads="1" noChangeShapeType="1" noTextEdit="1"/>
          </p:cNvSpPr>
          <p:nvPr/>
        </p:nvSpPr>
        <p:spPr bwMode="auto">
          <a:xfrm>
            <a:off x="467544" y="1484784"/>
            <a:ext cx="8352928" cy="2088232"/>
          </a:xfrm>
          <a:prstGeom prst="rect">
            <a:avLst/>
          </a:prstGeom>
        </p:spPr>
        <p:txBody>
          <a:bodyPr wrap="none" fromWordArt="1">
            <a:prstTxWarp prst="textPlain">
              <a:avLst>
                <a:gd name="adj" fmla="val 50000"/>
              </a:avLst>
            </a:prstTxWarp>
          </a:bodyPr>
          <a:lstStyle/>
          <a:p>
            <a:pPr algn="ctr">
              <a:defRPr/>
            </a:pPr>
            <a:r>
              <a:rPr lang="ru-RU" sz="9600" b="1" kern="10" spc="50" dirty="0">
                <a:ln w="12700" cmpd="sng">
                  <a:solidFill>
                    <a:schemeClr val="accent6">
                      <a:satMod val="120000"/>
                      <a:shade val="80000"/>
                    </a:schemeClr>
                  </a:solidFill>
                  <a:prstDash val="solid"/>
                </a:ln>
                <a:solidFill>
                  <a:srgbClr val="CC3300"/>
                </a:solidFill>
                <a:effectLst>
                  <a:glow rad="139700">
                    <a:srgbClr val="FFFFFF"/>
                  </a:glow>
                </a:effectLst>
                <a:latin typeface="Times New Roman" pitchFamily="18" charset="0"/>
                <a:cs typeface="Times New Roman" pitchFamily="18" charset="0"/>
              </a:rPr>
              <a:t>«ИСТОРИЧЕСКАЯ</a:t>
            </a:r>
          </a:p>
          <a:p>
            <a:pPr algn="ctr">
              <a:defRPr/>
            </a:pPr>
            <a:r>
              <a:rPr lang="ru-RU" sz="9600" b="1" kern="10" spc="50" dirty="0">
                <a:ln w="12700" cmpd="sng">
                  <a:solidFill>
                    <a:schemeClr val="accent6">
                      <a:satMod val="120000"/>
                      <a:shade val="80000"/>
                    </a:schemeClr>
                  </a:solidFill>
                  <a:prstDash val="solid"/>
                </a:ln>
                <a:solidFill>
                  <a:srgbClr val="CC3300"/>
                </a:solidFill>
                <a:effectLst>
                  <a:glow rad="139700">
                    <a:srgbClr val="FFFFFF"/>
                  </a:glow>
                </a:effectLst>
                <a:latin typeface="Times New Roman" pitchFamily="18" charset="0"/>
                <a:cs typeface="Times New Roman" pitchFamily="18" charset="0"/>
              </a:rPr>
              <a:t> ЛОТЕРЕЯ»</a:t>
            </a:r>
          </a:p>
        </p:txBody>
      </p:sp>
      <p:sp>
        <p:nvSpPr>
          <p:cNvPr id="3076" name="Text Box 6"/>
          <p:cNvSpPr txBox="1">
            <a:spLocks noChangeArrowheads="1"/>
          </p:cNvSpPr>
          <p:nvPr/>
        </p:nvSpPr>
        <p:spPr bwMode="auto">
          <a:xfrm>
            <a:off x="827088" y="5229225"/>
            <a:ext cx="6985000" cy="396875"/>
          </a:xfrm>
          <a:prstGeom prst="rect">
            <a:avLst/>
          </a:prstGeom>
          <a:noFill/>
          <a:ln w="9525">
            <a:noFill/>
            <a:miter lim="800000"/>
            <a:headEnd/>
            <a:tailEnd/>
          </a:ln>
        </p:spPr>
        <p:txBody>
          <a:bodyPr>
            <a:spAutoFit/>
          </a:bodyPr>
          <a:lstStyle/>
          <a:p>
            <a:pPr>
              <a:spcBef>
                <a:spcPct val="50000"/>
              </a:spcBef>
            </a:pPr>
            <a:endParaRPr lang="ru-RU" sz="2000">
              <a:solidFill>
                <a:schemeClr val="accent1"/>
              </a:solidFill>
            </a:endParaRPr>
          </a:p>
        </p:txBody>
      </p:sp>
      <p:sp>
        <p:nvSpPr>
          <p:cNvPr id="3077" name="Rectangle 8"/>
          <p:cNvSpPr>
            <a:spLocks noChangeArrowheads="1"/>
          </p:cNvSpPr>
          <p:nvPr/>
        </p:nvSpPr>
        <p:spPr bwMode="auto">
          <a:xfrm>
            <a:off x="0" y="1524000"/>
            <a:ext cx="9144000" cy="0"/>
          </a:xfrm>
          <a:prstGeom prst="rect">
            <a:avLst/>
          </a:prstGeom>
          <a:noFill/>
          <a:ln w="9525">
            <a:noFill/>
            <a:miter lim="800000"/>
            <a:headEnd/>
            <a:tailEnd/>
          </a:ln>
        </p:spPr>
        <p:txBody>
          <a:bodyPr wrap="none" anchor="ctr">
            <a:spAutoFit/>
          </a:bodyPr>
          <a:lstStyle/>
          <a:p>
            <a:endParaRPr lang="ru-RU"/>
          </a:p>
        </p:txBody>
      </p:sp>
      <p:pic>
        <p:nvPicPr>
          <p:cNvPr id="3078" name="Picture 13" descr="https://img0.liveinternet.ru/images/attach/c/3/77/254/77254586_large_c536a03771f1_1024x768.png"/>
          <p:cNvPicPr>
            <a:picLocks noChangeAspect="1" noChangeArrowheads="1"/>
          </p:cNvPicPr>
          <p:nvPr/>
        </p:nvPicPr>
        <p:blipFill>
          <a:blip r:embed="rId3" cstate="print"/>
          <a:srcRect/>
          <a:stretch>
            <a:fillRect/>
          </a:stretch>
        </p:blipFill>
        <p:spPr bwMode="auto">
          <a:xfrm>
            <a:off x="5867400" y="3662363"/>
            <a:ext cx="3276600" cy="31956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1" descr="https://avatars.mds.yandex.net/get-pdb/402117/fdeea31a-8edf-41aa-86a0-1020c29cb517/s120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2291" name="Rectangle 2"/>
          <p:cNvSpPr>
            <a:spLocks noGrp="1"/>
          </p:cNvSpPr>
          <p:nvPr>
            <p:ph type="title"/>
          </p:nvPr>
        </p:nvSpPr>
        <p:spPr>
          <a:xfrm>
            <a:off x="668338" y="344488"/>
            <a:ext cx="7696200" cy="1371600"/>
          </a:xfrm>
        </p:spPr>
        <p:txBody>
          <a:bodyPr/>
          <a:lstStyle/>
          <a:p>
            <a:pPr algn="just"/>
            <a:r>
              <a:rPr sz="2400" i="0" smtClean="0">
                <a:latin typeface="Times New Roman" pitchFamily="18" charset="0"/>
                <a:cs typeface="Times New Roman" pitchFamily="18" charset="0"/>
              </a:rPr>
              <a:t>	В Древней Греции наибольшая весовая и денежная единица, не имевшая монетной формы и в переводе означавшая «вес», называлась:</a:t>
            </a:r>
          </a:p>
        </p:txBody>
      </p:sp>
      <p:sp>
        <p:nvSpPr>
          <p:cNvPr id="15" name="Rectangle 15"/>
          <p:cNvSpPr>
            <a:spLocks noGrp="1"/>
          </p:cNvSpPr>
          <p:nvPr>
            <p:ph type="body" sz="quarter" idx="18"/>
          </p:nvPr>
        </p:nvSpPr>
        <p:spPr>
          <a:xfrm>
            <a:off x="1116013" y="2060575"/>
            <a:ext cx="7086600" cy="457200"/>
          </a:xfrm>
        </p:spPr>
        <p:txBody>
          <a:bodyPr>
            <a:normAutofit fontScale="85000" lnSpcReduction="20000"/>
          </a:bodyPr>
          <a:lstStyle>
            <a:extLst/>
          </a:lstStyle>
          <a:p>
            <a:pPr>
              <a:defRPr/>
            </a:pPr>
            <a:r>
              <a:rPr i="1" dirty="0" smtClean="0"/>
              <a:t>драхма</a:t>
            </a:r>
          </a:p>
        </p:txBody>
      </p:sp>
      <p:sp>
        <p:nvSpPr>
          <p:cNvPr id="16" name="Rectangle 16"/>
          <p:cNvSpPr>
            <a:spLocks noGrp="1"/>
          </p:cNvSpPr>
          <p:nvPr>
            <p:ph type="body" sz="quarter" idx="19"/>
          </p:nvPr>
        </p:nvSpPr>
        <p:spPr>
          <a:xfrm>
            <a:off x="1116013" y="3429000"/>
            <a:ext cx="7086600" cy="457200"/>
          </a:xfrm>
        </p:spPr>
        <p:txBody>
          <a:bodyPr>
            <a:normAutofit fontScale="85000" lnSpcReduction="20000"/>
          </a:bodyPr>
          <a:lstStyle>
            <a:extLst/>
          </a:lstStyle>
          <a:p>
            <a:pPr>
              <a:defRPr/>
            </a:pPr>
            <a:r>
              <a:rPr i="1" dirty="0" err="1" smtClean="0"/>
              <a:t>статер</a:t>
            </a:r>
            <a:endParaRPr i="1" dirty="0" smtClean="0"/>
          </a:p>
        </p:txBody>
      </p:sp>
      <p:sp>
        <p:nvSpPr>
          <p:cNvPr id="17" name="Rectangle 17"/>
          <p:cNvSpPr>
            <a:spLocks noGrp="1"/>
          </p:cNvSpPr>
          <p:nvPr>
            <p:ph type="body" sz="quarter" idx="20"/>
          </p:nvPr>
        </p:nvSpPr>
        <p:spPr>
          <a:xfrm>
            <a:off x="1116013" y="2708275"/>
            <a:ext cx="7086600" cy="457200"/>
          </a:xfrm>
        </p:spPr>
        <p:txBody>
          <a:bodyPr>
            <a:normAutofit fontScale="85000" lnSpcReduction="20000"/>
          </a:bodyPr>
          <a:lstStyle>
            <a:extLst/>
          </a:lstStyle>
          <a:p>
            <a:pPr>
              <a:defRPr/>
            </a:pPr>
            <a:r>
              <a:rPr i="1" dirty="0" smtClean="0"/>
              <a:t>денарий</a:t>
            </a:r>
          </a:p>
        </p:txBody>
      </p:sp>
      <p:sp>
        <p:nvSpPr>
          <p:cNvPr id="19" name="Текст 18"/>
          <p:cNvSpPr>
            <a:spLocks noGrp="1"/>
          </p:cNvSpPr>
          <p:nvPr>
            <p:ph type="body" sz="quarter" idx="21"/>
          </p:nvPr>
        </p:nvSpPr>
        <p:spPr>
          <a:xfrm>
            <a:off x="1116013" y="4149725"/>
            <a:ext cx="7086600" cy="457200"/>
          </a:xfrm>
        </p:spPr>
        <p:txBody>
          <a:bodyPr>
            <a:normAutofit fontScale="85000" lnSpcReduction="20000"/>
          </a:bodyPr>
          <a:lstStyle/>
          <a:p>
            <a:pPr>
              <a:defRPr/>
            </a:pPr>
            <a:r>
              <a:rPr i="1" dirty="0" smtClean="0"/>
              <a:t>талант</a:t>
            </a:r>
            <a:endParaRPr i="1" dirty="0"/>
          </a:p>
        </p:txBody>
      </p:sp>
      <p:sp>
        <p:nvSpPr>
          <p:cNvPr id="8" name="Пятиугольник 7"/>
          <p:cNvSpPr/>
          <p:nvPr/>
        </p:nvSpPr>
        <p:spPr>
          <a:xfrm>
            <a:off x="646113" y="5486400"/>
            <a:ext cx="2016125" cy="717550"/>
          </a:xfrm>
          <a:prstGeom prst="homePlate">
            <a:avLst/>
          </a:prstGeom>
          <a:solidFill>
            <a:schemeClr val="accent1">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hlinkClick r:id="rId4" action="ppaction://hlinksldjump"/>
              </a:rPr>
              <a:t>Комментарий</a:t>
            </a:r>
            <a:endParaRPr lang="ru-RU" dirty="0">
              <a:solidFill>
                <a:schemeClr val="tx1"/>
              </a:solidFill>
            </a:endParaRPr>
          </a:p>
        </p:txBody>
      </p:sp>
      <p:pic>
        <p:nvPicPr>
          <p:cNvPr id="12297" name="Рисунок 8" descr="D:\Мои документы\Надя\работа\2017-18\сайт\Что Вы знаете о многогранниках\8.jpg"/>
          <p:cNvPicPr>
            <a:picLocks noChangeAspect="1" noChangeArrowheads="1"/>
          </p:cNvPicPr>
          <p:nvPr/>
        </p:nvPicPr>
        <p:blipFill>
          <a:blip r:embed="rId5" cstate="print"/>
          <a:srcRect/>
          <a:stretch>
            <a:fillRect/>
          </a:stretch>
        </p:blipFill>
        <p:spPr bwMode="auto">
          <a:xfrm>
            <a:off x="3925888" y="1990725"/>
            <a:ext cx="4645025" cy="3451225"/>
          </a:xfrm>
          <a:prstGeom prst="rect">
            <a:avLst/>
          </a:prstGeom>
          <a:noFill/>
          <a:ln w="25400">
            <a:solidFill>
              <a:schemeClr val="accent1"/>
            </a:solidFill>
            <a:miter lim="800000"/>
            <a:headEnd/>
            <a:tailEnd/>
          </a:ln>
        </p:spPr>
      </p:pic>
      <p:sp>
        <p:nvSpPr>
          <p:cNvPr id="10" name="AutoShape 8">
            <a:hlinkClick r:id="rId6"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https://avatars.mds.yandex.net/get-pdb/402117/fdeea31a-8edf-41aa-86a0-1020c29cb517/s120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Rectangle 2"/>
          <p:cNvSpPr>
            <a:spLocks noGrp="1"/>
          </p:cNvSpPr>
          <p:nvPr>
            <p:ph type="title"/>
          </p:nvPr>
        </p:nvSpPr>
        <p:spPr>
          <a:xfrm>
            <a:off x="685800" y="228600"/>
            <a:ext cx="7696200" cy="1760538"/>
          </a:xfrm>
        </p:spPr>
        <p:txBody>
          <a:bodyPr>
            <a:noAutofit/>
          </a:bodyPr>
          <a:lstStyle>
            <a:extLst/>
          </a:lstStyle>
          <a:p>
            <a:pPr marL="342900" indent="-342900">
              <a:spcBef>
                <a:spcPct val="20000"/>
              </a:spcBef>
              <a:defRPr/>
            </a:pPr>
            <a:r>
              <a:rPr sz="2800" i="0" dirty="0" smtClean="0"/>
              <a:t>Какая из денежных единиц Древней Руси не имела монетной формы:</a:t>
            </a:r>
            <a:endParaRPr sz="2800" i="0" kern="1200" dirty="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2" name="Rectangle 12"/>
          <p:cNvSpPr>
            <a:spLocks noGrp="1"/>
          </p:cNvSpPr>
          <p:nvPr>
            <p:ph type="body" sz="quarter" idx="18"/>
          </p:nvPr>
        </p:nvSpPr>
        <p:spPr>
          <a:xfrm>
            <a:off x="1106488" y="3559175"/>
            <a:ext cx="7086600" cy="457200"/>
          </a:xfrm>
        </p:spPr>
        <p:txBody>
          <a:bodyPr>
            <a:normAutofit fontScale="85000" lnSpcReduction="20000"/>
          </a:bodyPr>
          <a:lstStyle>
            <a:extLst/>
          </a:lstStyle>
          <a:p>
            <a:pPr>
              <a:defRPr/>
            </a:pPr>
            <a:r>
              <a:rPr i="1" dirty="0" smtClean="0"/>
              <a:t>деньга</a:t>
            </a:r>
            <a:endParaRPr dirty="0" smtClean="0"/>
          </a:p>
        </p:txBody>
      </p:sp>
      <p:sp>
        <p:nvSpPr>
          <p:cNvPr id="15" name="Rectangle 15"/>
          <p:cNvSpPr>
            <a:spLocks noGrp="1"/>
          </p:cNvSpPr>
          <p:nvPr>
            <p:ph type="body" sz="quarter" idx="19"/>
          </p:nvPr>
        </p:nvSpPr>
        <p:spPr>
          <a:xfrm>
            <a:off x="1143000" y="2425700"/>
            <a:ext cx="7086600" cy="457200"/>
          </a:xfrm>
        </p:spPr>
        <p:txBody>
          <a:bodyPr>
            <a:normAutofit fontScale="85000" lnSpcReduction="20000"/>
          </a:bodyPr>
          <a:lstStyle>
            <a:extLst/>
          </a:lstStyle>
          <a:p>
            <a:pPr>
              <a:defRPr/>
            </a:pPr>
            <a:r>
              <a:rPr i="1" dirty="0" err="1" smtClean="0"/>
              <a:t>златник</a:t>
            </a:r>
            <a:endParaRPr dirty="0" smtClean="0"/>
          </a:p>
        </p:txBody>
      </p:sp>
      <p:sp>
        <p:nvSpPr>
          <p:cNvPr id="16" name="Rectangle 16"/>
          <p:cNvSpPr>
            <a:spLocks noGrp="1"/>
          </p:cNvSpPr>
          <p:nvPr>
            <p:ph type="body" sz="quarter" idx="20"/>
          </p:nvPr>
        </p:nvSpPr>
        <p:spPr>
          <a:xfrm>
            <a:off x="1160463" y="2967038"/>
            <a:ext cx="7086600" cy="457200"/>
          </a:xfrm>
        </p:spPr>
        <p:txBody>
          <a:bodyPr>
            <a:normAutofit fontScale="85000" lnSpcReduction="20000"/>
          </a:bodyPr>
          <a:lstStyle>
            <a:extLst/>
          </a:lstStyle>
          <a:p>
            <a:pPr>
              <a:defRPr/>
            </a:pPr>
            <a:r>
              <a:rPr i="1" dirty="0" smtClean="0"/>
              <a:t>серебряник</a:t>
            </a:r>
            <a:endParaRPr dirty="0" smtClean="0"/>
          </a:p>
        </p:txBody>
      </p:sp>
      <p:sp>
        <p:nvSpPr>
          <p:cNvPr id="17" name="Rectangle 17"/>
          <p:cNvSpPr>
            <a:spLocks noGrp="1"/>
          </p:cNvSpPr>
          <p:nvPr>
            <p:ph type="body" sz="quarter" idx="21"/>
          </p:nvPr>
        </p:nvSpPr>
        <p:spPr>
          <a:xfrm>
            <a:off x="1116013" y="4127500"/>
            <a:ext cx="7086600" cy="457200"/>
          </a:xfrm>
        </p:spPr>
        <p:txBody>
          <a:bodyPr>
            <a:normAutofit fontScale="85000" lnSpcReduction="20000"/>
          </a:bodyPr>
          <a:lstStyle>
            <a:extLst/>
          </a:lstStyle>
          <a:p>
            <a:pPr>
              <a:defRPr/>
            </a:pPr>
            <a:r>
              <a:rPr i="1" dirty="0" smtClean="0"/>
              <a:t>гривна</a:t>
            </a:r>
            <a:endParaRPr baseline="30000" dirty="0"/>
          </a:p>
        </p:txBody>
      </p:sp>
      <p:sp>
        <p:nvSpPr>
          <p:cNvPr id="8" name="Пятиугольник 7"/>
          <p:cNvSpPr/>
          <p:nvPr/>
        </p:nvSpPr>
        <p:spPr>
          <a:xfrm>
            <a:off x="646113" y="5422900"/>
            <a:ext cx="2016125" cy="717550"/>
          </a:xfrm>
          <a:prstGeom prst="homePlate">
            <a:avLst/>
          </a:prstGeom>
          <a:solidFill>
            <a:schemeClr val="accent1">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hlinkClick r:id="rId4" action="ppaction://hlinksldjump"/>
              </a:rPr>
              <a:t>Комментарий</a:t>
            </a:r>
            <a:endParaRPr lang="ru-RU" dirty="0">
              <a:solidFill>
                <a:schemeClr val="tx1"/>
              </a:solidFill>
            </a:endParaRPr>
          </a:p>
        </p:txBody>
      </p:sp>
      <p:pic>
        <p:nvPicPr>
          <p:cNvPr id="13321" name="Picture 4" descr="C:\Users\Роман\Google Диск\Надя документы\работа\дисциплины\математика\прав. многогр\ice-fig-13.png"/>
          <p:cNvPicPr>
            <a:picLocks noChangeAspect="1" noChangeArrowheads="1"/>
          </p:cNvPicPr>
          <p:nvPr/>
        </p:nvPicPr>
        <p:blipFill>
          <a:blip r:embed="rId5" cstate="print"/>
          <a:srcRect l="15459"/>
          <a:stretch>
            <a:fillRect/>
          </a:stretch>
        </p:blipFill>
        <p:spPr bwMode="auto">
          <a:xfrm>
            <a:off x="3397250" y="2020888"/>
            <a:ext cx="5446713" cy="3062287"/>
          </a:xfrm>
          <a:prstGeom prst="rect">
            <a:avLst/>
          </a:prstGeom>
          <a:noFill/>
          <a:ln w="25400">
            <a:solidFill>
              <a:schemeClr val="accent1"/>
            </a:solidFill>
            <a:miter lim="800000"/>
            <a:headEnd/>
            <a:tailEnd/>
          </a:ln>
        </p:spPr>
      </p:pic>
      <p:sp>
        <p:nvSpPr>
          <p:cNvPr id="10" name="AutoShape 8">
            <a:hlinkClick r:id="rId6"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https://avatars.mds.yandex.net/get-pdb/402117/fdeea31a-8edf-41aa-86a0-1020c29cb517/s120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4339" name="Rectangle 2"/>
          <p:cNvSpPr>
            <a:spLocks noGrp="1"/>
          </p:cNvSpPr>
          <p:nvPr>
            <p:ph type="title"/>
          </p:nvPr>
        </p:nvSpPr>
        <p:spPr/>
        <p:txBody>
          <a:bodyPr/>
          <a:lstStyle/>
          <a:p>
            <a:r>
              <a:rPr sz="3200" i="0" smtClean="0"/>
              <a:t>Какой князь велел отчеканить первые русские деньги:</a:t>
            </a:r>
          </a:p>
        </p:txBody>
      </p:sp>
      <p:sp>
        <p:nvSpPr>
          <p:cNvPr id="15" name="Rectangle 15"/>
          <p:cNvSpPr>
            <a:spLocks noGrp="1"/>
          </p:cNvSpPr>
          <p:nvPr>
            <p:ph type="body" sz="quarter" idx="18"/>
          </p:nvPr>
        </p:nvSpPr>
        <p:spPr/>
        <p:txBody>
          <a:bodyPr>
            <a:normAutofit fontScale="85000" lnSpcReduction="20000"/>
          </a:bodyPr>
          <a:lstStyle>
            <a:extLst/>
          </a:lstStyle>
          <a:p>
            <a:pPr>
              <a:defRPr/>
            </a:pPr>
            <a:r>
              <a:rPr i="1" dirty="0" smtClean="0"/>
              <a:t>Дмитрий Донской</a:t>
            </a:r>
            <a:endParaRPr dirty="0"/>
          </a:p>
        </p:txBody>
      </p:sp>
      <p:sp>
        <p:nvSpPr>
          <p:cNvPr id="16" name="Rectangle 16"/>
          <p:cNvSpPr>
            <a:spLocks noGrp="1"/>
          </p:cNvSpPr>
          <p:nvPr>
            <p:ph type="body" sz="quarter" idx="19"/>
          </p:nvPr>
        </p:nvSpPr>
        <p:spPr/>
        <p:txBody>
          <a:bodyPr>
            <a:normAutofit fontScale="85000" lnSpcReduction="20000"/>
          </a:bodyPr>
          <a:lstStyle>
            <a:extLst/>
          </a:lstStyle>
          <a:p>
            <a:pPr>
              <a:defRPr/>
            </a:pPr>
            <a:r>
              <a:rPr i="1" dirty="0" smtClean="0"/>
              <a:t>Ярослав Мудрый</a:t>
            </a:r>
            <a:endParaRPr dirty="0"/>
          </a:p>
        </p:txBody>
      </p:sp>
      <p:sp>
        <p:nvSpPr>
          <p:cNvPr id="17" name="Rectangle 17"/>
          <p:cNvSpPr>
            <a:spLocks noGrp="1"/>
          </p:cNvSpPr>
          <p:nvPr>
            <p:ph type="body" sz="quarter" idx="20"/>
          </p:nvPr>
        </p:nvSpPr>
        <p:spPr/>
        <p:txBody>
          <a:bodyPr>
            <a:normAutofit fontScale="85000" lnSpcReduction="20000"/>
          </a:bodyPr>
          <a:lstStyle>
            <a:extLst/>
          </a:lstStyle>
          <a:p>
            <a:pPr>
              <a:defRPr/>
            </a:pPr>
            <a:r>
              <a:rPr i="1" dirty="0" smtClean="0"/>
              <a:t>Иван </a:t>
            </a:r>
            <a:r>
              <a:rPr i="1" dirty="0" err="1" smtClean="0"/>
              <a:t>Калита</a:t>
            </a:r>
            <a:endParaRPr dirty="0"/>
          </a:p>
        </p:txBody>
      </p:sp>
      <p:sp>
        <p:nvSpPr>
          <p:cNvPr id="18" name="Текст 17"/>
          <p:cNvSpPr>
            <a:spLocks noGrp="1"/>
          </p:cNvSpPr>
          <p:nvPr>
            <p:ph type="body" sz="quarter" idx="21"/>
          </p:nvPr>
        </p:nvSpPr>
        <p:spPr/>
        <p:txBody>
          <a:bodyPr>
            <a:normAutofit fontScale="85000" lnSpcReduction="20000"/>
          </a:bodyPr>
          <a:lstStyle/>
          <a:p>
            <a:pPr>
              <a:defRPr/>
            </a:pPr>
            <a:r>
              <a:rPr i="1" dirty="0" smtClean="0"/>
              <a:t>Владимир Мономах</a:t>
            </a:r>
            <a:endParaRPr dirty="0" smtClean="0"/>
          </a:p>
        </p:txBody>
      </p:sp>
      <p:sp>
        <p:nvSpPr>
          <p:cNvPr id="8" name="Пятиугольник 7"/>
          <p:cNvSpPr/>
          <p:nvPr/>
        </p:nvSpPr>
        <p:spPr>
          <a:xfrm>
            <a:off x="619125" y="5316538"/>
            <a:ext cx="2016125" cy="715962"/>
          </a:xfrm>
          <a:prstGeom prst="homePlate">
            <a:avLst/>
          </a:prstGeom>
          <a:solidFill>
            <a:schemeClr val="accent1">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hlinkClick r:id="rId4" action="ppaction://hlinksldjump"/>
              </a:rPr>
              <a:t>Комментарий</a:t>
            </a:r>
            <a:endParaRPr lang="ru-RU" dirty="0">
              <a:solidFill>
                <a:schemeClr val="tx1"/>
              </a:solidFill>
            </a:endParaRPr>
          </a:p>
        </p:txBody>
      </p:sp>
      <p:pic>
        <p:nvPicPr>
          <p:cNvPr id="14345" name="Picture 1" descr="C:\Users\Роман\Google Диск\Надя документы\работа\дисциплины\математика\прав. многогр\cube.png"/>
          <p:cNvPicPr>
            <a:picLocks noChangeAspect="1" noChangeArrowheads="1"/>
          </p:cNvPicPr>
          <p:nvPr/>
        </p:nvPicPr>
        <p:blipFill>
          <a:blip r:embed="rId5" cstate="print"/>
          <a:srcRect/>
          <a:stretch>
            <a:fillRect/>
          </a:stretch>
        </p:blipFill>
        <p:spPr bwMode="auto">
          <a:xfrm>
            <a:off x="4768850" y="1593850"/>
            <a:ext cx="3362325" cy="4445000"/>
          </a:xfrm>
          <a:prstGeom prst="rect">
            <a:avLst/>
          </a:prstGeom>
          <a:noFill/>
          <a:ln w="25400">
            <a:solidFill>
              <a:schemeClr val="accent1"/>
            </a:solidFill>
            <a:miter lim="800000"/>
            <a:headEnd/>
            <a:tailEnd/>
          </a:ln>
        </p:spPr>
      </p:pic>
      <p:sp>
        <p:nvSpPr>
          <p:cNvPr id="10" name="AutoShape 8">
            <a:hlinkClick r:id="rId6"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1" descr="https://avatars.mds.yandex.net/get-pdb/402117/fdeea31a-8edf-41aa-86a0-1020c29cb517/s120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5363" name="Rectangle 2"/>
          <p:cNvSpPr>
            <a:spLocks noGrp="1"/>
          </p:cNvSpPr>
          <p:nvPr>
            <p:ph type="title"/>
          </p:nvPr>
        </p:nvSpPr>
        <p:spPr/>
        <p:txBody>
          <a:bodyPr/>
          <a:lstStyle/>
          <a:p>
            <a:r>
              <a:rPr sz="3600" i="0" smtClean="0"/>
              <a:t>Слово «деньги» пришло к нам из:</a:t>
            </a:r>
          </a:p>
        </p:txBody>
      </p:sp>
      <p:sp>
        <p:nvSpPr>
          <p:cNvPr id="21" name="Текст 20"/>
          <p:cNvSpPr>
            <a:spLocks noGrp="1"/>
          </p:cNvSpPr>
          <p:nvPr>
            <p:ph type="body" sz="quarter" idx="18"/>
          </p:nvPr>
        </p:nvSpPr>
        <p:spPr/>
        <p:txBody>
          <a:bodyPr>
            <a:normAutofit fontScale="85000" lnSpcReduction="20000"/>
          </a:bodyPr>
          <a:lstStyle/>
          <a:p>
            <a:pPr>
              <a:defRPr/>
            </a:pPr>
            <a:r>
              <a:rPr i="1" dirty="0" smtClean="0"/>
              <a:t>греческого языка</a:t>
            </a:r>
            <a:endParaRPr dirty="0" smtClean="0"/>
          </a:p>
        </p:txBody>
      </p:sp>
      <p:sp>
        <p:nvSpPr>
          <p:cNvPr id="22" name="Текст 21"/>
          <p:cNvSpPr>
            <a:spLocks noGrp="1"/>
          </p:cNvSpPr>
          <p:nvPr>
            <p:ph type="body" sz="quarter" idx="19"/>
          </p:nvPr>
        </p:nvSpPr>
        <p:spPr/>
        <p:txBody>
          <a:bodyPr>
            <a:normAutofit fontScale="85000" lnSpcReduction="20000"/>
          </a:bodyPr>
          <a:lstStyle/>
          <a:p>
            <a:pPr>
              <a:defRPr/>
            </a:pPr>
            <a:r>
              <a:rPr i="1" dirty="0" smtClean="0"/>
              <a:t>латинского языка</a:t>
            </a:r>
            <a:endParaRPr dirty="0" smtClean="0"/>
          </a:p>
        </p:txBody>
      </p:sp>
      <p:sp>
        <p:nvSpPr>
          <p:cNvPr id="23" name="Текст 22"/>
          <p:cNvSpPr>
            <a:spLocks noGrp="1"/>
          </p:cNvSpPr>
          <p:nvPr>
            <p:ph type="body" sz="quarter" idx="20"/>
          </p:nvPr>
        </p:nvSpPr>
        <p:spPr>
          <a:xfrm>
            <a:off x="1143000" y="1981200"/>
            <a:ext cx="7086600" cy="457200"/>
          </a:xfrm>
        </p:spPr>
        <p:txBody>
          <a:bodyPr>
            <a:normAutofit fontScale="85000" lnSpcReduction="20000"/>
          </a:bodyPr>
          <a:lstStyle/>
          <a:p>
            <a:pPr>
              <a:defRPr/>
            </a:pPr>
            <a:r>
              <a:rPr i="1" dirty="0" smtClean="0"/>
              <a:t>арабского языка</a:t>
            </a:r>
            <a:endParaRPr dirty="0" smtClean="0"/>
          </a:p>
        </p:txBody>
      </p:sp>
      <p:sp>
        <p:nvSpPr>
          <p:cNvPr id="24" name="Текст 23"/>
          <p:cNvSpPr>
            <a:spLocks noGrp="1"/>
          </p:cNvSpPr>
          <p:nvPr>
            <p:ph type="body" sz="quarter" idx="21"/>
          </p:nvPr>
        </p:nvSpPr>
        <p:spPr>
          <a:xfrm>
            <a:off x="1125538" y="2693988"/>
            <a:ext cx="7086600" cy="457200"/>
          </a:xfrm>
        </p:spPr>
        <p:txBody>
          <a:bodyPr>
            <a:normAutofit fontScale="85000" lnSpcReduction="20000"/>
          </a:bodyPr>
          <a:lstStyle/>
          <a:p>
            <a:pPr>
              <a:defRPr/>
            </a:pPr>
            <a:r>
              <a:rPr i="1" dirty="0" smtClean="0"/>
              <a:t>татарского языка</a:t>
            </a:r>
            <a:endParaRPr dirty="0" smtClean="0"/>
          </a:p>
        </p:txBody>
      </p:sp>
      <p:sp>
        <p:nvSpPr>
          <p:cNvPr id="8" name="Пятиугольник 7"/>
          <p:cNvSpPr/>
          <p:nvPr/>
        </p:nvSpPr>
        <p:spPr>
          <a:xfrm>
            <a:off x="528638" y="5584825"/>
            <a:ext cx="2017712" cy="717550"/>
          </a:xfrm>
          <a:prstGeom prst="homePlate">
            <a:avLst/>
          </a:prstGeom>
          <a:solidFill>
            <a:schemeClr val="accent1">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hlinkClick r:id="rId4" action="ppaction://hlinksldjump"/>
              </a:rPr>
              <a:t>Комментарий</a:t>
            </a:r>
            <a:endParaRPr lang="ru-RU" dirty="0">
              <a:solidFill>
                <a:schemeClr val="tx1"/>
              </a:solidFill>
            </a:endParaRPr>
          </a:p>
        </p:txBody>
      </p:sp>
      <p:pic>
        <p:nvPicPr>
          <p:cNvPr id="13" name="Picture 2" descr="Картинки по запросу головоломки рубика виды"/>
          <p:cNvPicPr>
            <a:picLocks noChangeAspect="1" noChangeArrowheads="1"/>
          </p:cNvPicPr>
          <p:nvPr/>
        </p:nvPicPr>
        <p:blipFill>
          <a:blip r:embed="rId5" cstate="print"/>
          <a:stretch>
            <a:fillRect/>
          </a:stretch>
        </p:blipFill>
        <p:spPr bwMode="auto">
          <a:xfrm>
            <a:off x="4683125" y="2070100"/>
            <a:ext cx="3997325" cy="2654300"/>
          </a:xfrm>
          <a:prstGeom prst="rect">
            <a:avLst/>
          </a:prstGeom>
          <a:noFill/>
          <a:ln w="31750">
            <a:solidFill>
              <a:schemeClr val="accent6"/>
            </a:solidFill>
          </a:ln>
        </p:spPr>
      </p:pic>
      <p:sp>
        <p:nvSpPr>
          <p:cNvPr id="10" name="AutoShape 8">
            <a:hlinkClick r:id="rId6"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1" descr="https://avatars.mds.yandex.net/get-pdb/402117/fdeea31a-8edf-41aa-86a0-1020c29cb517/s120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6387" name="Rectangle 2"/>
          <p:cNvSpPr>
            <a:spLocks noGrp="1"/>
          </p:cNvSpPr>
          <p:nvPr>
            <p:ph type="title"/>
          </p:nvPr>
        </p:nvSpPr>
        <p:spPr>
          <a:xfrm>
            <a:off x="668338" y="506413"/>
            <a:ext cx="7696200" cy="1371600"/>
          </a:xfrm>
        </p:spPr>
        <p:txBody>
          <a:bodyPr/>
          <a:lstStyle/>
          <a:p>
            <a:r>
              <a:rPr sz="3600" i="0" smtClean="0"/>
              <a:t>«Полушкой» называлась русская монета, равная половине:</a:t>
            </a:r>
          </a:p>
        </p:txBody>
      </p:sp>
      <p:sp>
        <p:nvSpPr>
          <p:cNvPr id="13" name="Текст 12"/>
          <p:cNvSpPr>
            <a:spLocks noGrp="1"/>
          </p:cNvSpPr>
          <p:nvPr>
            <p:ph type="body" sz="quarter" idx="18"/>
          </p:nvPr>
        </p:nvSpPr>
        <p:spPr>
          <a:xfrm>
            <a:off x="1152525" y="3881438"/>
            <a:ext cx="7086600" cy="457200"/>
          </a:xfrm>
        </p:spPr>
        <p:txBody>
          <a:bodyPr>
            <a:normAutofit fontScale="85000" lnSpcReduction="20000"/>
          </a:bodyPr>
          <a:lstStyle/>
          <a:p>
            <a:pPr>
              <a:defRPr/>
            </a:pPr>
            <a:r>
              <a:rPr dirty="0" smtClean="0"/>
              <a:t>гривны</a:t>
            </a:r>
            <a:endParaRPr dirty="0"/>
          </a:p>
        </p:txBody>
      </p:sp>
      <p:sp>
        <p:nvSpPr>
          <p:cNvPr id="14" name="Текст 13"/>
          <p:cNvSpPr>
            <a:spLocks noGrp="1"/>
          </p:cNvSpPr>
          <p:nvPr>
            <p:ph type="body" sz="quarter" idx="19"/>
          </p:nvPr>
        </p:nvSpPr>
        <p:spPr>
          <a:xfrm>
            <a:off x="1143000" y="3187700"/>
            <a:ext cx="7086600" cy="457200"/>
          </a:xfrm>
        </p:spPr>
        <p:txBody>
          <a:bodyPr>
            <a:normAutofit fontScale="85000" lnSpcReduction="20000"/>
          </a:bodyPr>
          <a:lstStyle/>
          <a:p>
            <a:pPr>
              <a:defRPr/>
            </a:pPr>
            <a:r>
              <a:rPr dirty="0" smtClean="0"/>
              <a:t>рубля</a:t>
            </a:r>
            <a:endParaRPr dirty="0"/>
          </a:p>
        </p:txBody>
      </p:sp>
      <p:sp>
        <p:nvSpPr>
          <p:cNvPr id="18" name="Текст 17"/>
          <p:cNvSpPr>
            <a:spLocks noGrp="1"/>
          </p:cNvSpPr>
          <p:nvPr>
            <p:ph type="body" sz="quarter" idx="20"/>
          </p:nvPr>
        </p:nvSpPr>
        <p:spPr>
          <a:xfrm>
            <a:off x="1143000" y="2501900"/>
            <a:ext cx="7086600" cy="457200"/>
          </a:xfrm>
        </p:spPr>
        <p:txBody>
          <a:bodyPr>
            <a:normAutofit fontScale="85000" lnSpcReduction="20000"/>
          </a:bodyPr>
          <a:lstStyle/>
          <a:p>
            <a:pPr>
              <a:defRPr/>
            </a:pPr>
            <a:r>
              <a:rPr dirty="0" smtClean="0"/>
              <a:t>копейки</a:t>
            </a:r>
            <a:endParaRPr dirty="0"/>
          </a:p>
        </p:txBody>
      </p:sp>
      <p:sp>
        <p:nvSpPr>
          <p:cNvPr id="19" name="Текст 18"/>
          <p:cNvSpPr>
            <a:spLocks noGrp="1"/>
          </p:cNvSpPr>
          <p:nvPr>
            <p:ph type="body" sz="quarter" idx="21"/>
          </p:nvPr>
        </p:nvSpPr>
        <p:spPr>
          <a:xfrm>
            <a:off x="1160463" y="4584700"/>
            <a:ext cx="7086600" cy="457200"/>
          </a:xfrm>
        </p:spPr>
        <p:txBody>
          <a:bodyPr>
            <a:normAutofit fontScale="85000" lnSpcReduction="20000"/>
          </a:bodyPr>
          <a:lstStyle/>
          <a:p>
            <a:pPr>
              <a:defRPr/>
            </a:pPr>
            <a:r>
              <a:rPr dirty="0" smtClean="0"/>
              <a:t>деньги</a:t>
            </a:r>
            <a:endParaRPr dirty="0"/>
          </a:p>
        </p:txBody>
      </p:sp>
      <p:sp>
        <p:nvSpPr>
          <p:cNvPr id="8" name="Пятиугольник 7"/>
          <p:cNvSpPr/>
          <p:nvPr/>
        </p:nvSpPr>
        <p:spPr>
          <a:xfrm>
            <a:off x="619125" y="5540375"/>
            <a:ext cx="2016125" cy="717550"/>
          </a:xfrm>
          <a:prstGeom prst="homePlate">
            <a:avLst/>
          </a:prstGeom>
          <a:solidFill>
            <a:schemeClr val="accent1">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hlinkClick r:id="rId4" action="ppaction://hlinksldjump"/>
              </a:rPr>
              <a:t>Комментарий</a:t>
            </a:r>
            <a:endParaRPr lang="ru-RU" dirty="0">
              <a:solidFill>
                <a:schemeClr val="tx1"/>
              </a:solidFill>
            </a:endParaRPr>
          </a:p>
        </p:txBody>
      </p:sp>
      <p:pic>
        <p:nvPicPr>
          <p:cNvPr id="16393" name="Рисунок 9" descr="D:\Мои документы\Надя\работа\2017-18\сайт\Что Вы знаете о многогранниках\12.jpg"/>
          <p:cNvPicPr>
            <a:picLocks noChangeAspect="1" noChangeArrowheads="1"/>
          </p:cNvPicPr>
          <p:nvPr/>
        </p:nvPicPr>
        <p:blipFill>
          <a:blip r:embed="rId5" cstate="print"/>
          <a:srcRect/>
          <a:stretch>
            <a:fillRect/>
          </a:stretch>
        </p:blipFill>
        <p:spPr bwMode="auto">
          <a:xfrm>
            <a:off x="3881438" y="2679700"/>
            <a:ext cx="4429125" cy="2268538"/>
          </a:xfrm>
          <a:prstGeom prst="rect">
            <a:avLst/>
          </a:prstGeom>
          <a:noFill/>
          <a:ln w="25400">
            <a:solidFill>
              <a:schemeClr val="accent1"/>
            </a:solidFill>
            <a:miter lim="800000"/>
            <a:headEnd/>
            <a:tailEnd/>
          </a:ln>
        </p:spPr>
      </p:pic>
      <p:sp>
        <p:nvSpPr>
          <p:cNvPr id="10" name="AutoShape 8">
            <a:hlinkClick r:id="rId6"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 descr="https://avatars.mds.yandex.net/get-pdb/402117/fdeea31a-8edf-41aa-86a0-1020c29cb517/s120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7411" name="Rectangle 2"/>
          <p:cNvSpPr>
            <a:spLocks noGrp="1"/>
          </p:cNvSpPr>
          <p:nvPr>
            <p:ph type="title"/>
          </p:nvPr>
        </p:nvSpPr>
        <p:spPr>
          <a:xfrm>
            <a:off x="685800" y="228600"/>
            <a:ext cx="7696200" cy="1627188"/>
          </a:xfrm>
        </p:spPr>
        <p:txBody>
          <a:bodyPr/>
          <a:lstStyle/>
          <a:p>
            <a:r>
              <a:rPr sz="2400" i="0" smtClean="0"/>
              <a:t>Почти в каждом языке денежные знаки, помимо официальных названий, имеют и народные прозвища. Каким из прозвищ именовались серебряные талеры, из которых на Руси изготавливали свои монеты:</a:t>
            </a:r>
            <a:endParaRPr sz="3600" smtClean="0"/>
          </a:p>
        </p:txBody>
      </p:sp>
      <p:sp>
        <p:nvSpPr>
          <p:cNvPr id="15" name="Rectangle 15"/>
          <p:cNvSpPr>
            <a:spLocks noGrp="1"/>
          </p:cNvSpPr>
          <p:nvPr>
            <p:ph type="body" sz="quarter" idx="18"/>
          </p:nvPr>
        </p:nvSpPr>
        <p:spPr>
          <a:xfrm>
            <a:off x="1125538" y="3944938"/>
            <a:ext cx="1790278" cy="457200"/>
          </a:xfrm>
        </p:spPr>
        <p:txBody>
          <a:bodyPr>
            <a:normAutofit fontScale="85000" lnSpcReduction="20000"/>
          </a:bodyPr>
          <a:lstStyle>
            <a:extLst/>
          </a:lstStyle>
          <a:p>
            <a:pPr>
              <a:defRPr/>
            </a:pPr>
            <a:r>
              <a:rPr i="1" dirty="0" err="1" smtClean="0"/>
              <a:t>арапчики</a:t>
            </a:r>
            <a:endParaRPr dirty="0"/>
          </a:p>
        </p:txBody>
      </p:sp>
      <p:sp>
        <p:nvSpPr>
          <p:cNvPr id="16" name="Rectangle 16"/>
          <p:cNvSpPr>
            <a:spLocks noGrp="1"/>
          </p:cNvSpPr>
          <p:nvPr>
            <p:ph type="body" sz="quarter" idx="19"/>
          </p:nvPr>
        </p:nvSpPr>
        <p:spPr/>
        <p:txBody>
          <a:bodyPr>
            <a:normAutofit fontScale="85000" lnSpcReduction="20000"/>
          </a:bodyPr>
          <a:lstStyle>
            <a:extLst/>
          </a:lstStyle>
          <a:p>
            <a:pPr>
              <a:defRPr/>
            </a:pPr>
            <a:r>
              <a:rPr i="1" dirty="0" err="1" smtClean="0"/>
              <a:t>лобанчики</a:t>
            </a:r>
            <a:endParaRPr dirty="0"/>
          </a:p>
        </p:txBody>
      </p:sp>
      <p:sp>
        <p:nvSpPr>
          <p:cNvPr id="17" name="Rectangle 17"/>
          <p:cNvSpPr>
            <a:spLocks noGrp="1"/>
          </p:cNvSpPr>
          <p:nvPr>
            <p:ph type="body" sz="quarter" idx="20"/>
          </p:nvPr>
        </p:nvSpPr>
        <p:spPr>
          <a:xfrm>
            <a:off x="1179513" y="2374900"/>
            <a:ext cx="7086600" cy="457200"/>
          </a:xfrm>
        </p:spPr>
        <p:txBody>
          <a:bodyPr>
            <a:normAutofit fontScale="85000" lnSpcReduction="20000"/>
          </a:bodyPr>
          <a:lstStyle>
            <a:extLst/>
          </a:lstStyle>
          <a:p>
            <a:pPr>
              <a:defRPr/>
            </a:pPr>
            <a:r>
              <a:rPr i="1" dirty="0" smtClean="0"/>
              <a:t>новгородки</a:t>
            </a:r>
            <a:endParaRPr dirty="0"/>
          </a:p>
        </p:txBody>
      </p:sp>
      <p:sp>
        <p:nvSpPr>
          <p:cNvPr id="18" name="Текст 17"/>
          <p:cNvSpPr>
            <a:spLocks noGrp="1"/>
          </p:cNvSpPr>
          <p:nvPr>
            <p:ph type="body" sz="quarter" idx="21"/>
          </p:nvPr>
        </p:nvSpPr>
        <p:spPr>
          <a:xfrm>
            <a:off x="1169988" y="2908300"/>
            <a:ext cx="7086600" cy="457200"/>
          </a:xfrm>
        </p:spPr>
        <p:txBody>
          <a:bodyPr>
            <a:normAutofit fontScale="85000" lnSpcReduction="20000"/>
          </a:bodyPr>
          <a:lstStyle/>
          <a:p>
            <a:pPr>
              <a:defRPr/>
            </a:pPr>
            <a:r>
              <a:rPr i="1" dirty="0" smtClean="0"/>
              <a:t>ефимки</a:t>
            </a:r>
            <a:endParaRPr dirty="0" smtClean="0"/>
          </a:p>
        </p:txBody>
      </p:sp>
      <p:sp>
        <p:nvSpPr>
          <p:cNvPr id="8" name="Пятиугольник 7"/>
          <p:cNvSpPr/>
          <p:nvPr/>
        </p:nvSpPr>
        <p:spPr>
          <a:xfrm>
            <a:off x="528638" y="5557838"/>
            <a:ext cx="2017712" cy="717550"/>
          </a:xfrm>
          <a:prstGeom prst="homePlate">
            <a:avLst/>
          </a:prstGeom>
          <a:solidFill>
            <a:schemeClr val="accent1">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hlinkClick r:id="rId4" action="ppaction://hlinksldjump"/>
              </a:rPr>
              <a:t>Комментарий</a:t>
            </a:r>
            <a:endParaRPr lang="ru-RU" dirty="0">
              <a:solidFill>
                <a:schemeClr val="tx1"/>
              </a:solidFill>
            </a:endParaRPr>
          </a:p>
        </p:txBody>
      </p:sp>
      <p:pic>
        <p:nvPicPr>
          <p:cNvPr id="17417" name="Picture 1" descr="D:\Мои документы\Надя\работа\2017-18\сайт\Что Вы знаете о многогранниках\13.jpg"/>
          <p:cNvPicPr>
            <a:picLocks noChangeAspect="1" noChangeArrowheads="1"/>
          </p:cNvPicPr>
          <p:nvPr/>
        </p:nvPicPr>
        <p:blipFill>
          <a:blip r:embed="rId5" cstate="print"/>
          <a:srcRect/>
          <a:stretch>
            <a:fillRect/>
          </a:stretch>
        </p:blipFill>
        <p:spPr bwMode="auto">
          <a:xfrm>
            <a:off x="3916363" y="2197100"/>
            <a:ext cx="4668837" cy="3109913"/>
          </a:xfrm>
          <a:prstGeom prst="rect">
            <a:avLst/>
          </a:prstGeom>
          <a:noFill/>
          <a:ln w="25400">
            <a:solidFill>
              <a:schemeClr val="accent1"/>
            </a:solidFill>
            <a:miter lim="800000"/>
            <a:headEnd/>
            <a:tailEnd/>
          </a:ln>
        </p:spPr>
      </p:pic>
      <p:sp>
        <p:nvSpPr>
          <p:cNvPr id="10" name="AutoShape 8">
            <a:hlinkClick r:id="rId6"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15"/>
                                        </p:tgtEl>
                                        <p:attrNameLst>
                                          <p:attrName>fillcolor</p:attrName>
                                        </p:attrNameLst>
                                      </p:cBhvr>
                                      <p:to>
                                        <a:schemeClr val="accent2"/>
                                      </p:to>
                                    </p:animClr>
                                    <p:set>
                                      <p:cBhvr>
                                        <p:cTn id="7" dur="2000" fill="hold"/>
                                        <p:tgtEl>
                                          <p:spTgt spid="15"/>
                                        </p:tgtEl>
                                        <p:attrNameLst>
                                          <p:attrName>fill.type</p:attrName>
                                        </p:attrNameLst>
                                      </p:cBhvr>
                                      <p:to>
                                        <p:strVal val="solid"/>
                                      </p:to>
                                    </p:set>
                                    <p:set>
                                      <p:cBhvr>
                                        <p:cTn id="8" dur="2000" fill="hold"/>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1" descr="https://avatars.mds.yandex.net/get-pdb/402117/fdeea31a-8edf-41aa-86a0-1020c29cb517/s120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8435" name="Rectangle 2"/>
          <p:cNvSpPr>
            <a:spLocks noGrp="1"/>
          </p:cNvSpPr>
          <p:nvPr>
            <p:ph type="title"/>
          </p:nvPr>
        </p:nvSpPr>
        <p:spPr/>
        <p:txBody>
          <a:bodyPr/>
          <a:lstStyle/>
          <a:p>
            <a:r>
              <a:rPr sz="2800" i="0" smtClean="0"/>
              <a:t>Первые бумажные деньги появились:</a:t>
            </a:r>
          </a:p>
        </p:txBody>
      </p:sp>
      <p:sp>
        <p:nvSpPr>
          <p:cNvPr id="15" name="Rectangle 15"/>
          <p:cNvSpPr>
            <a:spLocks noGrp="1"/>
          </p:cNvSpPr>
          <p:nvPr>
            <p:ph type="body" sz="quarter" idx="18"/>
          </p:nvPr>
        </p:nvSpPr>
        <p:spPr/>
        <p:txBody>
          <a:bodyPr>
            <a:normAutofit fontScale="85000" lnSpcReduction="20000"/>
          </a:bodyPr>
          <a:lstStyle>
            <a:extLst/>
          </a:lstStyle>
          <a:p>
            <a:pPr>
              <a:defRPr/>
            </a:pPr>
            <a:r>
              <a:rPr i="1" dirty="0" smtClean="0"/>
              <a:t>в России в 18 веке</a:t>
            </a:r>
            <a:endParaRPr dirty="0"/>
          </a:p>
        </p:txBody>
      </p:sp>
      <p:sp>
        <p:nvSpPr>
          <p:cNvPr id="16" name="Rectangle 16"/>
          <p:cNvSpPr>
            <a:spLocks noGrp="1"/>
          </p:cNvSpPr>
          <p:nvPr>
            <p:ph type="body" sz="quarter" idx="19"/>
          </p:nvPr>
        </p:nvSpPr>
        <p:spPr/>
        <p:txBody>
          <a:bodyPr>
            <a:normAutofit fontScale="85000" lnSpcReduction="20000"/>
          </a:bodyPr>
          <a:lstStyle>
            <a:extLst/>
          </a:lstStyle>
          <a:p>
            <a:pPr>
              <a:defRPr/>
            </a:pPr>
            <a:r>
              <a:rPr i="1" dirty="0" smtClean="0"/>
              <a:t>в Европе в 17 веке</a:t>
            </a:r>
            <a:endParaRPr dirty="0"/>
          </a:p>
        </p:txBody>
      </p:sp>
      <p:sp>
        <p:nvSpPr>
          <p:cNvPr id="18" name="Текст 17"/>
          <p:cNvSpPr>
            <a:spLocks noGrp="1"/>
          </p:cNvSpPr>
          <p:nvPr>
            <p:ph type="body" sz="quarter" idx="20"/>
          </p:nvPr>
        </p:nvSpPr>
        <p:spPr/>
        <p:txBody>
          <a:bodyPr>
            <a:normAutofit fontScale="85000" lnSpcReduction="20000"/>
          </a:bodyPr>
          <a:lstStyle/>
          <a:p>
            <a:pPr>
              <a:defRPr/>
            </a:pPr>
            <a:r>
              <a:rPr i="1" dirty="0" smtClean="0"/>
              <a:t>в США в 17 веке</a:t>
            </a:r>
            <a:endParaRPr dirty="0" smtClean="0"/>
          </a:p>
        </p:txBody>
      </p:sp>
      <p:sp>
        <p:nvSpPr>
          <p:cNvPr id="19" name="Текст 18"/>
          <p:cNvSpPr>
            <a:spLocks noGrp="1"/>
          </p:cNvSpPr>
          <p:nvPr>
            <p:ph type="body" sz="quarter" idx="21"/>
          </p:nvPr>
        </p:nvSpPr>
        <p:spPr>
          <a:xfrm>
            <a:off x="1143000" y="2057400"/>
            <a:ext cx="3068960" cy="457200"/>
          </a:xfrm>
        </p:spPr>
        <p:txBody>
          <a:bodyPr>
            <a:normAutofit fontScale="85000" lnSpcReduction="20000"/>
          </a:bodyPr>
          <a:lstStyle/>
          <a:p>
            <a:pPr>
              <a:defRPr/>
            </a:pPr>
            <a:r>
              <a:rPr i="1" dirty="0" smtClean="0"/>
              <a:t>в Китае в 10 веке</a:t>
            </a:r>
            <a:endParaRPr dirty="0" smtClean="0"/>
          </a:p>
        </p:txBody>
      </p:sp>
      <p:sp>
        <p:nvSpPr>
          <p:cNvPr id="8" name="Пятиугольник 7"/>
          <p:cNvSpPr/>
          <p:nvPr/>
        </p:nvSpPr>
        <p:spPr>
          <a:xfrm>
            <a:off x="690563" y="5513388"/>
            <a:ext cx="2016125" cy="717550"/>
          </a:xfrm>
          <a:prstGeom prst="homePlate">
            <a:avLst/>
          </a:prstGeom>
          <a:solidFill>
            <a:schemeClr val="accent1">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hlinkClick r:id="" action="ppaction://noaction"/>
              </a:rPr>
              <a:t>Комментарий</a:t>
            </a:r>
            <a:endParaRPr lang="ru-RU" dirty="0">
              <a:solidFill>
                <a:schemeClr val="tx1"/>
              </a:solidFill>
            </a:endParaRPr>
          </a:p>
        </p:txBody>
      </p:sp>
      <p:pic>
        <p:nvPicPr>
          <p:cNvPr id="18441" name="Рисунок 8" descr="D:\Мои документы\Надя\работа\2017-18\сайт\Что Вы знаете о многогранниках\14.jpg"/>
          <p:cNvPicPr>
            <a:picLocks noChangeAspect="1" noChangeArrowheads="1"/>
          </p:cNvPicPr>
          <p:nvPr/>
        </p:nvPicPr>
        <p:blipFill>
          <a:blip r:embed="rId4" cstate="print"/>
          <a:srcRect/>
          <a:stretch>
            <a:fillRect/>
          </a:stretch>
        </p:blipFill>
        <p:spPr bwMode="auto">
          <a:xfrm>
            <a:off x="4903788" y="2025650"/>
            <a:ext cx="3756025" cy="2959100"/>
          </a:xfrm>
          <a:prstGeom prst="rect">
            <a:avLst/>
          </a:prstGeom>
          <a:noFill/>
          <a:ln w="25400">
            <a:solidFill>
              <a:schemeClr val="accent1"/>
            </a:solidFill>
            <a:miter lim="800000"/>
            <a:headEnd/>
            <a:tailEnd/>
          </a:ln>
        </p:spPr>
      </p:pic>
      <p:sp>
        <p:nvSpPr>
          <p:cNvPr id="10" name="AutoShape 8">
            <a:hlinkClick r:id="rId5"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19"/>
                                        </p:tgtEl>
                                        <p:attrNameLst>
                                          <p:attrName>fillcolor</p:attrName>
                                        </p:attrNameLst>
                                      </p:cBhvr>
                                      <p:to>
                                        <a:schemeClr val="accent2"/>
                                      </p:to>
                                    </p:animClr>
                                    <p:set>
                                      <p:cBhvr>
                                        <p:cTn id="7" dur="2000" fill="hold"/>
                                        <p:tgtEl>
                                          <p:spTgt spid="19"/>
                                        </p:tgtEl>
                                        <p:attrNameLst>
                                          <p:attrName>fill.type</p:attrName>
                                        </p:attrNameLst>
                                      </p:cBhvr>
                                      <p:to>
                                        <p:strVal val="solid"/>
                                      </p:to>
                                    </p:set>
                                    <p:set>
                                      <p:cBhvr>
                                        <p:cTn id="8" dur="2000" fill="hold"/>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1" descr="https://avatars.mds.yandex.net/get-pdb/402117/fdeea31a-8edf-41aa-86a0-1020c29cb517/s120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Rectangle 2"/>
          <p:cNvSpPr>
            <a:spLocks noGrp="1"/>
          </p:cNvSpPr>
          <p:nvPr>
            <p:ph type="title"/>
          </p:nvPr>
        </p:nvSpPr>
        <p:spPr>
          <a:xfrm>
            <a:off x="685800" y="228600"/>
            <a:ext cx="7696200" cy="1760538"/>
          </a:xfrm>
        </p:spPr>
        <p:txBody>
          <a:bodyPr>
            <a:noAutofit/>
          </a:bodyPr>
          <a:lstStyle>
            <a:extLst/>
          </a:lstStyle>
          <a:p>
            <a:pPr marL="342900" indent="-342900">
              <a:spcBef>
                <a:spcPct val="20000"/>
              </a:spcBef>
              <a:defRPr/>
            </a:pPr>
            <a:r>
              <a:rPr sz="2800" i="0" dirty="0" smtClean="0"/>
              <a:t>Деньги, у которых номинальная стоимость выше реальной, называются:</a:t>
            </a:r>
            <a:endParaRPr sz="2800" i="0" kern="1200" dirty="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1" name="Rectangle 11"/>
          <p:cNvSpPr>
            <a:spLocks noGrp="1"/>
          </p:cNvSpPr>
          <p:nvPr>
            <p:ph type="body" sz="quarter" idx="17"/>
          </p:nvPr>
        </p:nvSpPr>
        <p:spPr>
          <a:xfrm>
            <a:off x="1116013" y="4429125"/>
            <a:ext cx="7086600" cy="457200"/>
          </a:xfrm>
        </p:spPr>
        <p:txBody>
          <a:bodyPr>
            <a:normAutofit fontScale="85000" lnSpcReduction="20000"/>
          </a:bodyPr>
          <a:lstStyle>
            <a:extLst/>
          </a:lstStyle>
          <a:p>
            <a:pPr>
              <a:defRPr/>
            </a:pPr>
            <a:r>
              <a:rPr i="1" dirty="0" smtClean="0"/>
              <a:t>кредитными</a:t>
            </a:r>
            <a:endParaRPr dirty="0"/>
          </a:p>
        </p:txBody>
      </p:sp>
      <p:sp>
        <p:nvSpPr>
          <p:cNvPr id="15" name="Rectangle 15"/>
          <p:cNvSpPr>
            <a:spLocks noGrp="1"/>
          </p:cNvSpPr>
          <p:nvPr>
            <p:ph type="body" sz="quarter" idx="19"/>
          </p:nvPr>
        </p:nvSpPr>
        <p:spPr>
          <a:xfrm>
            <a:off x="1116013" y="3168650"/>
            <a:ext cx="7086600" cy="457200"/>
          </a:xfrm>
        </p:spPr>
        <p:txBody>
          <a:bodyPr>
            <a:normAutofit fontScale="85000" lnSpcReduction="20000"/>
          </a:bodyPr>
          <a:lstStyle>
            <a:extLst/>
          </a:lstStyle>
          <a:p>
            <a:pPr>
              <a:defRPr/>
            </a:pPr>
            <a:r>
              <a:rPr i="1" dirty="0" smtClean="0"/>
              <a:t>полноценными</a:t>
            </a:r>
            <a:endParaRPr dirty="0"/>
          </a:p>
        </p:txBody>
      </p:sp>
      <p:sp>
        <p:nvSpPr>
          <p:cNvPr id="16" name="Rectangle 16"/>
          <p:cNvSpPr>
            <a:spLocks noGrp="1"/>
          </p:cNvSpPr>
          <p:nvPr>
            <p:ph type="body" sz="quarter" idx="20"/>
          </p:nvPr>
        </p:nvSpPr>
        <p:spPr>
          <a:xfrm>
            <a:off x="1143000" y="2509838"/>
            <a:ext cx="7086600" cy="457200"/>
          </a:xfrm>
        </p:spPr>
        <p:txBody>
          <a:bodyPr>
            <a:normAutofit fontScale="85000" lnSpcReduction="20000"/>
          </a:bodyPr>
          <a:lstStyle>
            <a:extLst/>
          </a:lstStyle>
          <a:p>
            <a:pPr>
              <a:defRPr/>
            </a:pPr>
            <a:r>
              <a:rPr i="1" dirty="0" smtClean="0"/>
              <a:t>действительными</a:t>
            </a:r>
            <a:endParaRPr dirty="0"/>
          </a:p>
        </p:txBody>
      </p:sp>
      <p:sp>
        <p:nvSpPr>
          <p:cNvPr id="17" name="Rectangle 17"/>
          <p:cNvSpPr>
            <a:spLocks noGrp="1"/>
          </p:cNvSpPr>
          <p:nvPr>
            <p:ph type="body" sz="quarter" idx="21"/>
          </p:nvPr>
        </p:nvSpPr>
        <p:spPr>
          <a:xfrm>
            <a:off x="1160463" y="3805238"/>
            <a:ext cx="2835473" cy="457200"/>
          </a:xfrm>
        </p:spPr>
        <p:txBody>
          <a:bodyPr>
            <a:normAutofit fontScale="85000" lnSpcReduction="20000"/>
          </a:bodyPr>
          <a:lstStyle>
            <a:extLst/>
          </a:lstStyle>
          <a:p>
            <a:pPr>
              <a:defRPr/>
            </a:pPr>
            <a:r>
              <a:rPr i="1" dirty="0" smtClean="0"/>
              <a:t>неполноценными</a:t>
            </a:r>
            <a:endParaRPr dirty="0" smtClean="0"/>
          </a:p>
        </p:txBody>
      </p:sp>
      <p:sp>
        <p:nvSpPr>
          <p:cNvPr id="8" name="Пятиугольник 7"/>
          <p:cNvSpPr/>
          <p:nvPr/>
        </p:nvSpPr>
        <p:spPr>
          <a:xfrm>
            <a:off x="690563" y="5468938"/>
            <a:ext cx="2016125" cy="715962"/>
          </a:xfrm>
          <a:prstGeom prst="homePlate">
            <a:avLst/>
          </a:prstGeom>
          <a:solidFill>
            <a:schemeClr val="accent1">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hlinkClick r:id="" action="ppaction://noaction"/>
              </a:rPr>
              <a:t>Комментарий</a:t>
            </a:r>
            <a:endParaRPr lang="ru-RU" dirty="0">
              <a:solidFill>
                <a:schemeClr val="tx1"/>
              </a:solidFill>
            </a:endParaRPr>
          </a:p>
        </p:txBody>
      </p:sp>
      <p:pic>
        <p:nvPicPr>
          <p:cNvPr id="19465" name="Рисунок 8" descr="D:\Мои документы\Надя\работа\2017-18\сайт\Что Вы знаете о многогранниках\15.jpg"/>
          <p:cNvPicPr>
            <a:picLocks noChangeAspect="1" noChangeArrowheads="1"/>
          </p:cNvPicPr>
          <p:nvPr/>
        </p:nvPicPr>
        <p:blipFill>
          <a:blip r:embed="rId4" cstate="print"/>
          <a:srcRect/>
          <a:stretch>
            <a:fillRect/>
          </a:stretch>
        </p:blipFill>
        <p:spPr bwMode="auto">
          <a:xfrm>
            <a:off x="4446588" y="2474913"/>
            <a:ext cx="4240212" cy="3055937"/>
          </a:xfrm>
          <a:prstGeom prst="rect">
            <a:avLst/>
          </a:prstGeom>
          <a:noFill/>
          <a:ln w="9525">
            <a:noFill/>
            <a:miter lim="800000"/>
            <a:headEnd/>
            <a:tailEnd/>
          </a:ln>
        </p:spPr>
      </p:pic>
      <p:sp>
        <p:nvSpPr>
          <p:cNvPr id="10" name="AutoShape 8">
            <a:hlinkClick r:id="rId5"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17"/>
                                        </p:tgtEl>
                                        <p:attrNameLst>
                                          <p:attrName>fillcolor</p:attrName>
                                        </p:attrNameLst>
                                      </p:cBhvr>
                                      <p:to>
                                        <a:schemeClr val="accent2"/>
                                      </p:to>
                                    </p:animClr>
                                    <p:set>
                                      <p:cBhvr>
                                        <p:cTn id="7" dur="2000" fill="hold"/>
                                        <p:tgtEl>
                                          <p:spTgt spid="17"/>
                                        </p:tgtEl>
                                        <p:attrNameLst>
                                          <p:attrName>fill.type</p:attrName>
                                        </p:attrNameLst>
                                      </p:cBhvr>
                                      <p:to>
                                        <p:strVal val="solid"/>
                                      </p:to>
                                    </p:set>
                                    <p:set>
                                      <p:cBhvr>
                                        <p:cTn id="8" dur="2000" fill="hold"/>
                                        <p:tgtEl>
                                          <p:spTgt spid="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descr="https://avatars.mds.yandex.net/get-pdb/402117/fdeea31a-8edf-41aa-86a0-1020c29cb517/s120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0483" name="Rectangle 2"/>
          <p:cNvSpPr>
            <a:spLocks noGrp="1"/>
          </p:cNvSpPr>
          <p:nvPr>
            <p:ph type="title"/>
          </p:nvPr>
        </p:nvSpPr>
        <p:spPr>
          <a:xfrm>
            <a:off x="685800" y="327025"/>
            <a:ext cx="7696200" cy="1789113"/>
          </a:xfrm>
        </p:spPr>
        <p:txBody>
          <a:bodyPr/>
          <a:lstStyle/>
          <a:p>
            <a:r>
              <a:rPr sz="3200" i="0" smtClean="0"/>
              <a:t>В какой стране были выпущены банкноты самого крупного номинала в истории денежного обращения:</a:t>
            </a:r>
          </a:p>
        </p:txBody>
      </p:sp>
      <p:sp>
        <p:nvSpPr>
          <p:cNvPr id="11" name="Текст 10"/>
          <p:cNvSpPr>
            <a:spLocks noGrp="1"/>
          </p:cNvSpPr>
          <p:nvPr>
            <p:ph type="body" sz="quarter" idx="17"/>
          </p:nvPr>
        </p:nvSpPr>
        <p:spPr/>
        <p:txBody>
          <a:bodyPr>
            <a:normAutofit fontScale="85000" lnSpcReduction="20000"/>
          </a:bodyPr>
          <a:lstStyle/>
          <a:p>
            <a:pPr>
              <a:defRPr/>
            </a:pPr>
            <a:r>
              <a:rPr i="1" dirty="0" smtClean="0"/>
              <a:t>Зимбабве</a:t>
            </a:r>
            <a:endParaRPr dirty="0" smtClean="0"/>
          </a:p>
        </p:txBody>
      </p:sp>
      <p:sp>
        <p:nvSpPr>
          <p:cNvPr id="13" name="Текст 12"/>
          <p:cNvSpPr>
            <a:spLocks noGrp="1"/>
          </p:cNvSpPr>
          <p:nvPr>
            <p:ph type="body" sz="quarter" idx="18"/>
          </p:nvPr>
        </p:nvSpPr>
        <p:spPr/>
        <p:txBody>
          <a:bodyPr>
            <a:normAutofit fontScale="85000" lnSpcReduction="20000"/>
          </a:bodyPr>
          <a:lstStyle/>
          <a:p>
            <a:pPr>
              <a:defRPr/>
            </a:pPr>
            <a:r>
              <a:rPr i="1" dirty="0" smtClean="0"/>
              <a:t>Югославия</a:t>
            </a:r>
            <a:endParaRPr dirty="0" smtClean="0"/>
          </a:p>
        </p:txBody>
      </p:sp>
      <p:sp>
        <p:nvSpPr>
          <p:cNvPr id="18" name="Текст 17"/>
          <p:cNvSpPr>
            <a:spLocks noGrp="1"/>
          </p:cNvSpPr>
          <p:nvPr>
            <p:ph type="body" sz="quarter" idx="20"/>
          </p:nvPr>
        </p:nvSpPr>
        <p:spPr>
          <a:xfrm>
            <a:off x="1044575" y="2608263"/>
            <a:ext cx="7086600" cy="457200"/>
          </a:xfrm>
        </p:spPr>
        <p:txBody>
          <a:bodyPr>
            <a:normAutofit fontScale="85000" lnSpcReduction="20000"/>
          </a:bodyPr>
          <a:lstStyle/>
          <a:p>
            <a:pPr>
              <a:defRPr/>
            </a:pPr>
            <a:r>
              <a:rPr i="1" dirty="0" smtClean="0"/>
              <a:t>Германия</a:t>
            </a:r>
            <a:endParaRPr dirty="0" smtClean="0"/>
          </a:p>
        </p:txBody>
      </p:sp>
      <p:sp>
        <p:nvSpPr>
          <p:cNvPr id="19" name="Текст 18"/>
          <p:cNvSpPr>
            <a:spLocks noGrp="1"/>
          </p:cNvSpPr>
          <p:nvPr>
            <p:ph type="body" sz="quarter" idx="21"/>
          </p:nvPr>
        </p:nvSpPr>
        <p:spPr>
          <a:xfrm>
            <a:off x="1125538" y="3402013"/>
            <a:ext cx="1430238" cy="457200"/>
          </a:xfrm>
        </p:spPr>
        <p:txBody>
          <a:bodyPr>
            <a:normAutofit fontScale="85000" lnSpcReduction="20000"/>
          </a:bodyPr>
          <a:lstStyle/>
          <a:p>
            <a:pPr>
              <a:defRPr/>
            </a:pPr>
            <a:r>
              <a:rPr i="1" dirty="0" smtClean="0"/>
              <a:t>Венгрия</a:t>
            </a:r>
            <a:endParaRPr dirty="0" smtClean="0"/>
          </a:p>
        </p:txBody>
      </p:sp>
      <p:sp>
        <p:nvSpPr>
          <p:cNvPr id="8" name="Пятиугольник 7"/>
          <p:cNvSpPr/>
          <p:nvPr/>
        </p:nvSpPr>
        <p:spPr>
          <a:xfrm>
            <a:off x="619125" y="5621338"/>
            <a:ext cx="2016125" cy="715962"/>
          </a:xfrm>
          <a:prstGeom prst="homePlate">
            <a:avLst/>
          </a:prstGeom>
          <a:solidFill>
            <a:schemeClr val="accent1">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hlinkClick r:id="rId4" action="ppaction://hlinksldjump"/>
              </a:rPr>
              <a:t>Комментарий</a:t>
            </a:r>
            <a:endParaRPr lang="ru-RU" dirty="0">
              <a:solidFill>
                <a:schemeClr val="tx1"/>
              </a:solidFill>
            </a:endParaRPr>
          </a:p>
        </p:txBody>
      </p:sp>
      <p:pic>
        <p:nvPicPr>
          <p:cNvPr id="20489" name="Рисунок 8" descr="D:\Мои документы\Надя\работа\2017-18\сайт\Что Вы знаете о многогранниках\16.png"/>
          <p:cNvPicPr>
            <a:picLocks noChangeAspect="1" noChangeArrowheads="1"/>
          </p:cNvPicPr>
          <p:nvPr/>
        </p:nvPicPr>
        <p:blipFill>
          <a:blip r:embed="rId5" cstate="print"/>
          <a:srcRect/>
          <a:stretch>
            <a:fillRect/>
          </a:stretch>
        </p:blipFill>
        <p:spPr bwMode="auto">
          <a:xfrm>
            <a:off x="4025900" y="2706688"/>
            <a:ext cx="4552950" cy="2708275"/>
          </a:xfrm>
          <a:prstGeom prst="rect">
            <a:avLst/>
          </a:prstGeom>
          <a:noFill/>
          <a:ln w="25400">
            <a:solidFill>
              <a:schemeClr val="accent1"/>
            </a:solidFill>
            <a:miter lim="800000"/>
            <a:headEnd/>
            <a:tailEnd/>
          </a:ln>
        </p:spPr>
      </p:pic>
      <p:sp>
        <p:nvSpPr>
          <p:cNvPr id="10" name="AutoShape 8">
            <a:hlinkClick r:id="rId6"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19"/>
                                        </p:tgtEl>
                                        <p:attrNameLst>
                                          <p:attrName>fillcolor</p:attrName>
                                        </p:attrNameLst>
                                      </p:cBhvr>
                                      <p:to>
                                        <a:schemeClr val="accent2"/>
                                      </p:to>
                                    </p:animClr>
                                    <p:set>
                                      <p:cBhvr>
                                        <p:cTn id="7" dur="2000" fill="hold"/>
                                        <p:tgtEl>
                                          <p:spTgt spid="19"/>
                                        </p:tgtEl>
                                        <p:attrNameLst>
                                          <p:attrName>fill.type</p:attrName>
                                        </p:attrNameLst>
                                      </p:cBhvr>
                                      <p:to>
                                        <p:strVal val="solid"/>
                                      </p:to>
                                    </p:set>
                                    <p:set>
                                      <p:cBhvr>
                                        <p:cTn id="8" dur="2000" fill="hold"/>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descr="https://avatars.mds.yandex.net/get-pdb/402117/fdeea31a-8edf-41aa-86a0-1020c29cb517/s120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1507" name="Rectangle 2"/>
          <p:cNvSpPr>
            <a:spLocks noGrp="1"/>
          </p:cNvSpPr>
          <p:nvPr>
            <p:ph type="title"/>
          </p:nvPr>
        </p:nvSpPr>
        <p:spPr/>
        <p:txBody>
          <a:bodyPr/>
          <a:lstStyle/>
          <a:p>
            <a:r>
              <a:rPr sz="2800" i="0" smtClean="0"/>
              <a:t>На территории какого современного государства, кроме Китая, деньги печатали на шелке:</a:t>
            </a:r>
          </a:p>
        </p:txBody>
      </p:sp>
      <p:sp>
        <p:nvSpPr>
          <p:cNvPr id="12" name="Rectangle 12"/>
          <p:cNvSpPr>
            <a:spLocks noGrp="1"/>
          </p:cNvSpPr>
          <p:nvPr>
            <p:ph type="body" sz="quarter" idx="17"/>
          </p:nvPr>
        </p:nvSpPr>
        <p:spPr>
          <a:xfrm>
            <a:off x="1187450" y="2084388"/>
            <a:ext cx="7086600" cy="457200"/>
          </a:xfrm>
        </p:spPr>
        <p:txBody>
          <a:bodyPr>
            <a:normAutofit fontScale="85000" lnSpcReduction="20000"/>
          </a:bodyPr>
          <a:lstStyle>
            <a:extLst/>
          </a:lstStyle>
          <a:p>
            <a:pPr>
              <a:defRPr/>
            </a:pPr>
            <a:r>
              <a:rPr i="1" dirty="0" smtClean="0"/>
              <a:t>Индия</a:t>
            </a:r>
            <a:endParaRPr dirty="0" smtClean="0"/>
          </a:p>
        </p:txBody>
      </p:sp>
      <p:sp>
        <p:nvSpPr>
          <p:cNvPr id="16" name="Rectangle 16"/>
          <p:cNvSpPr>
            <a:spLocks noGrp="1"/>
          </p:cNvSpPr>
          <p:nvPr>
            <p:ph type="body" sz="quarter" idx="19"/>
          </p:nvPr>
        </p:nvSpPr>
        <p:spPr>
          <a:xfrm>
            <a:off x="1231900" y="3240088"/>
            <a:ext cx="7086600" cy="457200"/>
          </a:xfrm>
        </p:spPr>
        <p:txBody>
          <a:bodyPr>
            <a:normAutofit fontScale="85000" lnSpcReduction="20000"/>
          </a:bodyPr>
          <a:lstStyle>
            <a:extLst/>
          </a:lstStyle>
          <a:p>
            <a:pPr>
              <a:defRPr/>
            </a:pPr>
            <a:r>
              <a:rPr i="1" dirty="0" smtClean="0"/>
              <a:t>Бразилия</a:t>
            </a:r>
            <a:endParaRPr dirty="0" smtClean="0"/>
          </a:p>
        </p:txBody>
      </p:sp>
      <p:sp>
        <p:nvSpPr>
          <p:cNvPr id="17" name="Rectangle 17"/>
          <p:cNvSpPr>
            <a:spLocks noGrp="1"/>
          </p:cNvSpPr>
          <p:nvPr>
            <p:ph type="body" sz="quarter" idx="20"/>
          </p:nvPr>
        </p:nvSpPr>
        <p:spPr>
          <a:xfrm>
            <a:off x="1160463" y="2671763"/>
            <a:ext cx="7086600" cy="457200"/>
          </a:xfrm>
        </p:spPr>
        <p:txBody>
          <a:bodyPr>
            <a:normAutofit fontScale="85000" lnSpcReduction="20000"/>
          </a:bodyPr>
          <a:lstStyle>
            <a:extLst/>
          </a:lstStyle>
          <a:p>
            <a:pPr>
              <a:defRPr/>
            </a:pPr>
            <a:r>
              <a:rPr i="1" dirty="0" smtClean="0"/>
              <a:t>Монголия</a:t>
            </a:r>
          </a:p>
        </p:txBody>
      </p:sp>
      <p:sp>
        <p:nvSpPr>
          <p:cNvPr id="19" name="Текст 18"/>
          <p:cNvSpPr>
            <a:spLocks noGrp="1"/>
          </p:cNvSpPr>
          <p:nvPr>
            <p:ph type="body" sz="quarter" idx="21"/>
          </p:nvPr>
        </p:nvSpPr>
        <p:spPr>
          <a:xfrm>
            <a:off x="1231900" y="3903663"/>
            <a:ext cx="2043956" cy="457200"/>
          </a:xfrm>
        </p:spPr>
        <p:txBody>
          <a:bodyPr>
            <a:normAutofit fontScale="85000" lnSpcReduction="20000"/>
          </a:bodyPr>
          <a:lstStyle/>
          <a:p>
            <a:pPr>
              <a:defRPr/>
            </a:pPr>
            <a:r>
              <a:rPr i="1" dirty="0" smtClean="0"/>
              <a:t>Узбекистан</a:t>
            </a:r>
            <a:endParaRPr dirty="0"/>
          </a:p>
        </p:txBody>
      </p:sp>
      <p:sp>
        <p:nvSpPr>
          <p:cNvPr id="8" name="Пятиугольник 7"/>
          <p:cNvSpPr/>
          <p:nvPr/>
        </p:nvSpPr>
        <p:spPr>
          <a:xfrm>
            <a:off x="511175" y="5692775"/>
            <a:ext cx="2016125" cy="717550"/>
          </a:xfrm>
          <a:prstGeom prst="homePlate">
            <a:avLst/>
          </a:prstGeom>
          <a:solidFill>
            <a:schemeClr val="accent1">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hlinkClick r:id="rId4" action="ppaction://hlinksldjump"/>
              </a:rPr>
              <a:t>Комментарий</a:t>
            </a:r>
            <a:endParaRPr lang="ru-RU" dirty="0">
              <a:solidFill>
                <a:schemeClr val="tx1"/>
              </a:solidFill>
            </a:endParaRPr>
          </a:p>
        </p:txBody>
      </p:sp>
      <p:pic>
        <p:nvPicPr>
          <p:cNvPr id="9" name="Содержимое 6" descr="tetrajedr-120.jpg"/>
          <p:cNvPicPr>
            <a:picLocks noChangeAspect="1"/>
          </p:cNvPicPr>
          <p:nvPr/>
        </p:nvPicPr>
        <p:blipFill>
          <a:blip r:embed="rId5" cstate="print"/>
          <a:stretch>
            <a:fillRect/>
          </a:stretch>
        </p:blipFill>
        <p:spPr>
          <a:xfrm>
            <a:off x="4041775" y="2089150"/>
            <a:ext cx="4186238" cy="2835275"/>
          </a:xfrm>
          <a:prstGeom prst="rect">
            <a:avLst/>
          </a:prstGeom>
          <a:ln w="31750">
            <a:solidFill>
              <a:schemeClr val="accent3"/>
            </a:solidFill>
          </a:ln>
        </p:spPr>
      </p:pic>
      <p:sp>
        <p:nvSpPr>
          <p:cNvPr id="10" name="AutoShape 8">
            <a:hlinkClick r:id="rId6"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19"/>
                                        </p:tgtEl>
                                        <p:attrNameLst>
                                          <p:attrName>fillcolor</p:attrName>
                                        </p:attrNameLst>
                                      </p:cBhvr>
                                      <p:to>
                                        <a:schemeClr val="accent2"/>
                                      </p:to>
                                    </p:animClr>
                                    <p:set>
                                      <p:cBhvr>
                                        <p:cTn id="7" dur="2000" fill="hold"/>
                                        <p:tgtEl>
                                          <p:spTgt spid="19"/>
                                        </p:tgtEl>
                                        <p:attrNameLst>
                                          <p:attrName>fill.type</p:attrName>
                                        </p:attrNameLst>
                                      </p:cBhvr>
                                      <p:to>
                                        <p:strVal val="solid"/>
                                      </p:to>
                                    </p:set>
                                    <p:set>
                                      <p:cBhvr>
                                        <p:cTn id="8" dur="2000" fill="hold"/>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47"/>
          <p:cNvPicPr>
            <a:picLocks noChangeAspect="1"/>
          </p:cNvPicPr>
          <p:nvPr/>
        </p:nvPicPr>
        <p:blipFill>
          <a:blip r:embed="rId2" cstate="print"/>
          <a:srcRect/>
          <a:stretch>
            <a:fillRect/>
          </a:stretch>
        </p:blipFill>
        <p:spPr bwMode="auto">
          <a:xfrm>
            <a:off x="-7938" y="0"/>
            <a:ext cx="9151938" cy="6858000"/>
          </a:xfrm>
          <a:prstGeom prst="rect">
            <a:avLst/>
          </a:prstGeom>
          <a:noFill/>
          <a:ln w="9525">
            <a:noFill/>
            <a:miter lim="800000"/>
            <a:headEnd/>
            <a:tailEnd/>
          </a:ln>
        </p:spPr>
      </p:pic>
      <p:sp>
        <p:nvSpPr>
          <p:cNvPr id="57346" name="AutoShape 2">
            <a:hlinkClick r:id="rId3" action="ppaction://hlinksldjump"/>
          </p:cNvPr>
          <p:cNvSpPr>
            <a:spLocks noChangeArrowheads="1"/>
          </p:cNvSpPr>
          <p:nvPr/>
        </p:nvSpPr>
        <p:spPr bwMode="auto">
          <a:xfrm>
            <a:off x="323528" y="1340768"/>
            <a:ext cx="1223963" cy="865187"/>
          </a:xfrm>
          <a:prstGeom prst="bevel">
            <a:avLst>
              <a:gd name="adj" fmla="val 12500"/>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ru-RU" sz="2400" b="1" dirty="0">
                <a:solidFill>
                  <a:srgbClr val="FFFF99"/>
                </a:solidFill>
              </a:rPr>
              <a:t>4</a:t>
            </a:r>
          </a:p>
        </p:txBody>
      </p:sp>
      <p:sp>
        <p:nvSpPr>
          <p:cNvPr id="57356" name="AutoShape 12">
            <a:hlinkClick r:id="rId4" action="ppaction://hlinksldjump"/>
          </p:cNvPr>
          <p:cNvSpPr>
            <a:spLocks noChangeArrowheads="1"/>
          </p:cNvSpPr>
          <p:nvPr/>
        </p:nvSpPr>
        <p:spPr bwMode="auto">
          <a:xfrm>
            <a:off x="1689671" y="1341041"/>
            <a:ext cx="1223962" cy="865187"/>
          </a:xfrm>
          <a:prstGeom prst="bevel">
            <a:avLst>
              <a:gd name="adj" fmla="val 12500"/>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ru-RU" sz="2400" b="1" dirty="0">
                <a:solidFill>
                  <a:srgbClr val="FFFF99"/>
                </a:solidFill>
              </a:rPr>
              <a:t>6</a:t>
            </a:r>
          </a:p>
        </p:txBody>
      </p:sp>
      <p:sp>
        <p:nvSpPr>
          <p:cNvPr id="57357" name="AutoShape 13">
            <a:hlinkClick r:id="rId5" action="ppaction://hlinksldjump"/>
          </p:cNvPr>
          <p:cNvSpPr>
            <a:spLocks noChangeArrowheads="1"/>
          </p:cNvSpPr>
          <p:nvPr/>
        </p:nvSpPr>
        <p:spPr bwMode="auto">
          <a:xfrm>
            <a:off x="3058096" y="1341041"/>
            <a:ext cx="1223962" cy="865187"/>
          </a:xfrm>
          <a:prstGeom prst="bevel">
            <a:avLst>
              <a:gd name="adj" fmla="val 12500"/>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ru-RU" sz="2400" b="1" dirty="0">
                <a:solidFill>
                  <a:srgbClr val="FFFF99"/>
                </a:solidFill>
              </a:rPr>
              <a:t>8</a:t>
            </a:r>
          </a:p>
        </p:txBody>
      </p:sp>
      <p:sp>
        <p:nvSpPr>
          <p:cNvPr id="57358" name="AutoShape 14">
            <a:hlinkClick r:id="rId6" action="ppaction://hlinksldjump"/>
          </p:cNvPr>
          <p:cNvSpPr>
            <a:spLocks noChangeArrowheads="1"/>
          </p:cNvSpPr>
          <p:nvPr/>
        </p:nvSpPr>
        <p:spPr bwMode="auto">
          <a:xfrm>
            <a:off x="4426521" y="1341041"/>
            <a:ext cx="1223962" cy="865187"/>
          </a:xfrm>
          <a:prstGeom prst="bevel">
            <a:avLst>
              <a:gd name="adj" fmla="val 12500"/>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ru-RU" sz="2400" b="1" dirty="0">
                <a:solidFill>
                  <a:srgbClr val="FFFF99"/>
                </a:solidFill>
              </a:rPr>
              <a:t>10</a:t>
            </a:r>
          </a:p>
        </p:txBody>
      </p:sp>
      <p:sp>
        <p:nvSpPr>
          <p:cNvPr id="57370" name="AutoShape 26">
            <a:hlinkClick r:id="" action="ppaction://noaction"/>
          </p:cNvPr>
          <p:cNvSpPr>
            <a:spLocks noChangeArrowheads="1"/>
          </p:cNvSpPr>
          <p:nvPr/>
        </p:nvSpPr>
        <p:spPr bwMode="auto">
          <a:xfrm>
            <a:off x="322833" y="5085953"/>
            <a:ext cx="1223963" cy="865188"/>
          </a:xfrm>
          <a:prstGeom prst="bevel">
            <a:avLst>
              <a:gd name="adj" fmla="val 12500"/>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ru-RU" sz="2400" b="1" dirty="0">
                <a:solidFill>
                  <a:srgbClr val="FFFF99"/>
                </a:solidFill>
              </a:rPr>
              <a:t>4</a:t>
            </a:r>
          </a:p>
        </p:txBody>
      </p:sp>
      <p:sp>
        <p:nvSpPr>
          <p:cNvPr id="57371" name="AutoShape 27">
            <a:hlinkClick r:id="rId7" action="ppaction://hlinksldjump"/>
          </p:cNvPr>
          <p:cNvSpPr>
            <a:spLocks noChangeArrowheads="1"/>
          </p:cNvSpPr>
          <p:nvPr/>
        </p:nvSpPr>
        <p:spPr bwMode="auto">
          <a:xfrm>
            <a:off x="1689671" y="5085953"/>
            <a:ext cx="1223962" cy="865188"/>
          </a:xfrm>
          <a:prstGeom prst="bevel">
            <a:avLst>
              <a:gd name="adj" fmla="val 12500"/>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ru-RU" sz="2400" b="1" dirty="0">
                <a:solidFill>
                  <a:srgbClr val="FFFF99"/>
                </a:solidFill>
              </a:rPr>
              <a:t>6</a:t>
            </a:r>
          </a:p>
        </p:txBody>
      </p:sp>
      <p:sp>
        <p:nvSpPr>
          <p:cNvPr id="57372" name="AutoShape 28">
            <a:hlinkClick r:id="" action="ppaction://noaction"/>
          </p:cNvPr>
          <p:cNvSpPr>
            <a:spLocks noChangeArrowheads="1"/>
          </p:cNvSpPr>
          <p:nvPr/>
        </p:nvSpPr>
        <p:spPr bwMode="auto">
          <a:xfrm>
            <a:off x="3058096" y="5085953"/>
            <a:ext cx="1223962" cy="865188"/>
          </a:xfrm>
          <a:prstGeom prst="bevel">
            <a:avLst>
              <a:gd name="adj" fmla="val 12500"/>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ru-RU" sz="2400" b="1" dirty="0">
                <a:solidFill>
                  <a:srgbClr val="FFFF99"/>
                </a:solidFill>
              </a:rPr>
              <a:t>8</a:t>
            </a:r>
          </a:p>
        </p:txBody>
      </p:sp>
      <p:sp>
        <p:nvSpPr>
          <p:cNvPr id="57373" name="AutoShape 29">
            <a:hlinkClick r:id="" action="ppaction://noaction"/>
          </p:cNvPr>
          <p:cNvSpPr>
            <a:spLocks noChangeArrowheads="1"/>
          </p:cNvSpPr>
          <p:nvPr/>
        </p:nvSpPr>
        <p:spPr bwMode="auto">
          <a:xfrm>
            <a:off x="4426521" y="5085953"/>
            <a:ext cx="1223962" cy="865188"/>
          </a:xfrm>
          <a:prstGeom prst="bevel">
            <a:avLst>
              <a:gd name="adj" fmla="val 12500"/>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ru-RU" sz="2400" b="1" dirty="0">
                <a:solidFill>
                  <a:srgbClr val="FFFF99"/>
                </a:solidFill>
              </a:rPr>
              <a:t>10</a:t>
            </a:r>
          </a:p>
        </p:txBody>
      </p:sp>
      <p:sp>
        <p:nvSpPr>
          <p:cNvPr id="57375" name="AutoShape 31">
            <a:hlinkClick r:id="rId8" action="ppaction://hlinksldjump"/>
          </p:cNvPr>
          <p:cNvSpPr>
            <a:spLocks noChangeArrowheads="1"/>
          </p:cNvSpPr>
          <p:nvPr/>
        </p:nvSpPr>
        <p:spPr bwMode="auto">
          <a:xfrm>
            <a:off x="322833" y="4149328"/>
            <a:ext cx="1223963" cy="865188"/>
          </a:xfrm>
          <a:prstGeom prst="bevel">
            <a:avLst>
              <a:gd name="adj" fmla="val 12500"/>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ru-RU" sz="2400" b="1" dirty="0">
                <a:solidFill>
                  <a:srgbClr val="FFFF99"/>
                </a:solidFill>
              </a:rPr>
              <a:t>4</a:t>
            </a:r>
          </a:p>
        </p:txBody>
      </p:sp>
      <p:sp>
        <p:nvSpPr>
          <p:cNvPr id="57376" name="AutoShape 32">
            <a:hlinkClick r:id="rId9" action="ppaction://hlinksldjump"/>
          </p:cNvPr>
          <p:cNvSpPr>
            <a:spLocks noChangeArrowheads="1"/>
          </p:cNvSpPr>
          <p:nvPr/>
        </p:nvSpPr>
        <p:spPr bwMode="auto">
          <a:xfrm>
            <a:off x="1689671" y="4149328"/>
            <a:ext cx="1223962" cy="865188"/>
          </a:xfrm>
          <a:prstGeom prst="bevel">
            <a:avLst>
              <a:gd name="adj" fmla="val 12500"/>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ru-RU" sz="2400" b="1" dirty="0">
                <a:solidFill>
                  <a:srgbClr val="FFFF99"/>
                </a:solidFill>
              </a:rPr>
              <a:t>6</a:t>
            </a:r>
          </a:p>
        </p:txBody>
      </p:sp>
      <p:sp>
        <p:nvSpPr>
          <p:cNvPr id="57377" name="AutoShape 33">
            <a:hlinkClick r:id="rId10" action="ppaction://hlinksldjump"/>
          </p:cNvPr>
          <p:cNvSpPr>
            <a:spLocks noChangeArrowheads="1"/>
          </p:cNvSpPr>
          <p:nvPr/>
        </p:nvSpPr>
        <p:spPr bwMode="auto">
          <a:xfrm>
            <a:off x="3058096" y="4149328"/>
            <a:ext cx="1223962" cy="865188"/>
          </a:xfrm>
          <a:prstGeom prst="bevel">
            <a:avLst>
              <a:gd name="adj" fmla="val 12500"/>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ru-RU" sz="2400" b="1" dirty="0">
                <a:solidFill>
                  <a:srgbClr val="FFFF99"/>
                </a:solidFill>
              </a:rPr>
              <a:t>8</a:t>
            </a:r>
          </a:p>
        </p:txBody>
      </p:sp>
      <p:sp>
        <p:nvSpPr>
          <p:cNvPr id="57378" name="AutoShape 34">
            <a:hlinkClick r:id="rId11" action="ppaction://hlinksldjump"/>
          </p:cNvPr>
          <p:cNvSpPr>
            <a:spLocks noChangeArrowheads="1"/>
          </p:cNvSpPr>
          <p:nvPr/>
        </p:nvSpPr>
        <p:spPr bwMode="auto">
          <a:xfrm>
            <a:off x="4426521" y="4149328"/>
            <a:ext cx="1223962" cy="865188"/>
          </a:xfrm>
          <a:prstGeom prst="bevel">
            <a:avLst>
              <a:gd name="adj" fmla="val 12500"/>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ru-RU" sz="2400" b="1" dirty="0">
                <a:solidFill>
                  <a:srgbClr val="FFFF99"/>
                </a:solidFill>
              </a:rPr>
              <a:t>10</a:t>
            </a:r>
          </a:p>
        </p:txBody>
      </p:sp>
      <p:sp>
        <p:nvSpPr>
          <p:cNvPr id="57380" name="AutoShape 36">
            <a:hlinkClick r:id="" action="ppaction://noaction"/>
          </p:cNvPr>
          <p:cNvSpPr>
            <a:spLocks noChangeArrowheads="1"/>
          </p:cNvSpPr>
          <p:nvPr/>
        </p:nvSpPr>
        <p:spPr bwMode="auto">
          <a:xfrm>
            <a:off x="322833" y="3212703"/>
            <a:ext cx="1223963" cy="865188"/>
          </a:xfrm>
          <a:prstGeom prst="bevel">
            <a:avLst>
              <a:gd name="adj" fmla="val 12500"/>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ru-RU" sz="2400" b="1" dirty="0" smtClean="0">
                <a:solidFill>
                  <a:srgbClr val="FFFF99"/>
                </a:solidFill>
              </a:rPr>
              <a:t>4</a:t>
            </a:r>
            <a:endParaRPr lang="ru-RU" sz="2400" b="1" dirty="0">
              <a:solidFill>
                <a:srgbClr val="FFFF99"/>
              </a:solidFill>
            </a:endParaRPr>
          </a:p>
        </p:txBody>
      </p:sp>
      <p:sp>
        <p:nvSpPr>
          <p:cNvPr id="57381" name="AutoShape 37">
            <a:hlinkClick r:id="" action="ppaction://noaction"/>
          </p:cNvPr>
          <p:cNvSpPr>
            <a:spLocks noChangeArrowheads="1"/>
          </p:cNvSpPr>
          <p:nvPr/>
        </p:nvSpPr>
        <p:spPr bwMode="auto">
          <a:xfrm>
            <a:off x="1689671" y="3212703"/>
            <a:ext cx="1223962" cy="865188"/>
          </a:xfrm>
          <a:prstGeom prst="bevel">
            <a:avLst>
              <a:gd name="adj" fmla="val 12500"/>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ru-RU" sz="2400" b="1" dirty="0">
                <a:solidFill>
                  <a:srgbClr val="FFFF99"/>
                </a:solidFill>
              </a:rPr>
              <a:t>6</a:t>
            </a:r>
          </a:p>
        </p:txBody>
      </p:sp>
      <p:sp>
        <p:nvSpPr>
          <p:cNvPr id="57382" name="AutoShape 38">
            <a:hlinkClick r:id="" action="ppaction://noaction"/>
          </p:cNvPr>
          <p:cNvSpPr>
            <a:spLocks noChangeArrowheads="1"/>
          </p:cNvSpPr>
          <p:nvPr/>
        </p:nvSpPr>
        <p:spPr bwMode="auto">
          <a:xfrm>
            <a:off x="3058096" y="3212703"/>
            <a:ext cx="1223962" cy="865188"/>
          </a:xfrm>
          <a:prstGeom prst="bevel">
            <a:avLst>
              <a:gd name="adj" fmla="val 12500"/>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ru-RU" sz="2400" b="1" dirty="0">
                <a:solidFill>
                  <a:srgbClr val="FFFF99"/>
                </a:solidFill>
              </a:rPr>
              <a:t>8</a:t>
            </a:r>
          </a:p>
        </p:txBody>
      </p:sp>
      <p:sp>
        <p:nvSpPr>
          <p:cNvPr id="57383" name="AutoShape 39">
            <a:hlinkClick r:id="" action="ppaction://noaction"/>
          </p:cNvPr>
          <p:cNvSpPr>
            <a:spLocks noChangeArrowheads="1"/>
          </p:cNvSpPr>
          <p:nvPr/>
        </p:nvSpPr>
        <p:spPr bwMode="auto">
          <a:xfrm>
            <a:off x="4426521" y="3212703"/>
            <a:ext cx="1223962" cy="865188"/>
          </a:xfrm>
          <a:prstGeom prst="bevel">
            <a:avLst>
              <a:gd name="adj" fmla="val 12500"/>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ru-RU" sz="2400" b="1" dirty="0">
                <a:solidFill>
                  <a:srgbClr val="FFFF99"/>
                </a:solidFill>
              </a:rPr>
              <a:t>10</a:t>
            </a:r>
          </a:p>
        </p:txBody>
      </p:sp>
      <p:sp>
        <p:nvSpPr>
          <p:cNvPr id="57386" name="AutoShape 42">
            <a:hlinkClick r:id="rId11" action="ppaction://hlinksldjump"/>
          </p:cNvPr>
          <p:cNvSpPr>
            <a:spLocks noChangeArrowheads="1"/>
          </p:cNvSpPr>
          <p:nvPr/>
        </p:nvSpPr>
        <p:spPr bwMode="auto">
          <a:xfrm>
            <a:off x="4426521" y="2277666"/>
            <a:ext cx="1223962" cy="865187"/>
          </a:xfrm>
          <a:prstGeom prst="bevel">
            <a:avLst>
              <a:gd name="adj" fmla="val 12500"/>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ru-RU" sz="2400" b="1" dirty="0">
                <a:solidFill>
                  <a:srgbClr val="FFFF99"/>
                </a:solidFill>
              </a:rPr>
              <a:t>10</a:t>
            </a:r>
          </a:p>
        </p:txBody>
      </p:sp>
      <p:sp>
        <p:nvSpPr>
          <p:cNvPr id="57387" name="AutoShape 43">
            <a:hlinkClick r:id="" action="ppaction://noaction"/>
          </p:cNvPr>
          <p:cNvSpPr>
            <a:spLocks noChangeArrowheads="1"/>
          </p:cNvSpPr>
          <p:nvPr/>
        </p:nvSpPr>
        <p:spPr bwMode="auto">
          <a:xfrm>
            <a:off x="3058096" y="2277666"/>
            <a:ext cx="1223962" cy="865187"/>
          </a:xfrm>
          <a:prstGeom prst="bevel">
            <a:avLst>
              <a:gd name="adj" fmla="val 12500"/>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ru-RU" sz="2400" b="1" dirty="0">
                <a:solidFill>
                  <a:srgbClr val="FFFF99"/>
                </a:solidFill>
              </a:rPr>
              <a:t>8</a:t>
            </a:r>
          </a:p>
        </p:txBody>
      </p:sp>
      <p:sp>
        <p:nvSpPr>
          <p:cNvPr id="57388" name="AutoShape 44">
            <a:hlinkClick r:id="rId12" action="ppaction://hlinksldjump"/>
          </p:cNvPr>
          <p:cNvSpPr>
            <a:spLocks noChangeArrowheads="1"/>
          </p:cNvSpPr>
          <p:nvPr/>
        </p:nvSpPr>
        <p:spPr bwMode="auto">
          <a:xfrm>
            <a:off x="1689671" y="2277666"/>
            <a:ext cx="1223962" cy="865187"/>
          </a:xfrm>
          <a:prstGeom prst="bevel">
            <a:avLst>
              <a:gd name="adj" fmla="val 12500"/>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ru-RU" sz="2400" b="1" dirty="0">
                <a:solidFill>
                  <a:srgbClr val="FFFF99"/>
                </a:solidFill>
              </a:rPr>
              <a:t>6</a:t>
            </a:r>
          </a:p>
        </p:txBody>
      </p:sp>
      <p:sp>
        <p:nvSpPr>
          <p:cNvPr id="57389" name="AutoShape 45">
            <a:hlinkClick r:id="rId13" action="ppaction://hlinksldjump"/>
          </p:cNvPr>
          <p:cNvSpPr>
            <a:spLocks noChangeArrowheads="1"/>
          </p:cNvSpPr>
          <p:nvPr/>
        </p:nvSpPr>
        <p:spPr bwMode="auto">
          <a:xfrm>
            <a:off x="322833" y="2277666"/>
            <a:ext cx="1223963" cy="865187"/>
          </a:xfrm>
          <a:prstGeom prst="bevel">
            <a:avLst>
              <a:gd name="adj" fmla="val 12500"/>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ru-RU" sz="2400" b="1" dirty="0">
                <a:solidFill>
                  <a:srgbClr val="FFFF99"/>
                </a:solidFill>
              </a:rPr>
              <a:t>4</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734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500" fill="hold"/>
                                        <p:tgtEl>
                                          <p:spTgt spid="57346"/>
                                        </p:tgtEl>
                                        <p:attrNameLst>
                                          <p:attrName>fillcolor</p:attrName>
                                        </p:attrNameLst>
                                      </p:cBhvr>
                                      <p:to>
                                        <a:srgbClr val="FFFF99"/>
                                      </p:to>
                                    </p:animClr>
                                    <p:set>
                                      <p:cBhvr>
                                        <p:cTn id="7" dur="500" fill="hold"/>
                                        <p:tgtEl>
                                          <p:spTgt spid="57346"/>
                                        </p:tgtEl>
                                        <p:attrNameLst>
                                          <p:attrName>fill.type</p:attrName>
                                        </p:attrNameLst>
                                      </p:cBhvr>
                                      <p:to>
                                        <p:strVal val="solid"/>
                                      </p:to>
                                    </p:set>
                                    <p:set>
                                      <p:cBhvr>
                                        <p:cTn id="8" dur="500" fill="hold"/>
                                        <p:tgtEl>
                                          <p:spTgt spid="57346"/>
                                        </p:tgtEl>
                                        <p:attrNameLst>
                                          <p:attrName>fill.on</p:attrName>
                                        </p:attrNameLst>
                                      </p:cBhvr>
                                      <p:to>
                                        <p:strVal val="true"/>
                                      </p:to>
                                    </p:set>
                                  </p:childTnLst>
                                </p:cTn>
                              </p:par>
                            </p:childTnLst>
                          </p:cTn>
                        </p:par>
                      </p:childTnLst>
                    </p:cTn>
                  </p:par>
                </p:childTnLst>
              </p:cTn>
              <p:nextCondLst>
                <p:cond evt="onClick" delay="0">
                  <p:tgtEl>
                    <p:spTgt spid="57346"/>
                  </p:tgtEl>
                </p:cond>
              </p:nextCondLst>
            </p:seq>
            <p:seq concurrent="1" nextAc="seek">
              <p:cTn id="9" restart="whenNotActive" fill="hold" evtFilter="cancelBubble" nodeType="interactiveSeq">
                <p:stCondLst>
                  <p:cond evt="onClick" delay="0">
                    <p:tgtEl>
                      <p:spTgt spid="5735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grpId="0" nodeType="clickEffect">
                                  <p:stCondLst>
                                    <p:cond delay="0"/>
                                  </p:stCondLst>
                                  <p:childTnLst>
                                    <p:animClr clrSpc="rgb" dir="cw">
                                      <p:cBhvr>
                                        <p:cTn id="13" dur="500" fill="hold"/>
                                        <p:tgtEl>
                                          <p:spTgt spid="57356"/>
                                        </p:tgtEl>
                                        <p:attrNameLst>
                                          <p:attrName>fillcolor</p:attrName>
                                        </p:attrNameLst>
                                      </p:cBhvr>
                                      <p:to>
                                        <a:srgbClr val="FFFF99"/>
                                      </p:to>
                                    </p:animClr>
                                    <p:set>
                                      <p:cBhvr>
                                        <p:cTn id="14" dur="500" fill="hold"/>
                                        <p:tgtEl>
                                          <p:spTgt spid="57356"/>
                                        </p:tgtEl>
                                        <p:attrNameLst>
                                          <p:attrName>fill.type</p:attrName>
                                        </p:attrNameLst>
                                      </p:cBhvr>
                                      <p:to>
                                        <p:strVal val="solid"/>
                                      </p:to>
                                    </p:set>
                                    <p:set>
                                      <p:cBhvr>
                                        <p:cTn id="15" dur="500" fill="hold"/>
                                        <p:tgtEl>
                                          <p:spTgt spid="57356"/>
                                        </p:tgtEl>
                                        <p:attrNameLst>
                                          <p:attrName>fill.on</p:attrName>
                                        </p:attrNameLst>
                                      </p:cBhvr>
                                      <p:to>
                                        <p:strVal val="true"/>
                                      </p:to>
                                    </p:set>
                                  </p:childTnLst>
                                </p:cTn>
                              </p:par>
                            </p:childTnLst>
                          </p:cTn>
                        </p:par>
                      </p:childTnLst>
                    </p:cTn>
                  </p:par>
                </p:childTnLst>
              </p:cTn>
              <p:nextCondLst>
                <p:cond evt="onClick" delay="0">
                  <p:tgtEl>
                    <p:spTgt spid="57356"/>
                  </p:tgtEl>
                </p:cond>
              </p:nextCondLst>
            </p:seq>
            <p:seq concurrent="1" nextAc="seek">
              <p:cTn id="16" restart="whenNotActive" fill="hold" evtFilter="cancelBubble" nodeType="interactiveSeq">
                <p:stCondLst>
                  <p:cond evt="onClick" delay="0">
                    <p:tgtEl>
                      <p:spTgt spid="5735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grpId="0" nodeType="clickEffect">
                                  <p:stCondLst>
                                    <p:cond delay="0"/>
                                  </p:stCondLst>
                                  <p:childTnLst>
                                    <p:animClr clrSpc="rgb" dir="cw">
                                      <p:cBhvr>
                                        <p:cTn id="20" dur="500" fill="hold"/>
                                        <p:tgtEl>
                                          <p:spTgt spid="57357"/>
                                        </p:tgtEl>
                                        <p:attrNameLst>
                                          <p:attrName>fillcolor</p:attrName>
                                        </p:attrNameLst>
                                      </p:cBhvr>
                                      <p:to>
                                        <a:srgbClr val="FFFF99"/>
                                      </p:to>
                                    </p:animClr>
                                    <p:set>
                                      <p:cBhvr>
                                        <p:cTn id="21" dur="500" fill="hold"/>
                                        <p:tgtEl>
                                          <p:spTgt spid="57357"/>
                                        </p:tgtEl>
                                        <p:attrNameLst>
                                          <p:attrName>fill.type</p:attrName>
                                        </p:attrNameLst>
                                      </p:cBhvr>
                                      <p:to>
                                        <p:strVal val="solid"/>
                                      </p:to>
                                    </p:set>
                                    <p:set>
                                      <p:cBhvr>
                                        <p:cTn id="22" dur="500" fill="hold"/>
                                        <p:tgtEl>
                                          <p:spTgt spid="57357"/>
                                        </p:tgtEl>
                                        <p:attrNameLst>
                                          <p:attrName>fill.on</p:attrName>
                                        </p:attrNameLst>
                                      </p:cBhvr>
                                      <p:to>
                                        <p:strVal val="true"/>
                                      </p:to>
                                    </p:set>
                                  </p:childTnLst>
                                </p:cTn>
                              </p:par>
                            </p:childTnLst>
                          </p:cTn>
                        </p:par>
                      </p:childTnLst>
                    </p:cTn>
                  </p:par>
                </p:childTnLst>
              </p:cTn>
              <p:nextCondLst>
                <p:cond evt="onClick" delay="0">
                  <p:tgtEl>
                    <p:spTgt spid="57357"/>
                  </p:tgtEl>
                </p:cond>
              </p:nextCondLst>
            </p:seq>
            <p:seq concurrent="1" nextAc="seek">
              <p:cTn id="23" restart="whenNotActive" fill="hold" evtFilter="cancelBubble" nodeType="interactiveSeq">
                <p:stCondLst>
                  <p:cond evt="onClick" delay="0">
                    <p:tgtEl>
                      <p:spTgt spid="5735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grpId="0" nodeType="clickEffect">
                                  <p:stCondLst>
                                    <p:cond delay="0"/>
                                  </p:stCondLst>
                                  <p:childTnLst>
                                    <p:animClr clrSpc="rgb" dir="cw">
                                      <p:cBhvr>
                                        <p:cTn id="27" dur="500" fill="hold"/>
                                        <p:tgtEl>
                                          <p:spTgt spid="57358"/>
                                        </p:tgtEl>
                                        <p:attrNameLst>
                                          <p:attrName>fillcolor</p:attrName>
                                        </p:attrNameLst>
                                      </p:cBhvr>
                                      <p:to>
                                        <a:srgbClr val="FFFF99"/>
                                      </p:to>
                                    </p:animClr>
                                    <p:set>
                                      <p:cBhvr>
                                        <p:cTn id="28" dur="500" fill="hold"/>
                                        <p:tgtEl>
                                          <p:spTgt spid="57358"/>
                                        </p:tgtEl>
                                        <p:attrNameLst>
                                          <p:attrName>fill.type</p:attrName>
                                        </p:attrNameLst>
                                      </p:cBhvr>
                                      <p:to>
                                        <p:strVal val="solid"/>
                                      </p:to>
                                    </p:set>
                                    <p:set>
                                      <p:cBhvr>
                                        <p:cTn id="29" dur="500" fill="hold"/>
                                        <p:tgtEl>
                                          <p:spTgt spid="57358"/>
                                        </p:tgtEl>
                                        <p:attrNameLst>
                                          <p:attrName>fill.on</p:attrName>
                                        </p:attrNameLst>
                                      </p:cBhvr>
                                      <p:to>
                                        <p:strVal val="true"/>
                                      </p:to>
                                    </p:set>
                                  </p:childTnLst>
                                </p:cTn>
                              </p:par>
                            </p:childTnLst>
                          </p:cTn>
                        </p:par>
                      </p:childTnLst>
                    </p:cTn>
                  </p:par>
                </p:childTnLst>
              </p:cTn>
              <p:nextCondLst>
                <p:cond evt="onClick" delay="0">
                  <p:tgtEl>
                    <p:spTgt spid="57358"/>
                  </p:tgtEl>
                </p:cond>
              </p:nextCondLst>
            </p:seq>
            <p:seq concurrent="1" nextAc="seek">
              <p:cTn id="30" restart="whenNotActive" fill="hold" evtFilter="cancelBubble" nodeType="interactiveSeq">
                <p:stCondLst>
                  <p:cond evt="onClick" delay="0">
                    <p:tgtEl>
                      <p:spTgt spid="57370"/>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grpId="0" nodeType="clickEffect">
                                  <p:stCondLst>
                                    <p:cond delay="0"/>
                                  </p:stCondLst>
                                  <p:childTnLst>
                                    <p:animClr clrSpc="rgb" dir="cw">
                                      <p:cBhvr>
                                        <p:cTn id="34" dur="500" fill="hold"/>
                                        <p:tgtEl>
                                          <p:spTgt spid="57370"/>
                                        </p:tgtEl>
                                        <p:attrNameLst>
                                          <p:attrName>fillcolor</p:attrName>
                                        </p:attrNameLst>
                                      </p:cBhvr>
                                      <p:to>
                                        <a:srgbClr val="FFFF99"/>
                                      </p:to>
                                    </p:animClr>
                                    <p:set>
                                      <p:cBhvr>
                                        <p:cTn id="35" dur="500" fill="hold"/>
                                        <p:tgtEl>
                                          <p:spTgt spid="57370"/>
                                        </p:tgtEl>
                                        <p:attrNameLst>
                                          <p:attrName>fill.type</p:attrName>
                                        </p:attrNameLst>
                                      </p:cBhvr>
                                      <p:to>
                                        <p:strVal val="solid"/>
                                      </p:to>
                                    </p:set>
                                    <p:set>
                                      <p:cBhvr>
                                        <p:cTn id="36" dur="500" fill="hold"/>
                                        <p:tgtEl>
                                          <p:spTgt spid="57370"/>
                                        </p:tgtEl>
                                        <p:attrNameLst>
                                          <p:attrName>fill.on</p:attrName>
                                        </p:attrNameLst>
                                      </p:cBhvr>
                                      <p:to>
                                        <p:strVal val="true"/>
                                      </p:to>
                                    </p:set>
                                  </p:childTnLst>
                                </p:cTn>
                              </p:par>
                            </p:childTnLst>
                          </p:cTn>
                        </p:par>
                      </p:childTnLst>
                    </p:cTn>
                  </p:par>
                </p:childTnLst>
              </p:cTn>
              <p:nextCondLst>
                <p:cond evt="onClick" delay="0">
                  <p:tgtEl>
                    <p:spTgt spid="57370"/>
                  </p:tgtEl>
                </p:cond>
              </p:nextCondLst>
            </p:seq>
            <p:seq concurrent="1" nextAc="seek">
              <p:cTn id="37" restart="whenNotActive" fill="hold" evtFilter="cancelBubble" nodeType="interactiveSeq">
                <p:stCondLst>
                  <p:cond evt="onClick" delay="0">
                    <p:tgtEl>
                      <p:spTgt spid="57371"/>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grpId="0" nodeType="clickEffect">
                                  <p:stCondLst>
                                    <p:cond delay="0"/>
                                  </p:stCondLst>
                                  <p:childTnLst>
                                    <p:animClr clrSpc="rgb" dir="cw">
                                      <p:cBhvr>
                                        <p:cTn id="41" dur="500" fill="hold"/>
                                        <p:tgtEl>
                                          <p:spTgt spid="57371"/>
                                        </p:tgtEl>
                                        <p:attrNameLst>
                                          <p:attrName>fillcolor</p:attrName>
                                        </p:attrNameLst>
                                      </p:cBhvr>
                                      <p:to>
                                        <a:srgbClr val="FFFF99"/>
                                      </p:to>
                                    </p:animClr>
                                    <p:set>
                                      <p:cBhvr>
                                        <p:cTn id="42" dur="500" fill="hold"/>
                                        <p:tgtEl>
                                          <p:spTgt spid="57371"/>
                                        </p:tgtEl>
                                        <p:attrNameLst>
                                          <p:attrName>fill.type</p:attrName>
                                        </p:attrNameLst>
                                      </p:cBhvr>
                                      <p:to>
                                        <p:strVal val="solid"/>
                                      </p:to>
                                    </p:set>
                                    <p:set>
                                      <p:cBhvr>
                                        <p:cTn id="43" dur="500" fill="hold"/>
                                        <p:tgtEl>
                                          <p:spTgt spid="57371"/>
                                        </p:tgtEl>
                                        <p:attrNameLst>
                                          <p:attrName>fill.on</p:attrName>
                                        </p:attrNameLst>
                                      </p:cBhvr>
                                      <p:to>
                                        <p:strVal val="true"/>
                                      </p:to>
                                    </p:set>
                                  </p:childTnLst>
                                </p:cTn>
                              </p:par>
                            </p:childTnLst>
                          </p:cTn>
                        </p:par>
                      </p:childTnLst>
                    </p:cTn>
                  </p:par>
                </p:childTnLst>
              </p:cTn>
              <p:nextCondLst>
                <p:cond evt="onClick" delay="0">
                  <p:tgtEl>
                    <p:spTgt spid="57371"/>
                  </p:tgtEl>
                </p:cond>
              </p:nextCondLst>
            </p:seq>
            <p:seq concurrent="1" nextAc="seek">
              <p:cTn id="44" restart="whenNotActive" fill="hold" evtFilter="cancelBubble" nodeType="interactiveSeq">
                <p:stCondLst>
                  <p:cond evt="onClick" delay="0">
                    <p:tgtEl>
                      <p:spTgt spid="57372"/>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grpId="0" nodeType="clickEffect">
                                  <p:stCondLst>
                                    <p:cond delay="0"/>
                                  </p:stCondLst>
                                  <p:childTnLst>
                                    <p:animClr clrSpc="rgb" dir="cw">
                                      <p:cBhvr>
                                        <p:cTn id="48" dur="500" fill="hold"/>
                                        <p:tgtEl>
                                          <p:spTgt spid="57372"/>
                                        </p:tgtEl>
                                        <p:attrNameLst>
                                          <p:attrName>fillcolor</p:attrName>
                                        </p:attrNameLst>
                                      </p:cBhvr>
                                      <p:to>
                                        <a:srgbClr val="FFFF99"/>
                                      </p:to>
                                    </p:animClr>
                                    <p:set>
                                      <p:cBhvr>
                                        <p:cTn id="49" dur="500" fill="hold"/>
                                        <p:tgtEl>
                                          <p:spTgt spid="57372"/>
                                        </p:tgtEl>
                                        <p:attrNameLst>
                                          <p:attrName>fill.type</p:attrName>
                                        </p:attrNameLst>
                                      </p:cBhvr>
                                      <p:to>
                                        <p:strVal val="solid"/>
                                      </p:to>
                                    </p:set>
                                    <p:set>
                                      <p:cBhvr>
                                        <p:cTn id="50" dur="500" fill="hold"/>
                                        <p:tgtEl>
                                          <p:spTgt spid="57372"/>
                                        </p:tgtEl>
                                        <p:attrNameLst>
                                          <p:attrName>fill.on</p:attrName>
                                        </p:attrNameLst>
                                      </p:cBhvr>
                                      <p:to>
                                        <p:strVal val="true"/>
                                      </p:to>
                                    </p:set>
                                  </p:childTnLst>
                                </p:cTn>
                              </p:par>
                            </p:childTnLst>
                          </p:cTn>
                        </p:par>
                      </p:childTnLst>
                    </p:cTn>
                  </p:par>
                </p:childTnLst>
              </p:cTn>
              <p:nextCondLst>
                <p:cond evt="onClick" delay="0">
                  <p:tgtEl>
                    <p:spTgt spid="57372"/>
                  </p:tgtEl>
                </p:cond>
              </p:nextCondLst>
            </p:seq>
            <p:seq concurrent="1" nextAc="seek">
              <p:cTn id="51" restart="whenNotActive" fill="hold" evtFilter="cancelBubble" nodeType="interactiveSeq">
                <p:stCondLst>
                  <p:cond evt="onClick" delay="0">
                    <p:tgtEl>
                      <p:spTgt spid="57373"/>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57373"/>
                                        </p:tgtEl>
                                        <p:attrNameLst>
                                          <p:attrName>fillcolor</p:attrName>
                                        </p:attrNameLst>
                                      </p:cBhvr>
                                      <p:to>
                                        <a:srgbClr val="FFFF99"/>
                                      </p:to>
                                    </p:animClr>
                                    <p:set>
                                      <p:cBhvr>
                                        <p:cTn id="56" dur="500" fill="hold"/>
                                        <p:tgtEl>
                                          <p:spTgt spid="57373"/>
                                        </p:tgtEl>
                                        <p:attrNameLst>
                                          <p:attrName>fill.type</p:attrName>
                                        </p:attrNameLst>
                                      </p:cBhvr>
                                      <p:to>
                                        <p:strVal val="solid"/>
                                      </p:to>
                                    </p:set>
                                    <p:set>
                                      <p:cBhvr>
                                        <p:cTn id="57" dur="500" fill="hold"/>
                                        <p:tgtEl>
                                          <p:spTgt spid="57373"/>
                                        </p:tgtEl>
                                        <p:attrNameLst>
                                          <p:attrName>fill.on</p:attrName>
                                        </p:attrNameLst>
                                      </p:cBhvr>
                                      <p:to>
                                        <p:strVal val="true"/>
                                      </p:to>
                                    </p:set>
                                  </p:childTnLst>
                                </p:cTn>
                              </p:par>
                            </p:childTnLst>
                          </p:cTn>
                        </p:par>
                      </p:childTnLst>
                    </p:cTn>
                  </p:par>
                </p:childTnLst>
              </p:cTn>
              <p:nextCondLst>
                <p:cond evt="onClick" delay="0">
                  <p:tgtEl>
                    <p:spTgt spid="57373"/>
                  </p:tgtEl>
                </p:cond>
              </p:nextCondLst>
            </p:seq>
            <p:seq concurrent="1" nextAc="seek">
              <p:cTn id="58" restart="whenNotActive" fill="hold" evtFilter="cancelBubble" nodeType="interactiveSeq">
                <p:stCondLst>
                  <p:cond evt="onClick" delay="0">
                    <p:tgtEl>
                      <p:spTgt spid="57375"/>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grpId="0" nodeType="clickEffect">
                                  <p:stCondLst>
                                    <p:cond delay="0"/>
                                  </p:stCondLst>
                                  <p:childTnLst>
                                    <p:animClr clrSpc="rgb" dir="cw">
                                      <p:cBhvr>
                                        <p:cTn id="62" dur="500" fill="hold"/>
                                        <p:tgtEl>
                                          <p:spTgt spid="57375"/>
                                        </p:tgtEl>
                                        <p:attrNameLst>
                                          <p:attrName>fillcolor</p:attrName>
                                        </p:attrNameLst>
                                      </p:cBhvr>
                                      <p:to>
                                        <a:srgbClr val="FFFF99"/>
                                      </p:to>
                                    </p:animClr>
                                    <p:set>
                                      <p:cBhvr>
                                        <p:cTn id="63" dur="500" fill="hold"/>
                                        <p:tgtEl>
                                          <p:spTgt spid="57375"/>
                                        </p:tgtEl>
                                        <p:attrNameLst>
                                          <p:attrName>fill.type</p:attrName>
                                        </p:attrNameLst>
                                      </p:cBhvr>
                                      <p:to>
                                        <p:strVal val="solid"/>
                                      </p:to>
                                    </p:set>
                                    <p:set>
                                      <p:cBhvr>
                                        <p:cTn id="64" dur="500" fill="hold"/>
                                        <p:tgtEl>
                                          <p:spTgt spid="57375"/>
                                        </p:tgtEl>
                                        <p:attrNameLst>
                                          <p:attrName>fill.on</p:attrName>
                                        </p:attrNameLst>
                                      </p:cBhvr>
                                      <p:to>
                                        <p:strVal val="true"/>
                                      </p:to>
                                    </p:set>
                                  </p:childTnLst>
                                </p:cTn>
                              </p:par>
                            </p:childTnLst>
                          </p:cTn>
                        </p:par>
                      </p:childTnLst>
                    </p:cTn>
                  </p:par>
                </p:childTnLst>
              </p:cTn>
              <p:nextCondLst>
                <p:cond evt="onClick" delay="0">
                  <p:tgtEl>
                    <p:spTgt spid="57375"/>
                  </p:tgtEl>
                </p:cond>
              </p:nextCondLst>
            </p:seq>
            <p:seq concurrent="1" nextAc="seek">
              <p:cTn id="65" restart="whenNotActive" fill="hold" evtFilter="cancelBubble" nodeType="interactiveSeq">
                <p:stCondLst>
                  <p:cond evt="onClick" delay="0">
                    <p:tgtEl>
                      <p:spTgt spid="57376"/>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grpId="0" nodeType="clickEffect">
                                  <p:stCondLst>
                                    <p:cond delay="0"/>
                                  </p:stCondLst>
                                  <p:childTnLst>
                                    <p:animClr clrSpc="rgb" dir="cw">
                                      <p:cBhvr>
                                        <p:cTn id="69" dur="500" fill="hold"/>
                                        <p:tgtEl>
                                          <p:spTgt spid="57376"/>
                                        </p:tgtEl>
                                        <p:attrNameLst>
                                          <p:attrName>fillcolor</p:attrName>
                                        </p:attrNameLst>
                                      </p:cBhvr>
                                      <p:to>
                                        <a:srgbClr val="FFFF99"/>
                                      </p:to>
                                    </p:animClr>
                                    <p:set>
                                      <p:cBhvr>
                                        <p:cTn id="70" dur="500" fill="hold"/>
                                        <p:tgtEl>
                                          <p:spTgt spid="57376"/>
                                        </p:tgtEl>
                                        <p:attrNameLst>
                                          <p:attrName>fill.type</p:attrName>
                                        </p:attrNameLst>
                                      </p:cBhvr>
                                      <p:to>
                                        <p:strVal val="solid"/>
                                      </p:to>
                                    </p:set>
                                    <p:set>
                                      <p:cBhvr>
                                        <p:cTn id="71" dur="500" fill="hold"/>
                                        <p:tgtEl>
                                          <p:spTgt spid="57376"/>
                                        </p:tgtEl>
                                        <p:attrNameLst>
                                          <p:attrName>fill.on</p:attrName>
                                        </p:attrNameLst>
                                      </p:cBhvr>
                                      <p:to>
                                        <p:strVal val="true"/>
                                      </p:to>
                                    </p:set>
                                  </p:childTnLst>
                                </p:cTn>
                              </p:par>
                            </p:childTnLst>
                          </p:cTn>
                        </p:par>
                      </p:childTnLst>
                    </p:cTn>
                  </p:par>
                </p:childTnLst>
              </p:cTn>
              <p:nextCondLst>
                <p:cond evt="onClick" delay="0">
                  <p:tgtEl>
                    <p:spTgt spid="57376"/>
                  </p:tgtEl>
                </p:cond>
              </p:nextCondLst>
            </p:seq>
            <p:seq concurrent="1" nextAc="seek">
              <p:cTn id="72" restart="whenNotActive" fill="hold" evtFilter="cancelBubble" nodeType="interactiveSeq">
                <p:stCondLst>
                  <p:cond evt="onClick" delay="0">
                    <p:tgtEl>
                      <p:spTgt spid="57377"/>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grpId="0" nodeType="clickEffect">
                                  <p:stCondLst>
                                    <p:cond delay="0"/>
                                  </p:stCondLst>
                                  <p:childTnLst>
                                    <p:animClr clrSpc="rgb" dir="cw">
                                      <p:cBhvr>
                                        <p:cTn id="76" dur="500" fill="hold"/>
                                        <p:tgtEl>
                                          <p:spTgt spid="57377"/>
                                        </p:tgtEl>
                                        <p:attrNameLst>
                                          <p:attrName>fillcolor</p:attrName>
                                        </p:attrNameLst>
                                      </p:cBhvr>
                                      <p:to>
                                        <a:srgbClr val="FFFF99"/>
                                      </p:to>
                                    </p:animClr>
                                    <p:set>
                                      <p:cBhvr>
                                        <p:cTn id="77" dur="500" fill="hold"/>
                                        <p:tgtEl>
                                          <p:spTgt spid="57377"/>
                                        </p:tgtEl>
                                        <p:attrNameLst>
                                          <p:attrName>fill.type</p:attrName>
                                        </p:attrNameLst>
                                      </p:cBhvr>
                                      <p:to>
                                        <p:strVal val="solid"/>
                                      </p:to>
                                    </p:set>
                                    <p:set>
                                      <p:cBhvr>
                                        <p:cTn id="78" dur="500" fill="hold"/>
                                        <p:tgtEl>
                                          <p:spTgt spid="57377"/>
                                        </p:tgtEl>
                                        <p:attrNameLst>
                                          <p:attrName>fill.on</p:attrName>
                                        </p:attrNameLst>
                                      </p:cBhvr>
                                      <p:to>
                                        <p:strVal val="true"/>
                                      </p:to>
                                    </p:set>
                                  </p:childTnLst>
                                </p:cTn>
                              </p:par>
                            </p:childTnLst>
                          </p:cTn>
                        </p:par>
                      </p:childTnLst>
                    </p:cTn>
                  </p:par>
                </p:childTnLst>
              </p:cTn>
              <p:nextCondLst>
                <p:cond evt="onClick" delay="0">
                  <p:tgtEl>
                    <p:spTgt spid="57377"/>
                  </p:tgtEl>
                </p:cond>
              </p:nextCondLst>
            </p:seq>
            <p:seq concurrent="1" nextAc="seek">
              <p:cTn id="79" restart="whenNotActive" fill="hold" evtFilter="cancelBubble" nodeType="interactiveSeq">
                <p:stCondLst>
                  <p:cond evt="onClick" delay="0">
                    <p:tgtEl>
                      <p:spTgt spid="57378"/>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grpId="0" nodeType="clickEffect">
                                  <p:stCondLst>
                                    <p:cond delay="0"/>
                                  </p:stCondLst>
                                  <p:childTnLst>
                                    <p:animClr clrSpc="rgb" dir="cw">
                                      <p:cBhvr>
                                        <p:cTn id="83" dur="500" fill="hold"/>
                                        <p:tgtEl>
                                          <p:spTgt spid="57378"/>
                                        </p:tgtEl>
                                        <p:attrNameLst>
                                          <p:attrName>fillcolor</p:attrName>
                                        </p:attrNameLst>
                                      </p:cBhvr>
                                      <p:to>
                                        <a:srgbClr val="FFFF99"/>
                                      </p:to>
                                    </p:animClr>
                                    <p:set>
                                      <p:cBhvr>
                                        <p:cTn id="84" dur="500" fill="hold"/>
                                        <p:tgtEl>
                                          <p:spTgt spid="57378"/>
                                        </p:tgtEl>
                                        <p:attrNameLst>
                                          <p:attrName>fill.type</p:attrName>
                                        </p:attrNameLst>
                                      </p:cBhvr>
                                      <p:to>
                                        <p:strVal val="solid"/>
                                      </p:to>
                                    </p:set>
                                    <p:set>
                                      <p:cBhvr>
                                        <p:cTn id="85" dur="500" fill="hold"/>
                                        <p:tgtEl>
                                          <p:spTgt spid="57378"/>
                                        </p:tgtEl>
                                        <p:attrNameLst>
                                          <p:attrName>fill.on</p:attrName>
                                        </p:attrNameLst>
                                      </p:cBhvr>
                                      <p:to>
                                        <p:strVal val="true"/>
                                      </p:to>
                                    </p:set>
                                  </p:childTnLst>
                                </p:cTn>
                              </p:par>
                            </p:childTnLst>
                          </p:cTn>
                        </p:par>
                      </p:childTnLst>
                    </p:cTn>
                  </p:par>
                </p:childTnLst>
              </p:cTn>
              <p:nextCondLst>
                <p:cond evt="onClick" delay="0">
                  <p:tgtEl>
                    <p:spTgt spid="57378"/>
                  </p:tgtEl>
                </p:cond>
              </p:nextCondLst>
            </p:seq>
            <p:seq concurrent="1" nextAc="seek">
              <p:cTn id="86" restart="whenNotActive" fill="hold" evtFilter="cancelBubble" nodeType="interactiveSeq">
                <p:stCondLst>
                  <p:cond evt="onClick" delay="0">
                    <p:tgtEl>
                      <p:spTgt spid="57380"/>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grpId="0" nodeType="clickEffect">
                                  <p:stCondLst>
                                    <p:cond delay="0"/>
                                  </p:stCondLst>
                                  <p:childTnLst>
                                    <p:animClr clrSpc="rgb" dir="cw">
                                      <p:cBhvr>
                                        <p:cTn id="90" dur="500" fill="hold"/>
                                        <p:tgtEl>
                                          <p:spTgt spid="57380"/>
                                        </p:tgtEl>
                                        <p:attrNameLst>
                                          <p:attrName>fillcolor</p:attrName>
                                        </p:attrNameLst>
                                      </p:cBhvr>
                                      <p:to>
                                        <a:srgbClr val="FFFF99"/>
                                      </p:to>
                                    </p:animClr>
                                    <p:set>
                                      <p:cBhvr>
                                        <p:cTn id="91" dur="500" fill="hold"/>
                                        <p:tgtEl>
                                          <p:spTgt spid="57380"/>
                                        </p:tgtEl>
                                        <p:attrNameLst>
                                          <p:attrName>fill.type</p:attrName>
                                        </p:attrNameLst>
                                      </p:cBhvr>
                                      <p:to>
                                        <p:strVal val="solid"/>
                                      </p:to>
                                    </p:set>
                                    <p:set>
                                      <p:cBhvr>
                                        <p:cTn id="92" dur="500" fill="hold"/>
                                        <p:tgtEl>
                                          <p:spTgt spid="57380"/>
                                        </p:tgtEl>
                                        <p:attrNameLst>
                                          <p:attrName>fill.on</p:attrName>
                                        </p:attrNameLst>
                                      </p:cBhvr>
                                      <p:to>
                                        <p:strVal val="true"/>
                                      </p:to>
                                    </p:set>
                                  </p:childTnLst>
                                </p:cTn>
                              </p:par>
                            </p:childTnLst>
                          </p:cTn>
                        </p:par>
                      </p:childTnLst>
                    </p:cTn>
                  </p:par>
                </p:childTnLst>
              </p:cTn>
              <p:nextCondLst>
                <p:cond evt="onClick" delay="0">
                  <p:tgtEl>
                    <p:spTgt spid="57380"/>
                  </p:tgtEl>
                </p:cond>
              </p:nextCondLst>
            </p:seq>
            <p:seq concurrent="1" nextAc="seek">
              <p:cTn id="93" restart="whenNotActive" fill="hold" evtFilter="cancelBubble" nodeType="interactiveSeq">
                <p:stCondLst>
                  <p:cond evt="onClick" delay="0">
                    <p:tgtEl>
                      <p:spTgt spid="57381"/>
                    </p:tgtEl>
                  </p:cond>
                </p:stCondLst>
                <p:endSync evt="end" delay="0">
                  <p:rtn val="all"/>
                </p:endSync>
                <p:childTnLst>
                  <p:par>
                    <p:cTn id="94" fill="hold">
                      <p:stCondLst>
                        <p:cond delay="0"/>
                      </p:stCondLst>
                      <p:childTnLst>
                        <p:par>
                          <p:cTn id="95" fill="hold">
                            <p:stCondLst>
                              <p:cond delay="0"/>
                            </p:stCondLst>
                            <p:childTnLst>
                              <p:par>
                                <p:cTn id="96" presetID="1" presetClass="emph" presetSubtype="2" fill="hold" grpId="0" nodeType="clickEffect">
                                  <p:stCondLst>
                                    <p:cond delay="0"/>
                                  </p:stCondLst>
                                  <p:childTnLst>
                                    <p:animClr clrSpc="rgb" dir="cw">
                                      <p:cBhvr>
                                        <p:cTn id="97" dur="500" fill="hold"/>
                                        <p:tgtEl>
                                          <p:spTgt spid="57381"/>
                                        </p:tgtEl>
                                        <p:attrNameLst>
                                          <p:attrName>fillcolor</p:attrName>
                                        </p:attrNameLst>
                                      </p:cBhvr>
                                      <p:to>
                                        <a:srgbClr val="FFFF99"/>
                                      </p:to>
                                    </p:animClr>
                                    <p:set>
                                      <p:cBhvr>
                                        <p:cTn id="98" dur="500" fill="hold"/>
                                        <p:tgtEl>
                                          <p:spTgt spid="57381"/>
                                        </p:tgtEl>
                                        <p:attrNameLst>
                                          <p:attrName>fill.type</p:attrName>
                                        </p:attrNameLst>
                                      </p:cBhvr>
                                      <p:to>
                                        <p:strVal val="solid"/>
                                      </p:to>
                                    </p:set>
                                    <p:set>
                                      <p:cBhvr>
                                        <p:cTn id="99" dur="500" fill="hold"/>
                                        <p:tgtEl>
                                          <p:spTgt spid="57381"/>
                                        </p:tgtEl>
                                        <p:attrNameLst>
                                          <p:attrName>fill.on</p:attrName>
                                        </p:attrNameLst>
                                      </p:cBhvr>
                                      <p:to>
                                        <p:strVal val="true"/>
                                      </p:to>
                                    </p:set>
                                  </p:childTnLst>
                                </p:cTn>
                              </p:par>
                            </p:childTnLst>
                          </p:cTn>
                        </p:par>
                      </p:childTnLst>
                    </p:cTn>
                  </p:par>
                </p:childTnLst>
              </p:cTn>
              <p:nextCondLst>
                <p:cond evt="onClick" delay="0">
                  <p:tgtEl>
                    <p:spTgt spid="57381"/>
                  </p:tgtEl>
                </p:cond>
              </p:nextCondLst>
            </p:seq>
            <p:seq concurrent="1" nextAc="seek">
              <p:cTn id="100" restart="whenNotActive" fill="hold" evtFilter="cancelBubble" nodeType="interactiveSeq">
                <p:stCondLst>
                  <p:cond evt="onClick" delay="0">
                    <p:tgtEl>
                      <p:spTgt spid="57382"/>
                    </p:tgtEl>
                  </p:cond>
                </p:stCondLst>
                <p:endSync evt="end" delay="0">
                  <p:rtn val="all"/>
                </p:endSync>
                <p:childTnLst>
                  <p:par>
                    <p:cTn id="101" fill="hold">
                      <p:stCondLst>
                        <p:cond delay="0"/>
                      </p:stCondLst>
                      <p:childTnLst>
                        <p:par>
                          <p:cTn id="102" fill="hold">
                            <p:stCondLst>
                              <p:cond delay="0"/>
                            </p:stCondLst>
                            <p:childTnLst>
                              <p:par>
                                <p:cTn id="103" presetID="1" presetClass="emph" presetSubtype="2" fill="hold" grpId="0" nodeType="clickEffect">
                                  <p:stCondLst>
                                    <p:cond delay="0"/>
                                  </p:stCondLst>
                                  <p:childTnLst>
                                    <p:animClr clrSpc="rgb" dir="cw">
                                      <p:cBhvr>
                                        <p:cTn id="104" dur="500" fill="hold"/>
                                        <p:tgtEl>
                                          <p:spTgt spid="57382"/>
                                        </p:tgtEl>
                                        <p:attrNameLst>
                                          <p:attrName>fillcolor</p:attrName>
                                        </p:attrNameLst>
                                      </p:cBhvr>
                                      <p:to>
                                        <a:srgbClr val="FFFF99"/>
                                      </p:to>
                                    </p:animClr>
                                    <p:set>
                                      <p:cBhvr>
                                        <p:cTn id="105" dur="500" fill="hold"/>
                                        <p:tgtEl>
                                          <p:spTgt spid="57382"/>
                                        </p:tgtEl>
                                        <p:attrNameLst>
                                          <p:attrName>fill.type</p:attrName>
                                        </p:attrNameLst>
                                      </p:cBhvr>
                                      <p:to>
                                        <p:strVal val="solid"/>
                                      </p:to>
                                    </p:set>
                                    <p:set>
                                      <p:cBhvr>
                                        <p:cTn id="106" dur="500" fill="hold"/>
                                        <p:tgtEl>
                                          <p:spTgt spid="57382"/>
                                        </p:tgtEl>
                                        <p:attrNameLst>
                                          <p:attrName>fill.on</p:attrName>
                                        </p:attrNameLst>
                                      </p:cBhvr>
                                      <p:to>
                                        <p:strVal val="true"/>
                                      </p:to>
                                    </p:set>
                                  </p:childTnLst>
                                </p:cTn>
                              </p:par>
                            </p:childTnLst>
                          </p:cTn>
                        </p:par>
                      </p:childTnLst>
                    </p:cTn>
                  </p:par>
                </p:childTnLst>
              </p:cTn>
              <p:nextCondLst>
                <p:cond evt="onClick" delay="0">
                  <p:tgtEl>
                    <p:spTgt spid="57382"/>
                  </p:tgtEl>
                </p:cond>
              </p:nextCondLst>
            </p:seq>
            <p:seq concurrent="1" nextAc="seek">
              <p:cTn id="107" restart="whenNotActive" fill="hold" evtFilter="cancelBubble" nodeType="interactiveSeq">
                <p:stCondLst>
                  <p:cond evt="onClick" delay="0">
                    <p:tgtEl>
                      <p:spTgt spid="57383"/>
                    </p:tgtEl>
                  </p:cond>
                </p:stCondLst>
                <p:endSync evt="end" delay="0">
                  <p:rtn val="all"/>
                </p:endSync>
                <p:childTnLst>
                  <p:par>
                    <p:cTn id="108" fill="hold">
                      <p:stCondLst>
                        <p:cond delay="0"/>
                      </p:stCondLst>
                      <p:childTnLst>
                        <p:par>
                          <p:cTn id="109" fill="hold">
                            <p:stCondLst>
                              <p:cond delay="0"/>
                            </p:stCondLst>
                            <p:childTnLst>
                              <p:par>
                                <p:cTn id="110" presetID="1" presetClass="emph" presetSubtype="2" fill="hold" grpId="0" nodeType="clickEffect">
                                  <p:stCondLst>
                                    <p:cond delay="0"/>
                                  </p:stCondLst>
                                  <p:childTnLst>
                                    <p:animClr clrSpc="rgb" dir="cw">
                                      <p:cBhvr>
                                        <p:cTn id="111" dur="500" fill="hold"/>
                                        <p:tgtEl>
                                          <p:spTgt spid="57383"/>
                                        </p:tgtEl>
                                        <p:attrNameLst>
                                          <p:attrName>fillcolor</p:attrName>
                                        </p:attrNameLst>
                                      </p:cBhvr>
                                      <p:to>
                                        <a:srgbClr val="FFFF99"/>
                                      </p:to>
                                    </p:animClr>
                                    <p:set>
                                      <p:cBhvr>
                                        <p:cTn id="112" dur="500" fill="hold"/>
                                        <p:tgtEl>
                                          <p:spTgt spid="57383"/>
                                        </p:tgtEl>
                                        <p:attrNameLst>
                                          <p:attrName>fill.type</p:attrName>
                                        </p:attrNameLst>
                                      </p:cBhvr>
                                      <p:to>
                                        <p:strVal val="solid"/>
                                      </p:to>
                                    </p:set>
                                    <p:set>
                                      <p:cBhvr>
                                        <p:cTn id="113" dur="500" fill="hold"/>
                                        <p:tgtEl>
                                          <p:spTgt spid="57383"/>
                                        </p:tgtEl>
                                        <p:attrNameLst>
                                          <p:attrName>fill.on</p:attrName>
                                        </p:attrNameLst>
                                      </p:cBhvr>
                                      <p:to>
                                        <p:strVal val="true"/>
                                      </p:to>
                                    </p:set>
                                  </p:childTnLst>
                                </p:cTn>
                              </p:par>
                            </p:childTnLst>
                          </p:cTn>
                        </p:par>
                      </p:childTnLst>
                    </p:cTn>
                  </p:par>
                </p:childTnLst>
              </p:cTn>
              <p:nextCondLst>
                <p:cond evt="onClick" delay="0">
                  <p:tgtEl>
                    <p:spTgt spid="57383"/>
                  </p:tgtEl>
                </p:cond>
              </p:nextCondLst>
            </p:seq>
            <p:seq concurrent="1" nextAc="seek">
              <p:cTn id="114" restart="whenNotActive" fill="hold" evtFilter="cancelBubble" nodeType="interactiveSeq">
                <p:stCondLst>
                  <p:cond evt="onClick" delay="0">
                    <p:tgtEl>
                      <p:spTgt spid="57386"/>
                    </p:tgtEl>
                  </p:cond>
                </p:stCondLst>
                <p:endSync evt="end" delay="0">
                  <p:rtn val="all"/>
                </p:endSync>
                <p:childTnLst>
                  <p:par>
                    <p:cTn id="115" fill="hold">
                      <p:stCondLst>
                        <p:cond delay="0"/>
                      </p:stCondLst>
                      <p:childTnLst>
                        <p:par>
                          <p:cTn id="116" fill="hold">
                            <p:stCondLst>
                              <p:cond delay="0"/>
                            </p:stCondLst>
                            <p:childTnLst>
                              <p:par>
                                <p:cTn id="117" presetID="1" presetClass="emph" presetSubtype="2" fill="hold" grpId="0" nodeType="clickEffect">
                                  <p:stCondLst>
                                    <p:cond delay="0"/>
                                  </p:stCondLst>
                                  <p:childTnLst>
                                    <p:animClr clrSpc="rgb" dir="cw">
                                      <p:cBhvr>
                                        <p:cTn id="118" dur="500" fill="hold"/>
                                        <p:tgtEl>
                                          <p:spTgt spid="57386"/>
                                        </p:tgtEl>
                                        <p:attrNameLst>
                                          <p:attrName>fillcolor</p:attrName>
                                        </p:attrNameLst>
                                      </p:cBhvr>
                                      <p:to>
                                        <a:srgbClr val="FFFF99"/>
                                      </p:to>
                                    </p:animClr>
                                    <p:set>
                                      <p:cBhvr>
                                        <p:cTn id="119" dur="500" fill="hold"/>
                                        <p:tgtEl>
                                          <p:spTgt spid="57386"/>
                                        </p:tgtEl>
                                        <p:attrNameLst>
                                          <p:attrName>fill.type</p:attrName>
                                        </p:attrNameLst>
                                      </p:cBhvr>
                                      <p:to>
                                        <p:strVal val="solid"/>
                                      </p:to>
                                    </p:set>
                                    <p:set>
                                      <p:cBhvr>
                                        <p:cTn id="120" dur="500" fill="hold"/>
                                        <p:tgtEl>
                                          <p:spTgt spid="57386"/>
                                        </p:tgtEl>
                                        <p:attrNameLst>
                                          <p:attrName>fill.on</p:attrName>
                                        </p:attrNameLst>
                                      </p:cBhvr>
                                      <p:to>
                                        <p:strVal val="true"/>
                                      </p:to>
                                    </p:set>
                                  </p:childTnLst>
                                </p:cTn>
                              </p:par>
                            </p:childTnLst>
                          </p:cTn>
                        </p:par>
                      </p:childTnLst>
                    </p:cTn>
                  </p:par>
                </p:childTnLst>
              </p:cTn>
              <p:nextCondLst>
                <p:cond evt="onClick" delay="0">
                  <p:tgtEl>
                    <p:spTgt spid="57386"/>
                  </p:tgtEl>
                </p:cond>
              </p:nextCondLst>
            </p:seq>
            <p:seq concurrent="1" nextAc="seek">
              <p:cTn id="121" restart="whenNotActive" fill="hold" evtFilter="cancelBubble" nodeType="interactiveSeq">
                <p:stCondLst>
                  <p:cond evt="onClick" delay="0">
                    <p:tgtEl>
                      <p:spTgt spid="57387"/>
                    </p:tgtEl>
                  </p:cond>
                </p:stCondLst>
                <p:endSync evt="end" delay="0">
                  <p:rtn val="all"/>
                </p:endSync>
                <p:childTnLst>
                  <p:par>
                    <p:cTn id="122" fill="hold">
                      <p:stCondLst>
                        <p:cond delay="0"/>
                      </p:stCondLst>
                      <p:childTnLst>
                        <p:par>
                          <p:cTn id="123" fill="hold">
                            <p:stCondLst>
                              <p:cond delay="0"/>
                            </p:stCondLst>
                            <p:childTnLst>
                              <p:par>
                                <p:cTn id="124" presetID="1" presetClass="emph" presetSubtype="2" fill="hold" grpId="0" nodeType="clickEffect">
                                  <p:stCondLst>
                                    <p:cond delay="0"/>
                                  </p:stCondLst>
                                  <p:childTnLst>
                                    <p:animClr clrSpc="rgb" dir="cw">
                                      <p:cBhvr>
                                        <p:cTn id="125" dur="500" fill="hold"/>
                                        <p:tgtEl>
                                          <p:spTgt spid="57387"/>
                                        </p:tgtEl>
                                        <p:attrNameLst>
                                          <p:attrName>fillcolor</p:attrName>
                                        </p:attrNameLst>
                                      </p:cBhvr>
                                      <p:to>
                                        <a:srgbClr val="FFFF99"/>
                                      </p:to>
                                    </p:animClr>
                                    <p:set>
                                      <p:cBhvr>
                                        <p:cTn id="126" dur="500" fill="hold"/>
                                        <p:tgtEl>
                                          <p:spTgt spid="57387"/>
                                        </p:tgtEl>
                                        <p:attrNameLst>
                                          <p:attrName>fill.type</p:attrName>
                                        </p:attrNameLst>
                                      </p:cBhvr>
                                      <p:to>
                                        <p:strVal val="solid"/>
                                      </p:to>
                                    </p:set>
                                    <p:set>
                                      <p:cBhvr>
                                        <p:cTn id="127" dur="500" fill="hold"/>
                                        <p:tgtEl>
                                          <p:spTgt spid="57387"/>
                                        </p:tgtEl>
                                        <p:attrNameLst>
                                          <p:attrName>fill.on</p:attrName>
                                        </p:attrNameLst>
                                      </p:cBhvr>
                                      <p:to>
                                        <p:strVal val="true"/>
                                      </p:to>
                                    </p:set>
                                  </p:childTnLst>
                                </p:cTn>
                              </p:par>
                            </p:childTnLst>
                          </p:cTn>
                        </p:par>
                      </p:childTnLst>
                    </p:cTn>
                  </p:par>
                </p:childTnLst>
              </p:cTn>
              <p:nextCondLst>
                <p:cond evt="onClick" delay="0">
                  <p:tgtEl>
                    <p:spTgt spid="57387"/>
                  </p:tgtEl>
                </p:cond>
              </p:nextCondLst>
            </p:seq>
            <p:seq concurrent="1" nextAc="seek">
              <p:cTn id="128" restart="whenNotActive" fill="hold" evtFilter="cancelBubble" nodeType="interactiveSeq">
                <p:stCondLst>
                  <p:cond evt="onClick" delay="0">
                    <p:tgtEl>
                      <p:spTgt spid="57388"/>
                    </p:tgtEl>
                  </p:cond>
                </p:stCondLst>
                <p:endSync evt="end" delay="0">
                  <p:rtn val="all"/>
                </p:endSync>
                <p:childTnLst>
                  <p:par>
                    <p:cTn id="129" fill="hold">
                      <p:stCondLst>
                        <p:cond delay="0"/>
                      </p:stCondLst>
                      <p:childTnLst>
                        <p:par>
                          <p:cTn id="130" fill="hold">
                            <p:stCondLst>
                              <p:cond delay="0"/>
                            </p:stCondLst>
                            <p:childTnLst>
                              <p:par>
                                <p:cTn id="131" presetID="1" presetClass="emph" presetSubtype="2" fill="hold" grpId="0" nodeType="clickEffect">
                                  <p:stCondLst>
                                    <p:cond delay="0"/>
                                  </p:stCondLst>
                                  <p:childTnLst>
                                    <p:animClr clrSpc="rgb" dir="cw">
                                      <p:cBhvr>
                                        <p:cTn id="132" dur="500" fill="hold"/>
                                        <p:tgtEl>
                                          <p:spTgt spid="57388"/>
                                        </p:tgtEl>
                                        <p:attrNameLst>
                                          <p:attrName>fillcolor</p:attrName>
                                        </p:attrNameLst>
                                      </p:cBhvr>
                                      <p:to>
                                        <a:srgbClr val="FFFF99"/>
                                      </p:to>
                                    </p:animClr>
                                    <p:set>
                                      <p:cBhvr>
                                        <p:cTn id="133" dur="500" fill="hold"/>
                                        <p:tgtEl>
                                          <p:spTgt spid="57388"/>
                                        </p:tgtEl>
                                        <p:attrNameLst>
                                          <p:attrName>fill.type</p:attrName>
                                        </p:attrNameLst>
                                      </p:cBhvr>
                                      <p:to>
                                        <p:strVal val="solid"/>
                                      </p:to>
                                    </p:set>
                                    <p:set>
                                      <p:cBhvr>
                                        <p:cTn id="134" dur="500" fill="hold"/>
                                        <p:tgtEl>
                                          <p:spTgt spid="57388"/>
                                        </p:tgtEl>
                                        <p:attrNameLst>
                                          <p:attrName>fill.on</p:attrName>
                                        </p:attrNameLst>
                                      </p:cBhvr>
                                      <p:to>
                                        <p:strVal val="true"/>
                                      </p:to>
                                    </p:set>
                                  </p:childTnLst>
                                </p:cTn>
                              </p:par>
                            </p:childTnLst>
                          </p:cTn>
                        </p:par>
                      </p:childTnLst>
                    </p:cTn>
                  </p:par>
                </p:childTnLst>
              </p:cTn>
              <p:nextCondLst>
                <p:cond evt="onClick" delay="0">
                  <p:tgtEl>
                    <p:spTgt spid="57388"/>
                  </p:tgtEl>
                </p:cond>
              </p:nextCondLst>
            </p:seq>
            <p:seq concurrent="1" nextAc="seek">
              <p:cTn id="135" restart="whenNotActive" fill="hold" evtFilter="cancelBubble" nodeType="interactiveSeq">
                <p:stCondLst>
                  <p:cond evt="onClick" delay="0">
                    <p:tgtEl>
                      <p:spTgt spid="57389"/>
                    </p:tgtEl>
                  </p:cond>
                </p:stCondLst>
                <p:endSync evt="end" delay="0">
                  <p:rtn val="all"/>
                </p:endSync>
                <p:childTnLst>
                  <p:par>
                    <p:cTn id="136" fill="hold">
                      <p:stCondLst>
                        <p:cond delay="0"/>
                      </p:stCondLst>
                      <p:childTnLst>
                        <p:par>
                          <p:cTn id="137" fill="hold">
                            <p:stCondLst>
                              <p:cond delay="0"/>
                            </p:stCondLst>
                            <p:childTnLst>
                              <p:par>
                                <p:cTn id="138" presetID="1" presetClass="emph" presetSubtype="2" fill="hold" grpId="0" nodeType="clickEffect">
                                  <p:stCondLst>
                                    <p:cond delay="0"/>
                                  </p:stCondLst>
                                  <p:childTnLst>
                                    <p:animClr clrSpc="rgb" dir="cw">
                                      <p:cBhvr>
                                        <p:cTn id="139" dur="500" fill="hold"/>
                                        <p:tgtEl>
                                          <p:spTgt spid="57389"/>
                                        </p:tgtEl>
                                        <p:attrNameLst>
                                          <p:attrName>fillcolor</p:attrName>
                                        </p:attrNameLst>
                                      </p:cBhvr>
                                      <p:to>
                                        <a:srgbClr val="FFFF99"/>
                                      </p:to>
                                    </p:animClr>
                                    <p:set>
                                      <p:cBhvr>
                                        <p:cTn id="140" dur="500" fill="hold"/>
                                        <p:tgtEl>
                                          <p:spTgt spid="57389"/>
                                        </p:tgtEl>
                                        <p:attrNameLst>
                                          <p:attrName>fill.type</p:attrName>
                                        </p:attrNameLst>
                                      </p:cBhvr>
                                      <p:to>
                                        <p:strVal val="solid"/>
                                      </p:to>
                                    </p:set>
                                    <p:set>
                                      <p:cBhvr>
                                        <p:cTn id="141" dur="500" fill="hold"/>
                                        <p:tgtEl>
                                          <p:spTgt spid="57389"/>
                                        </p:tgtEl>
                                        <p:attrNameLst>
                                          <p:attrName>fill.on</p:attrName>
                                        </p:attrNameLst>
                                      </p:cBhvr>
                                      <p:to>
                                        <p:strVal val="true"/>
                                      </p:to>
                                    </p:set>
                                  </p:childTnLst>
                                </p:cTn>
                              </p:par>
                            </p:childTnLst>
                          </p:cTn>
                        </p:par>
                      </p:childTnLst>
                    </p:cTn>
                  </p:par>
                </p:childTnLst>
              </p:cTn>
              <p:nextCondLst>
                <p:cond evt="onClick" delay="0">
                  <p:tgtEl>
                    <p:spTgt spid="57389"/>
                  </p:tgtEl>
                </p:cond>
              </p:nextCondLst>
            </p:seq>
          </p:childTnLst>
        </p:cTn>
      </p:par>
    </p:tnLst>
    <p:bldLst>
      <p:bldP spid="57346" grpId="0" animBg="1"/>
      <p:bldP spid="57356" grpId="0" animBg="1"/>
      <p:bldP spid="57357" grpId="0" animBg="1"/>
      <p:bldP spid="57358" grpId="0" animBg="1"/>
      <p:bldP spid="57370" grpId="0" animBg="1"/>
      <p:bldP spid="57371" grpId="0" animBg="1"/>
      <p:bldP spid="57372" grpId="0" animBg="1"/>
      <p:bldP spid="57375" grpId="0" animBg="1"/>
      <p:bldP spid="57376" grpId="0" animBg="1"/>
      <p:bldP spid="57377" grpId="0" animBg="1"/>
      <p:bldP spid="57378" grpId="0" animBg="1"/>
      <p:bldP spid="57380" grpId="0" animBg="1"/>
      <p:bldP spid="57381" grpId="0" animBg="1"/>
      <p:bldP spid="57382" grpId="0" animBg="1"/>
      <p:bldP spid="57383" grpId="0" animBg="1"/>
      <p:bldP spid="57386" grpId="0" animBg="1"/>
      <p:bldP spid="57387" grpId="0" animBg="1"/>
      <p:bldP spid="57388" grpId="0" animBg="1"/>
      <p:bldP spid="5738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1" descr="https://avatars.mds.yandex.net/get-pdb/402117/fdeea31a-8edf-41aa-86a0-1020c29cb517/s120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2531" name="Rectangle 2"/>
          <p:cNvSpPr>
            <a:spLocks noGrp="1"/>
          </p:cNvSpPr>
          <p:nvPr>
            <p:ph type="title"/>
          </p:nvPr>
        </p:nvSpPr>
        <p:spPr>
          <a:xfrm>
            <a:off x="658813" y="469900"/>
            <a:ext cx="7696200" cy="1371600"/>
          </a:xfrm>
        </p:spPr>
        <p:txBody>
          <a:bodyPr>
            <a:normAutofit fontScale="90000"/>
          </a:bodyPr>
          <a:lstStyle/>
          <a:p>
            <a:r>
              <a:rPr sz="3200" i="0" smtClean="0"/>
              <a:t>«Водяные знаки» для защиты бумажных денег от подделок в России впервые стали использоваться:</a:t>
            </a:r>
          </a:p>
        </p:txBody>
      </p:sp>
      <p:sp>
        <p:nvSpPr>
          <p:cNvPr id="15" name="Rectangle 15"/>
          <p:cNvSpPr>
            <a:spLocks noGrp="1"/>
          </p:cNvSpPr>
          <p:nvPr>
            <p:ph type="body" sz="quarter" idx="18"/>
          </p:nvPr>
        </p:nvSpPr>
        <p:spPr>
          <a:xfrm>
            <a:off x="1143000" y="3998913"/>
            <a:ext cx="7086600" cy="457200"/>
          </a:xfrm>
        </p:spPr>
        <p:txBody>
          <a:bodyPr>
            <a:normAutofit fontScale="85000" lnSpcReduction="20000"/>
          </a:bodyPr>
          <a:lstStyle>
            <a:extLst/>
          </a:lstStyle>
          <a:p>
            <a:pPr>
              <a:defRPr/>
            </a:pPr>
            <a:r>
              <a:rPr i="1" dirty="0" smtClean="0"/>
              <a:t>в 20 веке</a:t>
            </a:r>
            <a:endParaRPr dirty="0" smtClean="0"/>
          </a:p>
        </p:txBody>
      </p:sp>
      <p:sp>
        <p:nvSpPr>
          <p:cNvPr id="16" name="Rectangle 16"/>
          <p:cNvSpPr>
            <a:spLocks noGrp="1"/>
          </p:cNvSpPr>
          <p:nvPr>
            <p:ph type="body" sz="quarter" idx="19"/>
          </p:nvPr>
        </p:nvSpPr>
        <p:spPr/>
        <p:txBody>
          <a:bodyPr>
            <a:normAutofit fontScale="85000" lnSpcReduction="20000"/>
          </a:bodyPr>
          <a:lstStyle>
            <a:extLst/>
          </a:lstStyle>
          <a:p>
            <a:pPr>
              <a:defRPr/>
            </a:pPr>
            <a:r>
              <a:rPr i="1" dirty="0" smtClean="0"/>
              <a:t>в 19 веке</a:t>
            </a:r>
            <a:endParaRPr dirty="0" smtClean="0"/>
          </a:p>
        </p:txBody>
      </p:sp>
      <p:sp>
        <p:nvSpPr>
          <p:cNvPr id="17" name="Rectangle 17"/>
          <p:cNvSpPr>
            <a:spLocks noGrp="1"/>
          </p:cNvSpPr>
          <p:nvPr>
            <p:ph type="body" sz="quarter" idx="20"/>
          </p:nvPr>
        </p:nvSpPr>
        <p:spPr>
          <a:xfrm>
            <a:off x="1152525" y="2187575"/>
            <a:ext cx="1691283" cy="457200"/>
          </a:xfrm>
        </p:spPr>
        <p:txBody>
          <a:bodyPr>
            <a:normAutofit fontScale="85000" lnSpcReduction="20000"/>
          </a:bodyPr>
          <a:lstStyle>
            <a:extLst/>
          </a:lstStyle>
          <a:p>
            <a:pPr>
              <a:defRPr/>
            </a:pPr>
            <a:r>
              <a:rPr i="1" dirty="0" smtClean="0"/>
              <a:t>в 17 веке</a:t>
            </a:r>
            <a:endParaRPr dirty="0" smtClean="0"/>
          </a:p>
        </p:txBody>
      </p:sp>
      <p:sp>
        <p:nvSpPr>
          <p:cNvPr id="19" name="Текст 18"/>
          <p:cNvSpPr>
            <a:spLocks noGrp="1"/>
          </p:cNvSpPr>
          <p:nvPr>
            <p:ph type="body" sz="quarter" idx="21"/>
          </p:nvPr>
        </p:nvSpPr>
        <p:spPr>
          <a:xfrm>
            <a:off x="1160463" y="2828925"/>
            <a:ext cx="7086600" cy="457200"/>
          </a:xfrm>
        </p:spPr>
        <p:txBody>
          <a:bodyPr>
            <a:normAutofit fontScale="85000" lnSpcReduction="20000"/>
          </a:bodyPr>
          <a:lstStyle/>
          <a:p>
            <a:pPr>
              <a:defRPr/>
            </a:pPr>
            <a:r>
              <a:rPr i="1" dirty="0" smtClean="0"/>
              <a:t>в 18 веке</a:t>
            </a:r>
            <a:endParaRPr dirty="0" smtClean="0"/>
          </a:p>
        </p:txBody>
      </p:sp>
      <p:sp>
        <p:nvSpPr>
          <p:cNvPr id="8" name="Пятиугольник 7"/>
          <p:cNvSpPr/>
          <p:nvPr/>
        </p:nvSpPr>
        <p:spPr>
          <a:xfrm>
            <a:off x="430213" y="5530850"/>
            <a:ext cx="2017712" cy="717550"/>
          </a:xfrm>
          <a:prstGeom prst="homePlate">
            <a:avLst/>
          </a:prstGeom>
          <a:solidFill>
            <a:schemeClr val="accent1">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hlinkClick r:id="rId4" action="ppaction://hlinksldjump"/>
              </a:rPr>
              <a:t>Комментарий</a:t>
            </a:r>
            <a:endParaRPr lang="ru-RU" dirty="0">
              <a:solidFill>
                <a:schemeClr val="tx1"/>
              </a:solidFill>
            </a:endParaRPr>
          </a:p>
        </p:txBody>
      </p:sp>
      <p:pic>
        <p:nvPicPr>
          <p:cNvPr id="9" name="Рисунок 8" descr="D:\Мои документы\Надя\работа\2017-18\сайт\Что Вы знаете о многогранниках\18.jpg"/>
          <p:cNvPicPr/>
          <p:nvPr/>
        </p:nvPicPr>
        <p:blipFill>
          <a:blip r:embed="rId5" cstate="print"/>
          <a:srcRect/>
          <a:stretch>
            <a:fillRect/>
          </a:stretch>
        </p:blipFill>
        <p:spPr bwMode="auto">
          <a:xfrm>
            <a:off x="5389563" y="2097088"/>
            <a:ext cx="2727325" cy="3543300"/>
          </a:xfrm>
          <a:prstGeom prst="rect">
            <a:avLst/>
          </a:prstGeom>
          <a:noFill/>
          <a:ln w="25400">
            <a:solidFill>
              <a:schemeClr val="accent1">
                <a:lumMod val="75000"/>
              </a:schemeClr>
            </a:solidFill>
            <a:miter lim="800000"/>
            <a:headEnd/>
            <a:tailEnd/>
          </a:ln>
        </p:spPr>
      </p:pic>
      <p:sp>
        <p:nvSpPr>
          <p:cNvPr id="10" name="AutoShape 8">
            <a:hlinkClick r:id="rId6"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17"/>
                                        </p:tgtEl>
                                        <p:attrNameLst>
                                          <p:attrName>fillcolor</p:attrName>
                                        </p:attrNameLst>
                                      </p:cBhvr>
                                      <p:to>
                                        <a:schemeClr val="accent2"/>
                                      </p:to>
                                    </p:animClr>
                                    <p:set>
                                      <p:cBhvr>
                                        <p:cTn id="7" dur="2000" fill="hold"/>
                                        <p:tgtEl>
                                          <p:spTgt spid="17"/>
                                        </p:tgtEl>
                                        <p:attrNameLst>
                                          <p:attrName>fill.type</p:attrName>
                                        </p:attrNameLst>
                                      </p:cBhvr>
                                      <p:to>
                                        <p:strVal val="solid"/>
                                      </p:to>
                                    </p:set>
                                    <p:set>
                                      <p:cBhvr>
                                        <p:cTn id="8" dur="2000" fill="hold"/>
                                        <p:tgtEl>
                                          <p:spTgt spid="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1" descr="https://avatars.mds.yandex.net/get-pdb/402117/fdeea31a-8edf-41aa-86a0-1020c29cb517/s120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3555" name="Rectangle 2"/>
          <p:cNvSpPr>
            <a:spLocks noGrp="1"/>
          </p:cNvSpPr>
          <p:nvPr>
            <p:ph type="title"/>
          </p:nvPr>
        </p:nvSpPr>
        <p:spPr>
          <a:xfrm>
            <a:off x="685800" y="228600"/>
            <a:ext cx="7696200" cy="1760538"/>
          </a:xfrm>
        </p:spPr>
        <p:txBody>
          <a:bodyPr/>
          <a:lstStyle/>
          <a:p>
            <a:r>
              <a:rPr sz="2800" i="0" smtClean="0"/>
              <a:t>Монеты какого номинала никогда не было в СССР:</a:t>
            </a:r>
          </a:p>
        </p:txBody>
      </p:sp>
      <p:sp>
        <p:nvSpPr>
          <p:cNvPr id="12" name="Rectangle 12"/>
          <p:cNvSpPr>
            <a:spLocks noGrp="1"/>
          </p:cNvSpPr>
          <p:nvPr>
            <p:ph type="body" sz="quarter" idx="18"/>
          </p:nvPr>
        </p:nvSpPr>
        <p:spPr/>
        <p:txBody>
          <a:bodyPr>
            <a:normAutofit fontScale="85000" lnSpcReduction="20000"/>
          </a:bodyPr>
          <a:lstStyle>
            <a:extLst/>
          </a:lstStyle>
          <a:p>
            <a:pPr>
              <a:defRPr/>
            </a:pPr>
            <a:r>
              <a:rPr i="1" dirty="0" smtClean="0"/>
              <a:t>50 копеек</a:t>
            </a:r>
            <a:endParaRPr dirty="0" smtClean="0"/>
          </a:p>
        </p:txBody>
      </p:sp>
      <p:sp>
        <p:nvSpPr>
          <p:cNvPr id="15" name="Rectangle 15"/>
          <p:cNvSpPr>
            <a:spLocks noGrp="1"/>
          </p:cNvSpPr>
          <p:nvPr>
            <p:ph type="body" sz="quarter" idx="19"/>
          </p:nvPr>
        </p:nvSpPr>
        <p:spPr>
          <a:xfrm>
            <a:off x="1143000" y="2057400"/>
            <a:ext cx="7086600" cy="457200"/>
          </a:xfrm>
        </p:spPr>
        <p:txBody>
          <a:bodyPr>
            <a:normAutofit fontScale="85000" lnSpcReduction="20000"/>
          </a:bodyPr>
          <a:lstStyle>
            <a:extLst/>
          </a:lstStyle>
          <a:p>
            <a:pPr>
              <a:defRPr/>
            </a:pPr>
            <a:r>
              <a:rPr i="1" dirty="0" smtClean="0"/>
              <a:t>15 копеек</a:t>
            </a:r>
            <a:endParaRPr dirty="0" smtClean="0"/>
          </a:p>
        </p:txBody>
      </p:sp>
      <p:sp>
        <p:nvSpPr>
          <p:cNvPr id="16" name="Rectangle 16"/>
          <p:cNvSpPr>
            <a:spLocks noGrp="1"/>
          </p:cNvSpPr>
          <p:nvPr>
            <p:ph type="body" sz="quarter" idx="20"/>
          </p:nvPr>
        </p:nvSpPr>
        <p:spPr/>
        <p:txBody>
          <a:bodyPr>
            <a:normAutofit fontScale="85000" lnSpcReduction="20000"/>
          </a:bodyPr>
          <a:lstStyle>
            <a:extLst/>
          </a:lstStyle>
          <a:p>
            <a:pPr>
              <a:defRPr/>
            </a:pPr>
            <a:r>
              <a:rPr i="1" dirty="0" smtClean="0"/>
              <a:t>20 копеек</a:t>
            </a:r>
            <a:endParaRPr dirty="0" smtClean="0"/>
          </a:p>
        </p:txBody>
      </p:sp>
      <p:sp>
        <p:nvSpPr>
          <p:cNvPr id="17" name="Rectangle 17"/>
          <p:cNvSpPr>
            <a:spLocks noGrp="1"/>
          </p:cNvSpPr>
          <p:nvPr>
            <p:ph type="body" sz="quarter" idx="21"/>
          </p:nvPr>
        </p:nvSpPr>
        <p:spPr>
          <a:xfrm>
            <a:off x="1143000" y="3429000"/>
            <a:ext cx="1988840" cy="457200"/>
          </a:xfrm>
        </p:spPr>
        <p:txBody>
          <a:bodyPr>
            <a:normAutofit fontScale="85000" lnSpcReduction="20000"/>
          </a:bodyPr>
          <a:lstStyle>
            <a:extLst/>
          </a:lstStyle>
          <a:p>
            <a:pPr>
              <a:defRPr/>
            </a:pPr>
            <a:r>
              <a:rPr i="1" dirty="0" smtClean="0"/>
              <a:t>25 копеек</a:t>
            </a:r>
            <a:endParaRPr dirty="0" smtClean="0"/>
          </a:p>
        </p:txBody>
      </p:sp>
      <p:sp>
        <p:nvSpPr>
          <p:cNvPr id="8" name="Пятиугольник 7"/>
          <p:cNvSpPr/>
          <p:nvPr/>
        </p:nvSpPr>
        <p:spPr>
          <a:xfrm>
            <a:off x="673100" y="5476875"/>
            <a:ext cx="2016125" cy="717550"/>
          </a:xfrm>
          <a:prstGeom prst="homePlate">
            <a:avLst/>
          </a:prstGeom>
          <a:solidFill>
            <a:schemeClr val="accent1">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hlinkClick r:id="rId4" action="ppaction://hlinksldjump"/>
              </a:rPr>
              <a:t>Комментарий</a:t>
            </a:r>
            <a:endParaRPr lang="ru-RU" dirty="0">
              <a:solidFill>
                <a:schemeClr val="tx1"/>
              </a:solidFill>
            </a:endParaRPr>
          </a:p>
        </p:txBody>
      </p:sp>
      <p:pic>
        <p:nvPicPr>
          <p:cNvPr id="23561" name="Picture 1" descr="D:\Мои документы\Надя\работа\2017-18\сайт\Что Вы знаете о многогранниках\19.png"/>
          <p:cNvPicPr>
            <a:picLocks noChangeAspect="1" noChangeArrowheads="1"/>
          </p:cNvPicPr>
          <p:nvPr/>
        </p:nvPicPr>
        <p:blipFill>
          <a:blip r:embed="rId5" cstate="print"/>
          <a:srcRect/>
          <a:stretch>
            <a:fillRect/>
          </a:stretch>
        </p:blipFill>
        <p:spPr bwMode="auto">
          <a:xfrm>
            <a:off x="4519613" y="2324100"/>
            <a:ext cx="3559175" cy="2076450"/>
          </a:xfrm>
          <a:prstGeom prst="rect">
            <a:avLst/>
          </a:prstGeom>
          <a:noFill/>
          <a:ln w="25400">
            <a:solidFill>
              <a:schemeClr val="accent1"/>
            </a:solidFill>
            <a:miter lim="800000"/>
            <a:headEnd/>
            <a:tailEnd/>
          </a:ln>
        </p:spPr>
      </p:pic>
      <p:sp>
        <p:nvSpPr>
          <p:cNvPr id="10" name="AutoShape 8">
            <a:hlinkClick r:id="rId6"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17"/>
                                        </p:tgtEl>
                                        <p:attrNameLst>
                                          <p:attrName>fillcolor</p:attrName>
                                        </p:attrNameLst>
                                      </p:cBhvr>
                                      <p:to>
                                        <a:schemeClr val="accent2"/>
                                      </p:to>
                                    </p:animClr>
                                    <p:set>
                                      <p:cBhvr>
                                        <p:cTn id="7" dur="2000" fill="hold"/>
                                        <p:tgtEl>
                                          <p:spTgt spid="17"/>
                                        </p:tgtEl>
                                        <p:attrNameLst>
                                          <p:attrName>fill.type</p:attrName>
                                        </p:attrNameLst>
                                      </p:cBhvr>
                                      <p:to>
                                        <p:strVal val="solid"/>
                                      </p:to>
                                    </p:set>
                                    <p:set>
                                      <p:cBhvr>
                                        <p:cTn id="8" dur="2000" fill="hold"/>
                                        <p:tgtEl>
                                          <p:spTgt spid="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1" descr="https://avatars.mds.yandex.net/get-pdb/402117/fdeea31a-8edf-41aa-86a0-1020c29cb517/s120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4579" name="Rectangle 2"/>
          <p:cNvSpPr>
            <a:spLocks noGrp="1"/>
          </p:cNvSpPr>
          <p:nvPr>
            <p:ph type="title"/>
          </p:nvPr>
        </p:nvSpPr>
        <p:spPr>
          <a:xfrm>
            <a:off x="971599" y="523875"/>
            <a:ext cx="7400875" cy="1371600"/>
          </a:xfrm>
        </p:spPr>
        <p:txBody>
          <a:bodyPr/>
          <a:lstStyle/>
          <a:p>
            <a:r>
              <a:rPr sz="2800" i="0" dirty="0" smtClean="0"/>
              <a:t>В </a:t>
            </a:r>
            <a:r>
              <a:rPr sz="2800" i="0" dirty="0" err="1" smtClean="0"/>
              <a:t>Древнем</a:t>
            </a:r>
            <a:r>
              <a:rPr sz="2800" i="0" dirty="0" smtClean="0"/>
              <a:t> </a:t>
            </a:r>
            <a:r>
              <a:rPr sz="2800" i="0" dirty="0" err="1" smtClean="0"/>
              <a:t>мире</a:t>
            </a:r>
            <a:r>
              <a:rPr sz="2800" i="0" dirty="0" smtClean="0"/>
              <a:t> </a:t>
            </a:r>
            <a:r>
              <a:rPr sz="2800" i="0" dirty="0" err="1" smtClean="0"/>
              <a:t>считалось</a:t>
            </a:r>
            <a:r>
              <a:rPr sz="2800" i="0" dirty="0" smtClean="0"/>
              <a:t>, </a:t>
            </a:r>
            <a:r>
              <a:rPr sz="2800" i="0" dirty="0" err="1" smtClean="0"/>
              <a:t>что</a:t>
            </a:r>
            <a:r>
              <a:rPr sz="2800" i="0" dirty="0" smtClean="0"/>
              <a:t> </a:t>
            </a:r>
            <a:r>
              <a:rPr sz="2800" i="0" dirty="0" err="1" smtClean="0"/>
              <a:t>свободный</a:t>
            </a:r>
            <a:r>
              <a:rPr sz="2800" i="0" dirty="0" smtClean="0"/>
              <a:t> </a:t>
            </a:r>
            <a:r>
              <a:rPr sz="2800" i="0" dirty="0" err="1" smtClean="0"/>
              <a:t>гражданин</a:t>
            </a:r>
            <a:r>
              <a:rPr sz="2800" i="0" dirty="0" smtClean="0"/>
              <a:t> </a:t>
            </a:r>
            <a:r>
              <a:rPr sz="2800" i="0" dirty="0" err="1" smtClean="0"/>
              <a:t>отличается</a:t>
            </a:r>
            <a:r>
              <a:rPr sz="2800" i="0" dirty="0" smtClean="0"/>
              <a:t> </a:t>
            </a:r>
            <a:r>
              <a:rPr sz="2800" i="0" dirty="0" err="1" smtClean="0"/>
              <a:t>от</a:t>
            </a:r>
            <a:r>
              <a:rPr sz="2800" i="0" dirty="0" smtClean="0"/>
              <a:t> </a:t>
            </a:r>
            <a:r>
              <a:rPr sz="2800" i="0" dirty="0" err="1" smtClean="0"/>
              <a:t>раба</a:t>
            </a:r>
            <a:r>
              <a:rPr sz="2800" i="0" dirty="0" smtClean="0"/>
              <a:t> </a:t>
            </a:r>
            <a:r>
              <a:rPr sz="2800" i="0" dirty="0" err="1" smtClean="0"/>
              <a:t>тем</a:t>
            </a:r>
            <a:r>
              <a:rPr sz="2800" i="0" dirty="0" smtClean="0"/>
              <a:t>, </a:t>
            </a:r>
            <a:r>
              <a:rPr sz="2800" i="0" dirty="0" err="1" smtClean="0"/>
              <a:t>что</a:t>
            </a:r>
            <a:r>
              <a:rPr sz="2800" i="0" dirty="0" smtClean="0"/>
              <a:t> </a:t>
            </a:r>
            <a:r>
              <a:rPr sz="2800" i="0" dirty="0" err="1" smtClean="0"/>
              <a:t>он</a:t>
            </a:r>
            <a:r>
              <a:rPr sz="2800" i="0" dirty="0" smtClean="0"/>
              <a:t> </a:t>
            </a:r>
            <a:r>
              <a:rPr sz="2800" i="0" dirty="0" err="1" smtClean="0"/>
              <a:t>не</a:t>
            </a:r>
            <a:r>
              <a:rPr sz="2800" i="0" dirty="0" smtClean="0"/>
              <a:t> </a:t>
            </a:r>
            <a:r>
              <a:rPr sz="2800" i="0" dirty="0" err="1" smtClean="0"/>
              <a:t>должен</a:t>
            </a:r>
            <a:r>
              <a:rPr sz="2800" i="0" dirty="0" smtClean="0"/>
              <a:t>:</a:t>
            </a:r>
          </a:p>
        </p:txBody>
      </p:sp>
      <p:sp>
        <p:nvSpPr>
          <p:cNvPr id="15" name="Rectangle 15"/>
          <p:cNvSpPr>
            <a:spLocks noGrp="1"/>
          </p:cNvSpPr>
          <p:nvPr>
            <p:ph type="body" sz="quarter" idx="18"/>
          </p:nvPr>
        </p:nvSpPr>
        <p:spPr>
          <a:xfrm>
            <a:off x="1116013" y="4149725"/>
            <a:ext cx="7086600" cy="457200"/>
          </a:xfrm>
        </p:spPr>
        <p:txBody>
          <a:bodyPr>
            <a:normAutofit fontScale="85000" lnSpcReduction="20000"/>
          </a:bodyPr>
          <a:lstStyle>
            <a:extLst/>
          </a:lstStyle>
          <a:p>
            <a:pPr>
              <a:defRPr/>
            </a:pPr>
            <a:r>
              <a:rPr i="1" dirty="0" smtClean="0"/>
              <a:t>платить ренту</a:t>
            </a:r>
            <a:endParaRPr dirty="0"/>
          </a:p>
        </p:txBody>
      </p:sp>
      <p:sp>
        <p:nvSpPr>
          <p:cNvPr id="16" name="Rectangle 16"/>
          <p:cNvSpPr>
            <a:spLocks noGrp="1"/>
          </p:cNvSpPr>
          <p:nvPr>
            <p:ph type="body" sz="quarter" idx="19"/>
          </p:nvPr>
        </p:nvSpPr>
        <p:spPr>
          <a:xfrm>
            <a:off x="1116013" y="3429000"/>
            <a:ext cx="7086600" cy="457200"/>
          </a:xfrm>
        </p:spPr>
        <p:txBody>
          <a:bodyPr>
            <a:normAutofit fontScale="85000" lnSpcReduction="20000"/>
          </a:bodyPr>
          <a:lstStyle>
            <a:extLst/>
          </a:lstStyle>
          <a:p>
            <a:pPr>
              <a:defRPr/>
            </a:pPr>
            <a:r>
              <a:rPr i="1" dirty="0" smtClean="0"/>
              <a:t>платить штрафы</a:t>
            </a:r>
            <a:endParaRPr dirty="0"/>
          </a:p>
        </p:txBody>
      </p:sp>
      <p:sp>
        <p:nvSpPr>
          <p:cNvPr id="19" name="Текст 18"/>
          <p:cNvSpPr>
            <a:spLocks noGrp="1"/>
          </p:cNvSpPr>
          <p:nvPr>
            <p:ph type="body" sz="quarter" idx="20"/>
          </p:nvPr>
        </p:nvSpPr>
        <p:spPr>
          <a:xfrm>
            <a:off x="1116013" y="2781300"/>
            <a:ext cx="7086600" cy="457200"/>
          </a:xfrm>
        </p:spPr>
        <p:txBody>
          <a:bodyPr>
            <a:normAutofit fontScale="85000" lnSpcReduction="20000"/>
          </a:bodyPr>
          <a:lstStyle/>
          <a:p>
            <a:pPr>
              <a:defRPr/>
            </a:pPr>
            <a:r>
              <a:rPr i="1" dirty="0" smtClean="0"/>
              <a:t>платить проценты по кредиту</a:t>
            </a:r>
            <a:endParaRPr dirty="0" smtClean="0"/>
          </a:p>
        </p:txBody>
      </p:sp>
      <p:sp>
        <p:nvSpPr>
          <p:cNvPr id="20" name="Текст 19"/>
          <p:cNvSpPr>
            <a:spLocks noGrp="1"/>
          </p:cNvSpPr>
          <p:nvPr>
            <p:ph type="body" sz="quarter" idx="21"/>
          </p:nvPr>
        </p:nvSpPr>
        <p:spPr>
          <a:xfrm>
            <a:off x="1143000" y="2057400"/>
            <a:ext cx="2780928" cy="457200"/>
          </a:xfrm>
        </p:spPr>
        <p:txBody>
          <a:bodyPr>
            <a:normAutofit fontScale="85000" lnSpcReduction="20000"/>
          </a:bodyPr>
          <a:lstStyle/>
          <a:p>
            <a:pPr>
              <a:defRPr/>
            </a:pPr>
            <a:r>
              <a:rPr i="1" dirty="0" smtClean="0"/>
              <a:t>платить налоги</a:t>
            </a:r>
            <a:endParaRPr dirty="0" smtClean="0"/>
          </a:p>
        </p:txBody>
      </p:sp>
      <p:sp>
        <p:nvSpPr>
          <p:cNvPr id="8" name="Пятиугольник 7"/>
          <p:cNvSpPr/>
          <p:nvPr/>
        </p:nvSpPr>
        <p:spPr>
          <a:xfrm>
            <a:off x="611560" y="5877272"/>
            <a:ext cx="2017713" cy="717550"/>
          </a:xfrm>
          <a:prstGeom prst="homePlate">
            <a:avLst/>
          </a:prstGeom>
          <a:solidFill>
            <a:schemeClr val="accent1">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hlinkClick r:id="rId4" action="ppaction://hlinksldjump"/>
              </a:rPr>
              <a:t>Комментарий</a:t>
            </a:r>
            <a:endParaRPr lang="ru-RU" dirty="0">
              <a:solidFill>
                <a:schemeClr val="tx1"/>
              </a:solidFill>
            </a:endParaRPr>
          </a:p>
        </p:txBody>
      </p:sp>
      <p:pic>
        <p:nvPicPr>
          <p:cNvPr id="9" name="Рисунок 8" descr="D:\Мои документы\Надя\работа\2017-18\сайт\Что Вы знаете о многогранниках\20а.jpg"/>
          <p:cNvPicPr/>
          <p:nvPr/>
        </p:nvPicPr>
        <p:blipFill>
          <a:blip r:embed="rId5" cstate="print"/>
          <a:stretch>
            <a:fillRect/>
          </a:stretch>
        </p:blipFill>
        <p:spPr bwMode="auto">
          <a:xfrm>
            <a:off x="3923928" y="4149080"/>
            <a:ext cx="4104456" cy="2420814"/>
          </a:xfrm>
          <a:prstGeom prst="rect">
            <a:avLst/>
          </a:prstGeom>
          <a:noFill/>
          <a:ln w="25400">
            <a:solidFill>
              <a:schemeClr val="accent1">
                <a:lumMod val="75000"/>
              </a:schemeClr>
            </a:solidFill>
            <a:miter lim="800000"/>
            <a:headEnd/>
            <a:tailEnd/>
          </a:ln>
        </p:spPr>
      </p:pic>
      <p:sp>
        <p:nvSpPr>
          <p:cNvPr id="24586" name="AutoShape 8">
            <a:hlinkClick r:id="rId6"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20"/>
                                        </p:tgtEl>
                                        <p:attrNameLst>
                                          <p:attrName>fillcolor</p:attrName>
                                        </p:attrNameLst>
                                      </p:cBhvr>
                                      <p:to>
                                        <a:schemeClr val="accent2"/>
                                      </p:to>
                                    </p:animClr>
                                    <p:set>
                                      <p:cBhvr>
                                        <p:cTn id="7" dur="2000" fill="hold"/>
                                        <p:tgtEl>
                                          <p:spTgt spid="20"/>
                                        </p:tgtEl>
                                        <p:attrNameLst>
                                          <p:attrName>fill.type</p:attrName>
                                        </p:attrNameLst>
                                      </p:cBhvr>
                                      <p:to>
                                        <p:strVal val="solid"/>
                                      </p:to>
                                    </p:set>
                                    <p:set>
                                      <p:cBhvr>
                                        <p:cTn id="8" dur="2000" fill="hold"/>
                                        <p:tgtEl>
                                          <p:spTgt spid="2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1" descr="https://avatars.mds.yandex.net/get-pdb/402117/fdeea31a-8edf-41aa-86a0-1020c29cb517/s1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5603" name="Заголовок 1"/>
          <p:cNvSpPr>
            <a:spLocks noGrp="1"/>
          </p:cNvSpPr>
          <p:nvPr>
            <p:ph type="title"/>
          </p:nvPr>
        </p:nvSpPr>
        <p:spPr>
          <a:xfrm>
            <a:off x="683568" y="836712"/>
            <a:ext cx="7652271" cy="5368925"/>
          </a:xfrm>
        </p:spPr>
        <p:txBody>
          <a:bodyPr>
            <a:noAutofit/>
          </a:bodyPr>
          <a:lstStyle/>
          <a:p>
            <a:pPr algn="l"/>
            <a:r>
              <a:rPr lang="ru-RU" sz="2400" b="1" dirty="0" smtClean="0">
                <a:latin typeface="Times New Roman" pitchFamily="18" charset="0"/>
                <a:cs typeface="Times New Roman" pitchFamily="18" charset="0"/>
              </a:rPr>
              <a:t>                               Комментарий: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Деньги явились результатом исторического развития обмена.</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Первоначально обмен носил случайный характер, один продукт непосредственно обменивался на другой. В дальнейшем выделился один товар, на который обменивались все остальные – </a:t>
            </a:r>
            <a:r>
              <a:rPr lang="ru-RU" sz="2400" b="1" dirty="0" smtClean="0">
                <a:latin typeface="Times New Roman" pitchFamily="18" charset="0"/>
                <a:cs typeface="Times New Roman" pitchFamily="18" charset="0"/>
              </a:rPr>
              <a:t>денежный товар</a:t>
            </a:r>
            <a:r>
              <a:rPr lang="ru-RU" sz="2400" dirty="0" smtClean="0">
                <a:latin typeface="Times New Roman" pitchFamily="18" charset="0"/>
                <a:cs typeface="Times New Roman" pitchFamily="18" charset="0"/>
              </a:rPr>
              <a:t>. В нем выражалась стоимость всех товаров.</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В качестве денежного товара у разных народов могли выступать самые разные вещи. В течение нескольких столетий у многих народов роль денег играл крупный рогатый скот. На Руси, например, казна называлась скотницей, а казначей – скотником. </a:t>
            </a:r>
            <a:r>
              <a:rPr lang="ru-RU" sz="2800" dirty="0" smtClean="0"/>
              <a:t/>
            </a:r>
            <a:br>
              <a:rPr lang="ru-RU" sz="2800" dirty="0" smtClean="0"/>
            </a:br>
            <a:endParaRPr lang="ru-RU" sz="2800" dirty="0" smtClean="0"/>
          </a:p>
        </p:txBody>
      </p:sp>
      <p:sp>
        <p:nvSpPr>
          <p:cNvPr id="25604" name="AutoShape 8">
            <a:hlinkClick r:id="rId3"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1" descr="https://avatars.mds.yandex.net/get-pdb/402117/fdeea31a-8edf-41aa-86a0-1020c29cb517/s1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6627" name="Заголовок 1"/>
          <p:cNvSpPr>
            <a:spLocks noGrp="1"/>
          </p:cNvSpPr>
          <p:nvPr>
            <p:ph type="title"/>
          </p:nvPr>
        </p:nvSpPr>
        <p:spPr>
          <a:xfrm>
            <a:off x="971599" y="314325"/>
            <a:ext cx="7272809" cy="3208338"/>
          </a:xfrm>
        </p:spPr>
        <p:txBody>
          <a:bodyPr>
            <a:normAutofit/>
          </a:bodyPr>
          <a:lstStyle/>
          <a:p>
            <a:pPr algn="just"/>
            <a:r>
              <a:rPr lang="ru-RU" sz="2000" b="1" dirty="0" smtClean="0">
                <a:latin typeface="Times New Roman" pitchFamily="18" charset="0"/>
                <a:cs typeface="Times New Roman" pitchFamily="18" charset="0"/>
              </a:rPr>
              <a:t>Комментарий: </a:t>
            </a:r>
            <a:r>
              <a:rPr lang="ru-RU" sz="2000" b="1" dirty="0" smtClean="0"/>
              <a:t/>
            </a:r>
            <a:br>
              <a:rPr lang="ru-RU" sz="2000" b="1" dirty="0" smtClean="0"/>
            </a:br>
            <a:r>
              <a:rPr lang="ru-RU" sz="2000" b="1" dirty="0" smtClean="0"/>
              <a:t>	</a:t>
            </a:r>
            <a:r>
              <a:rPr lang="ru-RU" sz="2400" dirty="0" smtClean="0">
                <a:latin typeface="Times New Roman" pitchFamily="18" charset="0"/>
                <a:cs typeface="Times New Roman" pitchFamily="18" charset="0"/>
              </a:rPr>
              <a:t>В древности распространение раковинных денег было очень велико. Этнографы насчитывают более 150 видов раковин, игравших роль денег. При раскопках в Новгороде и Пскове в захоронениях часто находят раковины каури, которые на Руси называли </a:t>
            </a:r>
            <a:r>
              <a:rPr lang="ru-RU" sz="2400" b="1" dirty="0" err="1" smtClean="0">
                <a:latin typeface="Times New Roman" pitchFamily="18" charset="0"/>
                <a:cs typeface="Times New Roman" pitchFamily="18" charset="0"/>
              </a:rPr>
              <a:t>ужовками</a:t>
            </a:r>
            <a:r>
              <a:rPr lang="ru-RU" sz="2400" dirty="0" smtClean="0">
                <a:latin typeface="Times New Roman" pitchFamily="18" charset="0"/>
                <a:cs typeface="Times New Roman" pitchFamily="18" charset="0"/>
              </a:rPr>
              <a:t> или змеиными головками. </a:t>
            </a:r>
          </a:p>
        </p:txBody>
      </p:sp>
      <p:pic>
        <p:nvPicPr>
          <p:cNvPr id="3074" name="Picture 2" descr="D:\Мои документы\Надя\работа\2017-18\сайт\Что Вы знаете о многогранниках\2а.jpg"/>
          <p:cNvPicPr>
            <a:picLocks noChangeAspect="1" noChangeArrowheads="1"/>
          </p:cNvPicPr>
          <p:nvPr/>
        </p:nvPicPr>
        <p:blipFill>
          <a:blip r:embed="rId3" cstate="print"/>
          <a:stretch>
            <a:fillRect/>
          </a:stretch>
        </p:blipFill>
        <p:spPr bwMode="auto">
          <a:xfrm>
            <a:off x="2771800" y="4077072"/>
            <a:ext cx="3602037" cy="2401888"/>
          </a:xfrm>
          <a:prstGeom prst="rect">
            <a:avLst/>
          </a:prstGeom>
          <a:noFill/>
          <a:ln w="25400">
            <a:solidFill>
              <a:schemeClr val="accent1">
                <a:shade val="50000"/>
              </a:schemeClr>
            </a:solidFill>
          </a:ln>
        </p:spPr>
      </p:pic>
      <p:sp>
        <p:nvSpPr>
          <p:cNvPr id="26629" name="AutoShape 8">
            <a:hlinkClick r:id="rId4"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1" descr="https://avatars.mds.yandex.net/get-pdb/402117/fdeea31a-8edf-41aa-86a0-1020c29cb517/s1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7651" name="Заголовок 1"/>
          <p:cNvSpPr>
            <a:spLocks noGrp="1"/>
          </p:cNvSpPr>
          <p:nvPr>
            <p:ph type="title"/>
          </p:nvPr>
        </p:nvSpPr>
        <p:spPr>
          <a:xfrm>
            <a:off x="827583" y="314325"/>
            <a:ext cx="7724279" cy="2466603"/>
          </a:xfrm>
        </p:spPr>
        <p:txBody>
          <a:bodyPr/>
          <a:lstStyle/>
          <a:p>
            <a:pPr algn="l"/>
            <a:r>
              <a:rPr lang="ru-RU" sz="1800" b="1" dirty="0" smtClean="0">
                <a:latin typeface="Times New Roman" pitchFamily="18" charset="0"/>
                <a:cs typeface="Times New Roman" pitchFamily="18" charset="0"/>
              </a:rPr>
              <a:t>                                                       Комментарий: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В старой Монголии, Китае и Бирме до 20 века деньгами служил «кирпичный» чай. «Кирпичи» представляли собой пропитанную телячьей кровью, спрессованную и высушенную в печи смесь листьев чая и некоторых других растений. Вес каждого кирпича составлял почти полтора килограмма.</a:t>
            </a:r>
            <a:br>
              <a:rPr lang="ru-RU" sz="2000" dirty="0" smtClean="0">
                <a:latin typeface="Times New Roman" pitchFamily="18" charset="0"/>
                <a:cs typeface="Times New Roman" pitchFamily="18" charset="0"/>
              </a:rPr>
            </a:br>
            <a:endParaRPr lang="ru-RU" sz="2000" dirty="0" smtClean="0">
              <a:latin typeface="Times New Roman" pitchFamily="18" charset="0"/>
              <a:cs typeface="Times New Roman" pitchFamily="18" charset="0"/>
            </a:endParaRPr>
          </a:p>
        </p:txBody>
      </p:sp>
      <p:pic>
        <p:nvPicPr>
          <p:cNvPr id="4098" name="Picture 2" descr="D:\Мои документы\Надя\работа\2017-18\сайт\Что Вы знаете о многогранниках\3а.png"/>
          <p:cNvPicPr>
            <a:picLocks noChangeAspect="1" noChangeArrowheads="1"/>
          </p:cNvPicPr>
          <p:nvPr/>
        </p:nvPicPr>
        <p:blipFill>
          <a:blip r:embed="rId3" cstate="print"/>
          <a:stretch>
            <a:fillRect/>
          </a:stretch>
        </p:blipFill>
        <p:spPr bwMode="auto">
          <a:xfrm>
            <a:off x="3200400" y="2682875"/>
            <a:ext cx="2509838" cy="3609975"/>
          </a:xfrm>
          <a:prstGeom prst="rect">
            <a:avLst/>
          </a:prstGeom>
          <a:noFill/>
          <a:ln w="25400">
            <a:solidFill>
              <a:schemeClr val="accent1">
                <a:shade val="50000"/>
              </a:schemeClr>
            </a:solidFill>
          </a:ln>
        </p:spPr>
      </p:pic>
      <p:sp>
        <p:nvSpPr>
          <p:cNvPr id="27653" name="AutoShape 8">
            <a:hlinkClick r:id="rId4"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1" descr="https://avatars.mds.yandex.net/get-pdb/402117/fdeea31a-8edf-41aa-86a0-1020c29cb517/s1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665163" y="314325"/>
            <a:ext cx="7886700" cy="4346575"/>
          </a:xfrm>
        </p:spPr>
        <p:txBody>
          <a:bodyPr>
            <a:normAutofit fontScale="90000"/>
          </a:bodyPr>
          <a:lstStyle/>
          <a:p>
            <a:pPr algn="l">
              <a:defRPr/>
            </a:pPr>
            <a:r>
              <a:rPr lang="ru-RU" sz="2000" b="1" dirty="0" smtClean="0"/>
              <a:t>Комментарий:  </a:t>
            </a:r>
            <a:br>
              <a:rPr lang="ru-RU" sz="2000" b="1" dirty="0" smtClean="0"/>
            </a:br>
            <a:r>
              <a:rPr lang="ru-RU" sz="1800" dirty="0" smtClean="0"/>
              <a:t>До </a:t>
            </a:r>
            <a:r>
              <a:rPr lang="ru-RU" sz="1800" dirty="0"/>
              <a:t>сих пор идут споры, где была изготовлена </a:t>
            </a:r>
            <a:r>
              <a:rPr lang="ru-RU" sz="1800" b="1" dirty="0"/>
              <a:t>первая монета</a:t>
            </a:r>
            <a:r>
              <a:rPr lang="ru-RU" sz="1800" dirty="0"/>
              <a:t>. Часть исследователей считает, что чеканка монет началась на греческом острове </a:t>
            </a:r>
            <a:r>
              <a:rPr lang="ru-RU" sz="1800" dirty="0" err="1"/>
              <a:t>Эгине</a:t>
            </a:r>
            <a:r>
              <a:rPr lang="ru-RU" sz="1800" dirty="0"/>
              <a:t>, во владениях аргосского царя </a:t>
            </a:r>
            <a:r>
              <a:rPr lang="ru-RU" sz="1800" dirty="0" err="1"/>
              <a:t>Фейдона</a:t>
            </a:r>
            <a:r>
              <a:rPr lang="ru-RU" sz="1800" dirty="0"/>
              <a:t>. Называют и время: вскоре после восьмой олимпиады. Древние греки вели летоисчисление по спортивным олимпийским играм, которые устраивались каждые четыре года в городе Олимпия. Первая Олимпиада состоялась в 776 году, а восьмая – в 748 году до н.э.</a:t>
            </a:r>
            <a:br>
              <a:rPr lang="ru-RU" sz="1800" dirty="0"/>
            </a:br>
            <a:r>
              <a:rPr lang="ru-RU" sz="1800" dirty="0" smtClean="0"/>
              <a:t>Другие говорят, что первыми стали чеканить монету </a:t>
            </a:r>
            <a:r>
              <a:rPr lang="ru-RU" sz="1800" dirty="0" err="1" smtClean="0"/>
              <a:t>лидийцы</a:t>
            </a:r>
            <a:r>
              <a:rPr lang="ru-RU" sz="1800" dirty="0" smtClean="0"/>
              <a:t>. Могущественное рабовладельческое государство Лидия существовало в западной части Малой Азии задолго до нашей эры. Оно возникло после падения Хеттского царства.  Великий историк Древней Греции Геродот в своей «Истории» пишет: «Первыми из людей они </a:t>
            </a:r>
            <a:r>
              <a:rPr lang="ru-RU" sz="1800" dirty="0" smtClean="0">
                <a:sym typeface="Symbol"/>
              </a:rPr>
              <a:t></a:t>
            </a:r>
            <a:r>
              <a:rPr lang="ru-RU" sz="1800" dirty="0" err="1" smtClean="0"/>
              <a:t>лидийцы</a:t>
            </a:r>
            <a:r>
              <a:rPr lang="ru-RU" sz="1800" dirty="0" smtClean="0">
                <a:sym typeface="Symbol"/>
              </a:rPr>
              <a:t></a:t>
            </a:r>
            <a:r>
              <a:rPr lang="ru-RU" sz="1800" dirty="0" smtClean="0"/>
              <a:t> стали чеканить монету и впервые занялись мелочной торговлей». Первая чеканная монета называлась «</a:t>
            </a:r>
            <a:r>
              <a:rPr lang="ru-RU" sz="1800" dirty="0" err="1" smtClean="0"/>
              <a:t>статер</a:t>
            </a:r>
            <a:r>
              <a:rPr lang="ru-RU" sz="1800" dirty="0" smtClean="0"/>
              <a:t>» с изображением льва – геральдического символа города Сарды, столицы Лидии. Вслед за лидийскими появились </a:t>
            </a:r>
            <a:r>
              <a:rPr lang="ru-RU" sz="1800" dirty="0" err="1" smtClean="0"/>
              <a:t>эгинские</a:t>
            </a:r>
            <a:r>
              <a:rPr lang="ru-RU" sz="1800" dirty="0" smtClean="0"/>
              <a:t> </a:t>
            </a:r>
            <a:r>
              <a:rPr lang="ru-RU" sz="1800" dirty="0" err="1" smtClean="0"/>
              <a:t>статеры</a:t>
            </a:r>
            <a:r>
              <a:rPr lang="ru-RU" sz="1800" dirty="0" smtClean="0"/>
              <a:t> с изображением морской черепахи.</a:t>
            </a:r>
            <a:r>
              <a:rPr lang="ru-RU" sz="2000" dirty="0" smtClean="0"/>
              <a:t/>
            </a:r>
            <a:br>
              <a:rPr lang="ru-RU" sz="2000" dirty="0" smtClean="0"/>
            </a:br>
            <a:r>
              <a:rPr lang="ru-RU" sz="1600" dirty="0" smtClean="0"/>
              <a:t/>
            </a:r>
            <a:br>
              <a:rPr lang="ru-RU" sz="1600" dirty="0" smtClean="0"/>
            </a:br>
            <a:endParaRPr lang="ru-RU" sz="1600" dirty="0"/>
          </a:p>
        </p:txBody>
      </p:sp>
      <p:pic>
        <p:nvPicPr>
          <p:cNvPr id="28676" name="Рисунок 3" descr="D:\Мои документы\Надя\работа\2017-18\сайт\Что Вы знаете о многогранниках\4.png"/>
          <p:cNvPicPr>
            <a:picLocks noChangeAspect="1" noChangeArrowheads="1"/>
          </p:cNvPicPr>
          <p:nvPr/>
        </p:nvPicPr>
        <p:blipFill>
          <a:blip r:embed="rId3" cstate="print"/>
          <a:srcRect/>
          <a:stretch>
            <a:fillRect/>
          </a:stretch>
        </p:blipFill>
        <p:spPr bwMode="auto">
          <a:xfrm>
            <a:off x="995363" y="4595813"/>
            <a:ext cx="3159125" cy="1724025"/>
          </a:xfrm>
          <a:prstGeom prst="rect">
            <a:avLst/>
          </a:prstGeom>
          <a:noFill/>
          <a:ln w="25400">
            <a:solidFill>
              <a:schemeClr val="accent1"/>
            </a:solidFill>
            <a:miter lim="800000"/>
            <a:headEnd/>
            <a:tailEnd/>
          </a:ln>
        </p:spPr>
      </p:pic>
      <p:pic>
        <p:nvPicPr>
          <p:cNvPr id="28677" name="Picture 1" descr="C:\Users\Роман\Google Диск\Надя документы\работа\сайт\Что Вы знаете об истории денег\4 эгинский статер с черепахой.jpg"/>
          <p:cNvPicPr>
            <a:picLocks noChangeAspect="1" noChangeArrowheads="1"/>
          </p:cNvPicPr>
          <p:nvPr/>
        </p:nvPicPr>
        <p:blipFill>
          <a:blip r:embed="rId4" cstate="print"/>
          <a:srcRect/>
          <a:stretch>
            <a:fillRect/>
          </a:stretch>
        </p:blipFill>
        <p:spPr bwMode="auto">
          <a:xfrm>
            <a:off x="4446588" y="4097338"/>
            <a:ext cx="3246437" cy="1612900"/>
          </a:xfrm>
          <a:prstGeom prst="rect">
            <a:avLst/>
          </a:prstGeom>
          <a:noFill/>
          <a:ln w="25400">
            <a:solidFill>
              <a:schemeClr val="accent1"/>
            </a:solidFill>
            <a:miter lim="800000"/>
            <a:headEnd/>
            <a:tailEnd/>
          </a:ln>
        </p:spPr>
      </p:pic>
      <p:sp>
        <p:nvSpPr>
          <p:cNvPr id="28678" name="AutoShape 8">
            <a:hlinkClick r:id="rId5"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1" descr="https://avatars.mds.yandex.net/get-pdb/402117/fdeea31a-8edf-41aa-86a0-1020c29cb517/s1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665163" y="314325"/>
            <a:ext cx="7886700" cy="3208338"/>
          </a:xfrm>
        </p:spPr>
        <p:txBody>
          <a:bodyPr>
            <a:normAutofit fontScale="90000"/>
          </a:bodyPr>
          <a:lstStyle/>
          <a:p>
            <a:pPr algn="just">
              <a:defRPr/>
            </a:pPr>
            <a:r>
              <a:rPr lang="ru-RU" sz="2000" b="1" dirty="0" smtClean="0"/>
              <a:t>Комментарий:  </a:t>
            </a:r>
            <a:r>
              <a:rPr lang="ru-RU" sz="2000" dirty="0"/>
              <a:t>Не многим известно, что слово </a:t>
            </a:r>
            <a:r>
              <a:rPr lang="ru-RU" sz="2000" b="1" i="1" dirty="0"/>
              <a:t>«монета»</a:t>
            </a:r>
            <a:r>
              <a:rPr lang="ru-RU" sz="2000" dirty="0"/>
              <a:t> происходит от латинского глагола «советовать».  Византийский историк </a:t>
            </a:r>
            <a:r>
              <a:rPr lang="ru-RU" sz="2000" dirty="0" err="1"/>
              <a:t>Свида</a:t>
            </a:r>
            <a:r>
              <a:rPr lang="ru-RU" sz="2000" dirty="0"/>
              <a:t> (</a:t>
            </a:r>
            <a:r>
              <a:rPr lang="en-US" sz="2000" dirty="0"/>
              <a:t>X</a:t>
            </a:r>
            <a:r>
              <a:rPr lang="ru-RU" sz="2000" dirty="0"/>
              <a:t> в.) объяснил, как и когда это слово перешло к названию чеканных денег. Римляне, воюя с Пирром и не имея средств для ведения войны, обратились за помощью к богине Юноне. Оракул Юноны ответил, что у них всегда будет достаток в деньгах, если начатая война носит справедливый характер. После удачного окончания войны римляне стали почитать Юнону-Монету, иначе говоря, Юнону-Советчицу, а сенат издал декрет, чтобы все деньги чеканились в храме Юноны как советчицы и помощницы в денежных затруднениях.</a:t>
            </a:r>
            <a:br>
              <a:rPr lang="ru-RU" sz="2000" dirty="0"/>
            </a:br>
            <a:endParaRPr lang="ru-RU" sz="2000" dirty="0"/>
          </a:p>
        </p:txBody>
      </p:sp>
      <p:pic>
        <p:nvPicPr>
          <p:cNvPr id="29700" name="Picture 2" descr="Картинки по запросу тела платона"/>
          <p:cNvPicPr>
            <a:picLocks noChangeAspect="1" noChangeArrowheads="1"/>
          </p:cNvPicPr>
          <p:nvPr/>
        </p:nvPicPr>
        <p:blipFill>
          <a:blip r:embed="rId3" cstate="print"/>
          <a:srcRect/>
          <a:stretch>
            <a:fillRect/>
          </a:stretch>
        </p:blipFill>
        <p:spPr bwMode="auto">
          <a:xfrm>
            <a:off x="1735138" y="3182938"/>
            <a:ext cx="5397500" cy="2697162"/>
          </a:xfrm>
          <a:prstGeom prst="rect">
            <a:avLst/>
          </a:prstGeom>
          <a:noFill/>
          <a:ln w="25400">
            <a:solidFill>
              <a:schemeClr val="accent1"/>
            </a:solidFill>
            <a:miter lim="800000"/>
            <a:headEnd/>
            <a:tailEnd/>
          </a:ln>
        </p:spPr>
      </p:pic>
      <p:sp>
        <p:nvSpPr>
          <p:cNvPr id="29701" name="AutoShape 8">
            <a:hlinkClick r:id="rId4"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1" descr="https://avatars.mds.yandex.net/get-pdb/402117/fdeea31a-8edf-41aa-86a0-1020c29cb517/s1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23" name="Заголовок 1"/>
          <p:cNvSpPr>
            <a:spLocks noGrp="1"/>
          </p:cNvSpPr>
          <p:nvPr>
            <p:ph type="title"/>
          </p:nvPr>
        </p:nvSpPr>
        <p:spPr>
          <a:xfrm>
            <a:off x="665163" y="314325"/>
            <a:ext cx="7886700" cy="3208338"/>
          </a:xfrm>
        </p:spPr>
        <p:txBody>
          <a:bodyPr/>
          <a:lstStyle/>
          <a:p>
            <a:pPr algn="just"/>
            <a:r>
              <a:rPr lang="ru-RU" sz="1800" b="1" smtClean="0"/>
              <a:t>Комментарий:  </a:t>
            </a:r>
            <a:r>
              <a:rPr lang="ru-RU" sz="1800" smtClean="0"/>
              <a:t>Различают два типа греческих монетных систем: основанные на статере – «золотые» монетные системы и на драхме – «серебряные». Кроме золотых и серебряных монет в Древней Греции чеканились медные халк и лепта. </a:t>
            </a:r>
            <a:r>
              <a:rPr lang="ru-RU" sz="1800" b="1" smtClean="0"/>
              <a:t>Лепта</a:t>
            </a:r>
            <a:r>
              <a:rPr lang="ru-RU" sz="1800" smtClean="0"/>
              <a:t> – сотая часть драхмы, являлась мелкой разменной монетой. Слово лепта </a:t>
            </a:r>
            <a:r>
              <a:rPr lang="ru-RU" sz="1800" smtClean="0">
                <a:sym typeface="Symbol" pitchFamily="18" charset="2"/>
              </a:rPr>
              <a:t></a:t>
            </a:r>
            <a:r>
              <a:rPr lang="ru-RU" sz="1800" smtClean="0"/>
              <a:t> множественное число от «лептон», дословно – «без кожуры», т.е. «тонкий, маленький». Отсюда и выражение «внести свою лепту», т.е. принять посильное участие. </a:t>
            </a:r>
          </a:p>
        </p:txBody>
      </p:sp>
      <p:pic>
        <p:nvPicPr>
          <p:cNvPr id="30724" name="Рисунок 3" descr="D:\Мои документы\Надя\работа\2017-18\сайт\Что Вы знаете о многогранниках\6.jpg"/>
          <p:cNvPicPr>
            <a:picLocks noChangeAspect="1" noChangeArrowheads="1"/>
          </p:cNvPicPr>
          <p:nvPr/>
        </p:nvPicPr>
        <p:blipFill>
          <a:blip r:embed="rId3" cstate="print"/>
          <a:srcRect/>
          <a:stretch>
            <a:fillRect/>
          </a:stretch>
        </p:blipFill>
        <p:spPr bwMode="auto">
          <a:xfrm>
            <a:off x="2770188" y="3308350"/>
            <a:ext cx="3325812" cy="2238375"/>
          </a:xfrm>
          <a:prstGeom prst="rect">
            <a:avLst/>
          </a:prstGeom>
          <a:noFill/>
          <a:ln w="25400">
            <a:solidFill>
              <a:schemeClr val="accent1"/>
            </a:solidFill>
            <a:miter lim="800000"/>
            <a:headEnd/>
            <a:tailEnd/>
          </a:ln>
        </p:spPr>
      </p:pic>
      <p:sp>
        <p:nvSpPr>
          <p:cNvPr id="30725" name="AutoShape 8">
            <a:hlinkClick r:id="rId4"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1" descr="https://avatars.mds.yandex.net/get-pdb/402117/fdeea31a-8edf-41aa-86a0-1020c29cb517/s1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665163" y="314325"/>
            <a:ext cx="7886700" cy="3208338"/>
          </a:xfrm>
        </p:spPr>
        <p:txBody>
          <a:bodyPr>
            <a:normAutofit/>
          </a:bodyPr>
          <a:lstStyle/>
          <a:p>
            <a:pPr algn="just">
              <a:defRPr/>
            </a:pPr>
            <a:r>
              <a:rPr lang="ru-RU" sz="2000" b="1" dirty="0" smtClean="0"/>
              <a:t>Комментарий:  </a:t>
            </a:r>
            <a:r>
              <a:rPr lang="ru-RU" sz="2000" dirty="0"/>
              <a:t>Сами китайцы возводят происхождение своей денежной системы к временам легендарного царства </a:t>
            </a:r>
            <a:r>
              <a:rPr lang="ru-RU" sz="2000" dirty="0" err="1"/>
              <a:t>Ся</a:t>
            </a:r>
            <a:r>
              <a:rPr lang="ru-RU" sz="2000" dirty="0"/>
              <a:t>. Тогда, 4 тыс. лет назад, главным занятием жителей долины Хуанхэ было скотоводство и единицами обмена выступали быки и овцы. Затем – раковины каури. С зарождением металлургии в 11 в. до н.э. деньги стали делать из меди или бронзы, а в 9 веке до н.э. единое китайское государство раскололось на множество сражающихся царств, каждое из которых выпускало собственные деньги. Так, в царстве </a:t>
            </a:r>
            <a:r>
              <a:rPr lang="ru-RU" sz="2000" dirty="0" err="1"/>
              <a:t>Цинь</a:t>
            </a:r>
            <a:r>
              <a:rPr lang="ru-RU" sz="2000" dirty="0"/>
              <a:t> деньги были в форме мотыги, в </a:t>
            </a:r>
            <a:r>
              <a:rPr lang="ru-RU" sz="2000" dirty="0" err="1"/>
              <a:t>Янь</a:t>
            </a:r>
            <a:r>
              <a:rPr lang="ru-RU" sz="2000" dirty="0"/>
              <a:t> и </a:t>
            </a:r>
            <a:r>
              <a:rPr lang="ru-RU" sz="2000" dirty="0" err="1"/>
              <a:t>Ци</a:t>
            </a:r>
            <a:r>
              <a:rPr lang="ru-RU" sz="2000" dirty="0"/>
              <a:t> – в форме ножа, в царстве </a:t>
            </a:r>
            <a:r>
              <a:rPr lang="ru-RU" sz="2000" dirty="0" err="1"/>
              <a:t>Чжен</a:t>
            </a:r>
            <a:r>
              <a:rPr lang="ru-RU" sz="2000" dirty="0"/>
              <a:t> расплачивались маленькими серебряными лопаточками</a:t>
            </a:r>
            <a:r>
              <a:rPr lang="ru-RU" sz="2000" dirty="0" smtClean="0"/>
              <a:t>.</a:t>
            </a:r>
            <a:endParaRPr lang="ru-RU" dirty="0"/>
          </a:p>
        </p:txBody>
      </p:sp>
      <p:pic>
        <p:nvPicPr>
          <p:cNvPr id="31748" name="Рисунок 3" descr="D:\Мои документы\Надя\работа\2017-18\сайт\Что Вы знаете о многогранниках\7.png"/>
          <p:cNvPicPr>
            <a:picLocks noChangeAspect="1" noChangeArrowheads="1"/>
          </p:cNvPicPr>
          <p:nvPr/>
        </p:nvPicPr>
        <p:blipFill>
          <a:blip r:embed="rId3" cstate="print"/>
          <a:srcRect/>
          <a:stretch>
            <a:fillRect/>
          </a:stretch>
        </p:blipFill>
        <p:spPr bwMode="auto">
          <a:xfrm>
            <a:off x="3854450" y="3914775"/>
            <a:ext cx="1112838" cy="2076450"/>
          </a:xfrm>
          <a:prstGeom prst="rect">
            <a:avLst/>
          </a:prstGeom>
          <a:noFill/>
          <a:ln w="25400">
            <a:solidFill>
              <a:schemeClr val="accent1"/>
            </a:solidFill>
            <a:miter lim="800000"/>
            <a:headEnd/>
            <a:tailEnd/>
          </a:ln>
        </p:spPr>
      </p:pic>
      <p:sp>
        <p:nvSpPr>
          <p:cNvPr id="31749" name="AutoShape 8">
            <a:hlinkClick r:id="rId4"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1" descr="https://avatars.mds.yandex.net/get-pdb/402117/fdeea31a-8edf-41aa-86a0-1020c29cb517/s120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Rectangle 2"/>
          <p:cNvSpPr>
            <a:spLocks noGrp="1"/>
          </p:cNvSpPr>
          <p:nvPr>
            <p:ph type="title"/>
          </p:nvPr>
        </p:nvSpPr>
        <p:spPr/>
        <p:txBody>
          <a:bodyPr>
            <a:normAutofit fontScale="90000"/>
          </a:bodyPr>
          <a:lstStyle>
            <a:extLst/>
          </a:lstStyle>
          <a:p>
            <a:pPr>
              <a:defRPr/>
            </a:pPr>
            <a:r>
              <a:rPr i="0" dirty="0" smtClean="0"/>
              <a:t>Что из перечисленного можно отнести к денежному товару:</a:t>
            </a:r>
            <a:endParaRPr i="0" dirty="0"/>
          </a:p>
        </p:txBody>
      </p:sp>
      <p:sp>
        <p:nvSpPr>
          <p:cNvPr id="15" name="Rectangle 15"/>
          <p:cNvSpPr>
            <a:spLocks noGrp="1"/>
          </p:cNvSpPr>
          <p:nvPr>
            <p:ph type="body" sz="quarter" idx="18"/>
          </p:nvPr>
        </p:nvSpPr>
        <p:spPr>
          <a:xfrm>
            <a:off x="1116013" y="4149725"/>
            <a:ext cx="7086600" cy="457200"/>
          </a:xfrm>
        </p:spPr>
        <p:txBody>
          <a:bodyPr>
            <a:normAutofit fontScale="85000" lnSpcReduction="20000"/>
          </a:bodyPr>
          <a:lstStyle>
            <a:extLst/>
          </a:lstStyle>
          <a:p>
            <a:pPr>
              <a:defRPr/>
            </a:pPr>
            <a:r>
              <a:rPr dirty="0" smtClean="0"/>
              <a:t>бумажные деньги</a:t>
            </a:r>
          </a:p>
        </p:txBody>
      </p:sp>
      <p:sp>
        <p:nvSpPr>
          <p:cNvPr id="16" name="Rectangle 16"/>
          <p:cNvSpPr>
            <a:spLocks noGrp="1"/>
          </p:cNvSpPr>
          <p:nvPr>
            <p:ph type="body" sz="quarter" idx="19"/>
          </p:nvPr>
        </p:nvSpPr>
        <p:spPr>
          <a:xfrm>
            <a:off x="1187450" y="2781300"/>
            <a:ext cx="7086600" cy="457200"/>
          </a:xfrm>
        </p:spPr>
        <p:txBody>
          <a:bodyPr>
            <a:normAutofit fontScale="85000" lnSpcReduction="20000"/>
          </a:bodyPr>
          <a:lstStyle>
            <a:extLst/>
          </a:lstStyle>
          <a:p>
            <a:pPr>
              <a:defRPr/>
            </a:pPr>
            <a:r>
              <a:rPr dirty="0" smtClean="0"/>
              <a:t>серебро</a:t>
            </a:r>
          </a:p>
        </p:txBody>
      </p:sp>
      <p:sp>
        <p:nvSpPr>
          <p:cNvPr id="17" name="Rectangle 17"/>
          <p:cNvSpPr>
            <a:spLocks noGrp="1"/>
          </p:cNvSpPr>
          <p:nvPr>
            <p:ph type="body" sz="quarter" idx="20"/>
          </p:nvPr>
        </p:nvSpPr>
        <p:spPr>
          <a:xfrm>
            <a:off x="1125538" y="2106613"/>
            <a:ext cx="7086600" cy="457200"/>
          </a:xfrm>
        </p:spPr>
        <p:txBody>
          <a:bodyPr>
            <a:normAutofit fontScale="85000" lnSpcReduction="20000"/>
          </a:bodyPr>
          <a:lstStyle>
            <a:extLst/>
          </a:lstStyle>
          <a:p>
            <a:pPr>
              <a:defRPr/>
            </a:pPr>
            <a:r>
              <a:rPr dirty="0" smtClean="0"/>
              <a:t>вексель</a:t>
            </a:r>
          </a:p>
        </p:txBody>
      </p:sp>
      <p:sp>
        <p:nvSpPr>
          <p:cNvPr id="19" name="Текст 18"/>
          <p:cNvSpPr>
            <a:spLocks noGrp="1"/>
          </p:cNvSpPr>
          <p:nvPr>
            <p:ph type="body" sz="quarter" idx="21"/>
          </p:nvPr>
        </p:nvSpPr>
        <p:spPr>
          <a:xfrm>
            <a:off x="1187450" y="3500438"/>
            <a:ext cx="2088406" cy="457200"/>
          </a:xfrm>
        </p:spPr>
        <p:txBody>
          <a:bodyPr>
            <a:normAutofit fontScale="85000" lnSpcReduction="20000"/>
          </a:bodyPr>
          <a:lstStyle/>
          <a:p>
            <a:pPr>
              <a:defRPr/>
            </a:pPr>
            <a:r>
              <a:rPr dirty="0" smtClean="0"/>
              <a:t>шкуру зверя</a:t>
            </a:r>
            <a:endParaRPr dirty="0"/>
          </a:p>
        </p:txBody>
      </p:sp>
      <p:sp>
        <p:nvSpPr>
          <p:cNvPr id="22" name="Пятиугольник 21"/>
          <p:cNvSpPr/>
          <p:nvPr/>
        </p:nvSpPr>
        <p:spPr>
          <a:xfrm>
            <a:off x="592138" y="5486400"/>
            <a:ext cx="2016125" cy="717550"/>
          </a:xfrm>
          <a:prstGeom prst="homePlate">
            <a:avLst/>
          </a:prstGeom>
          <a:solidFill>
            <a:schemeClr val="accent1">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hlinkClick r:id="rId4" action="ppaction://hlinksldjump"/>
              </a:rPr>
              <a:t>Комментарий</a:t>
            </a:r>
            <a:endParaRPr lang="ru-RU" dirty="0">
              <a:solidFill>
                <a:schemeClr val="tx1"/>
              </a:solidFill>
            </a:endParaRPr>
          </a:p>
        </p:txBody>
      </p:sp>
      <p:pic>
        <p:nvPicPr>
          <p:cNvPr id="5129" name="Picture 1" descr="D:\Мои документы\Надя\работа\2017-18\сайт\Что Вы знаете о многогранниках\1.jpg"/>
          <p:cNvPicPr>
            <a:picLocks noChangeAspect="1" noChangeArrowheads="1"/>
          </p:cNvPicPr>
          <p:nvPr/>
        </p:nvPicPr>
        <p:blipFill>
          <a:blip r:embed="rId5" cstate="print"/>
          <a:srcRect/>
          <a:stretch>
            <a:fillRect/>
          </a:stretch>
        </p:blipFill>
        <p:spPr bwMode="auto">
          <a:xfrm>
            <a:off x="3491880" y="4509120"/>
            <a:ext cx="4375150" cy="1963737"/>
          </a:xfrm>
          <a:prstGeom prst="rect">
            <a:avLst/>
          </a:prstGeom>
          <a:noFill/>
          <a:ln w="25400">
            <a:solidFill>
              <a:schemeClr val="accent1"/>
            </a:solidFill>
            <a:miter lim="800000"/>
            <a:headEnd/>
            <a:tailEnd/>
          </a:ln>
        </p:spPr>
      </p:pic>
      <p:sp>
        <p:nvSpPr>
          <p:cNvPr id="5130" name="AutoShape 8">
            <a:hlinkClick r:id="rId6"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19"/>
                                        </p:tgtEl>
                                        <p:attrNameLst>
                                          <p:attrName>fillcolor</p:attrName>
                                        </p:attrNameLst>
                                      </p:cBhvr>
                                      <p:to>
                                        <a:schemeClr val="accent2"/>
                                      </p:to>
                                    </p:animClr>
                                    <p:set>
                                      <p:cBhvr>
                                        <p:cTn id="7" dur="2000" fill="hold"/>
                                        <p:tgtEl>
                                          <p:spTgt spid="19"/>
                                        </p:tgtEl>
                                        <p:attrNameLst>
                                          <p:attrName>fill.type</p:attrName>
                                        </p:attrNameLst>
                                      </p:cBhvr>
                                      <p:to>
                                        <p:strVal val="solid"/>
                                      </p:to>
                                    </p:set>
                                    <p:set>
                                      <p:cBhvr>
                                        <p:cTn id="8" dur="2000" fill="hold"/>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1" descr="https://avatars.mds.yandex.net/get-pdb/402117/fdeea31a-8edf-41aa-86a0-1020c29cb517/s1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665163" y="314325"/>
            <a:ext cx="7886700" cy="3208338"/>
          </a:xfrm>
        </p:spPr>
        <p:txBody>
          <a:bodyPr>
            <a:normAutofit/>
          </a:bodyPr>
          <a:lstStyle/>
          <a:p>
            <a:pPr algn="just">
              <a:defRPr/>
            </a:pPr>
            <a:r>
              <a:rPr lang="ru-RU" sz="2000" b="1" dirty="0" smtClean="0"/>
              <a:t>Комментарий:  </a:t>
            </a:r>
            <a:r>
              <a:rPr lang="ru-RU" sz="2000" dirty="0"/>
              <a:t>На первом этапе развития монетных систем номинальная нарицательная стоимость денег определялась массой ценного металла, заключенного в монете. Из глубины веков до нас дошло слово «</a:t>
            </a:r>
            <a:r>
              <a:rPr lang="ru-RU" sz="2000" b="1" dirty="0"/>
              <a:t>талант</a:t>
            </a:r>
            <a:r>
              <a:rPr lang="ru-RU" sz="2000" dirty="0"/>
              <a:t>». С греческого и латинского оно переводится как «вес». Именно такое название носила в Древней Элладе в 14 веке до н.э. наибольшая весовая и денежная единица, не имевшая, правда, монетной формы. Талант представлял собой металлическую плиту весом 52 кг. Он имел вид растянутой бычьей кожи и приравнивался по эквиваленту обмена к стаду быков. В настоящее время «талант» - единица веса в Греции, равная 150 кг</a:t>
            </a:r>
            <a:r>
              <a:rPr lang="ru-RU" sz="2000" dirty="0" smtClean="0"/>
              <a:t>.</a:t>
            </a:r>
            <a:endParaRPr lang="ru-RU" sz="2000" dirty="0"/>
          </a:p>
        </p:txBody>
      </p:sp>
      <p:pic>
        <p:nvPicPr>
          <p:cNvPr id="32772" name="Рисунок 3" descr="D:\Мои документы\Надя\работа\2017-18\сайт\Что Вы знаете о многогранниках\8.jpg"/>
          <p:cNvPicPr>
            <a:picLocks noChangeAspect="1" noChangeArrowheads="1"/>
          </p:cNvPicPr>
          <p:nvPr/>
        </p:nvPicPr>
        <p:blipFill>
          <a:blip r:embed="rId3" cstate="print"/>
          <a:srcRect/>
          <a:stretch>
            <a:fillRect/>
          </a:stretch>
        </p:blipFill>
        <p:spPr bwMode="auto">
          <a:xfrm>
            <a:off x="2940050" y="3522663"/>
            <a:ext cx="2671763" cy="2841625"/>
          </a:xfrm>
          <a:prstGeom prst="rect">
            <a:avLst/>
          </a:prstGeom>
          <a:noFill/>
          <a:ln w="25400">
            <a:solidFill>
              <a:schemeClr val="accent1"/>
            </a:solidFill>
            <a:miter lim="800000"/>
            <a:headEnd/>
            <a:tailEnd/>
          </a:ln>
        </p:spPr>
      </p:pic>
      <p:sp>
        <p:nvSpPr>
          <p:cNvPr id="32773" name="AutoShape 8">
            <a:hlinkClick r:id="rId4"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1" descr="https://avatars.mds.yandex.net/get-pdb/402117/fdeea31a-8edf-41aa-86a0-1020c29cb517/s1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3795" name="Заголовок 1"/>
          <p:cNvSpPr>
            <a:spLocks noGrp="1"/>
          </p:cNvSpPr>
          <p:nvPr>
            <p:ph type="title"/>
          </p:nvPr>
        </p:nvSpPr>
        <p:spPr>
          <a:xfrm>
            <a:off x="665163" y="314325"/>
            <a:ext cx="7886700" cy="3208338"/>
          </a:xfrm>
        </p:spPr>
        <p:txBody>
          <a:bodyPr/>
          <a:lstStyle/>
          <a:p>
            <a:pPr algn="just"/>
            <a:r>
              <a:rPr lang="ru-RU" sz="2000" b="1" smtClean="0"/>
              <a:t>Комментарий:  </a:t>
            </a:r>
            <a:r>
              <a:rPr lang="ru-RU" sz="1800" b="1" smtClean="0"/>
              <a:t>Гривна</a:t>
            </a:r>
            <a:r>
              <a:rPr lang="ru-RU" sz="1800" smtClean="0"/>
              <a:t> </a:t>
            </a:r>
            <a:r>
              <a:rPr lang="ru-RU" sz="1800" smtClean="0">
                <a:sym typeface="Symbol" pitchFamily="18" charset="2"/>
              </a:rPr>
              <a:t></a:t>
            </a:r>
            <a:r>
              <a:rPr lang="ru-RU" sz="1800" smtClean="0"/>
              <a:t> ожерелье из златников и серебряников (монет 11 века). Носили его, естественно, на шее, которая называлась гривой. За ожерелье (гривну) давали брусок серебра весом полфунта. С тех пор гривна стала мерой веса, а затем и денежно-счетной единицей, не имевшей, правда, монетной формы. Она представляла собой слиток серебра и использовалась в крупных торговых сделках. Чтобы уплатить часть гривны, е нужно было разрубить. Отсюда и пошло название «рубль», т.е. обрубок гривны.</a:t>
            </a:r>
            <a:endParaRPr lang="ru-RU" sz="2000" smtClean="0"/>
          </a:p>
        </p:txBody>
      </p:sp>
      <p:pic>
        <p:nvPicPr>
          <p:cNvPr id="33796" name="Рисунок 3" descr="D:\Мои документы\Надя\работа\2017-18\сайт\Что Вы знаете о многогранниках\9.jpg"/>
          <p:cNvPicPr>
            <a:picLocks noChangeAspect="1" noChangeArrowheads="1"/>
          </p:cNvPicPr>
          <p:nvPr/>
        </p:nvPicPr>
        <p:blipFill>
          <a:blip r:embed="rId3" cstate="print"/>
          <a:srcRect/>
          <a:stretch>
            <a:fillRect/>
          </a:stretch>
        </p:blipFill>
        <p:spPr bwMode="auto">
          <a:xfrm>
            <a:off x="2420938" y="3128963"/>
            <a:ext cx="3603625" cy="3074987"/>
          </a:xfrm>
          <a:prstGeom prst="rect">
            <a:avLst/>
          </a:prstGeom>
          <a:noFill/>
          <a:ln w="25400">
            <a:solidFill>
              <a:schemeClr val="accent1"/>
            </a:solidFill>
            <a:miter lim="800000"/>
            <a:headEnd/>
            <a:tailEnd/>
          </a:ln>
        </p:spPr>
      </p:pic>
      <p:sp>
        <p:nvSpPr>
          <p:cNvPr id="33797" name="AutoShape 8">
            <a:hlinkClick r:id="rId4"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1" descr="https://avatars.mds.yandex.net/get-pdb/402117/fdeea31a-8edf-41aa-86a0-1020c29cb517/s1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665163" y="314325"/>
            <a:ext cx="7886700" cy="3208338"/>
          </a:xfrm>
        </p:spPr>
        <p:txBody>
          <a:bodyPr>
            <a:normAutofit/>
          </a:bodyPr>
          <a:lstStyle/>
          <a:p>
            <a:pPr algn="l">
              <a:defRPr/>
            </a:pPr>
            <a:r>
              <a:rPr lang="ru-RU" sz="2000" b="1" dirty="0" smtClean="0"/>
              <a:t>Комментарий:  </a:t>
            </a:r>
            <a:r>
              <a:rPr lang="ru-RU" sz="2000" dirty="0"/>
              <a:t>В конце 10 века киевский князь Владимир велел отчеканить первые русские деньги, на которых было написано: «Владимир на столе, а се его серебро». </a:t>
            </a:r>
            <a:r>
              <a:rPr lang="ru-RU" sz="2000" b="1" dirty="0" err="1"/>
              <a:t>Златники</a:t>
            </a:r>
            <a:r>
              <a:rPr lang="ru-RU" sz="2000" b="1" dirty="0"/>
              <a:t> и серебряники</a:t>
            </a:r>
            <a:r>
              <a:rPr lang="ru-RU" sz="2000" dirty="0"/>
              <a:t> киевского периода были технически лучше выполнены, чем средневековые европейские монеты, однако чеканились в ограниченном количестве. </a:t>
            </a:r>
            <a:br>
              <a:rPr lang="ru-RU" sz="2000" dirty="0"/>
            </a:br>
            <a:r>
              <a:rPr lang="ru-RU" sz="2000" dirty="0"/>
              <a:t>Период монголо-татарского ига вошел в историю нашей страны как «</a:t>
            </a:r>
            <a:r>
              <a:rPr lang="ru-RU" sz="2000" dirty="0" err="1"/>
              <a:t>безмонетный</a:t>
            </a:r>
            <a:r>
              <a:rPr lang="ru-RU" sz="2000" dirty="0"/>
              <a:t>». Только во второй половине 14 века вскоре после Куликовской битвы снова стали чеканиться русские монеты.</a:t>
            </a:r>
            <a:br>
              <a:rPr lang="ru-RU" sz="2000" dirty="0"/>
            </a:br>
            <a:endParaRPr lang="ru-RU" sz="2000" dirty="0"/>
          </a:p>
        </p:txBody>
      </p:sp>
      <p:pic>
        <p:nvPicPr>
          <p:cNvPr id="34820" name="Рисунок 3" descr="D:\Мои документы\Надя\работа\2017-18\сайт\Что Вы знаете о многогранниках\10.png"/>
          <p:cNvPicPr>
            <a:picLocks noChangeAspect="1" noChangeArrowheads="1"/>
          </p:cNvPicPr>
          <p:nvPr/>
        </p:nvPicPr>
        <p:blipFill>
          <a:blip r:embed="rId3" cstate="print"/>
          <a:srcRect/>
          <a:stretch>
            <a:fillRect/>
          </a:stretch>
        </p:blipFill>
        <p:spPr bwMode="auto">
          <a:xfrm>
            <a:off x="4832350" y="3271838"/>
            <a:ext cx="3827463" cy="1935162"/>
          </a:xfrm>
          <a:prstGeom prst="rect">
            <a:avLst/>
          </a:prstGeom>
          <a:noFill/>
          <a:ln w="25400">
            <a:solidFill>
              <a:schemeClr val="accent1"/>
            </a:solidFill>
            <a:miter lim="800000"/>
            <a:headEnd/>
            <a:tailEnd/>
          </a:ln>
        </p:spPr>
      </p:pic>
      <p:pic>
        <p:nvPicPr>
          <p:cNvPr id="34821" name="Picture 1" descr="C:\Users\Роман\Google Диск\Надя документы\работа\сайт\Что Вы знаете об истории денег\10«Серебряник» Ярослава Мудрого.jpg"/>
          <p:cNvPicPr>
            <a:picLocks noChangeAspect="1" noChangeArrowheads="1"/>
          </p:cNvPicPr>
          <p:nvPr/>
        </p:nvPicPr>
        <p:blipFill>
          <a:blip r:embed="rId4" cstate="print"/>
          <a:srcRect/>
          <a:stretch>
            <a:fillRect/>
          </a:stretch>
        </p:blipFill>
        <p:spPr bwMode="auto">
          <a:xfrm>
            <a:off x="541338" y="4221163"/>
            <a:ext cx="4094162" cy="2071687"/>
          </a:xfrm>
          <a:prstGeom prst="rect">
            <a:avLst/>
          </a:prstGeom>
          <a:noFill/>
          <a:ln w="25400">
            <a:solidFill>
              <a:schemeClr val="accent1"/>
            </a:solidFill>
            <a:miter lim="800000"/>
            <a:headEnd/>
            <a:tailEnd/>
          </a:ln>
        </p:spPr>
      </p:pic>
      <p:sp>
        <p:nvSpPr>
          <p:cNvPr id="34822" name="AutoShape 8">
            <a:hlinkClick r:id="rId5"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1" descr="https://avatars.mds.yandex.net/get-pdb/402117/fdeea31a-8edf-41aa-86a0-1020c29cb517/s1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665163" y="314325"/>
            <a:ext cx="7886700" cy="3675063"/>
          </a:xfrm>
        </p:spPr>
        <p:txBody>
          <a:bodyPr>
            <a:normAutofit fontScale="90000"/>
          </a:bodyPr>
          <a:lstStyle/>
          <a:p>
            <a:pPr algn="just">
              <a:defRPr/>
            </a:pPr>
            <a:r>
              <a:rPr lang="ru-RU" sz="2000" b="1" dirty="0" smtClean="0"/>
              <a:t>Комментарий:  </a:t>
            </a:r>
            <a:r>
              <a:rPr lang="ru-RU" sz="1800" dirty="0"/>
              <a:t>После битвы на Калке (1224 г.) и завоевания Руси татарами, последние ввели свою чеканку монет. При восстановлении собственной чеканки в основу русской системы была положена татарская весовая монетная система, да и все технические термины были заимствованы их татарского.</a:t>
            </a:r>
            <a:br>
              <a:rPr lang="ru-RU" sz="1800" dirty="0"/>
            </a:br>
            <a:r>
              <a:rPr lang="ru-RU" sz="1800" dirty="0"/>
              <a:t>«Танга» или «</a:t>
            </a:r>
            <a:r>
              <a:rPr lang="ru-RU" sz="1800" dirty="0" err="1"/>
              <a:t>теньга</a:t>
            </a:r>
            <a:r>
              <a:rPr lang="ru-RU" sz="1800" dirty="0"/>
              <a:t>», говорили татары, потряхивая серебром. «</a:t>
            </a:r>
            <a:r>
              <a:rPr lang="ru-RU" sz="1800" dirty="0" err="1"/>
              <a:t>Денга</a:t>
            </a:r>
            <a:r>
              <a:rPr lang="ru-RU" sz="1800" dirty="0"/>
              <a:t>» (без мягкого знака!) – так именовалась в 15 веке древнерусская монета. В 18 веке слово несколько осовременили и стали писать «деньга». Множественное число от «деньга» </a:t>
            </a:r>
            <a:r>
              <a:rPr lang="ru-RU" sz="1800" b="1" i="1" dirty="0">
                <a:sym typeface="Symbol"/>
              </a:rPr>
              <a:t></a:t>
            </a:r>
            <a:r>
              <a:rPr lang="ru-RU" sz="1800" b="1" i="1" dirty="0"/>
              <a:t> </a:t>
            </a:r>
            <a:r>
              <a:rPr lang="ru-RU" sz="1800" b="1" dirty="0"/>
              <a:t>деньги</a:t>
            </a:r>
            <a:r>
              <a:rPr lang="ru-RU" sz="1800" dirty="0"/>
              <a:t> – стало со временем понятием собирательным. Однако это не единственное собирательное понятие.</a:t>
            </a:r>
            <a:br>
              <a:rPr lang="ru-RU" sz="1800" dirty="0"/>
            </a:br>
            <a:r>
              <a:rPr lang="ru-RU" sz="1800" dirty="0"/>
              <a:t>Слово </a:t>
            </a:r>
            <a:r>
              <a:rPr lang="ru-RU" sz="1800" b="1" dirty="0"/>
              <a:t>«грош»</a:t>
            </a:r>
            <a:r>
              <a:rPr lang="ru-RU" sz="1800" dirty="0"/>
              <a:t> произошло от латинского «</a:t>
            </a:r>
            <a:r>
              <a:rPr lang="ru-RU" sz="1800" dirty="0" err="1"/>
              <a:t>гросус</a:t>
            </a:r>
            <a:r>
              <a:rPr lang="ru-RU" sz="1800" dirty="0"/>
              <a:t>» - большой. Впервые монету с таким названием отчеканили в 12 веке в ряде европейских стран. В России в 1654 году появился медный грош, приравненный к двум копейкам. Через 200 лет </a:t>
            </a:r>
            <a:r>
              <a:rPr lang="ru-RU" sz="1800" dirty="0" err="1"/>
              <a:t>грошем</a:t>
            </a:r>
            <a:r>
              <a:rPr lang="ru-RU" sz="1800" dirty="0"/>
              <a:t> стали называть </a:t>
            </a:r>
            <a:r>
              <a:rPr lang="ru-RU" sz="1800" b="1" dirty="0"/>
              <a:t>деньгу</a:t>
            </a:r>
            <a:r>
              <a:rPr lang="ru-RU" sz="1800" dirty="0"/>
              <a:t>.  Постепенно слово </a:t>
            </a:r>
            <a:r>
              <a:rPr lang="ru-RU" sz="1800" b="1" dirty="0"/>
              <a:t>«</a:t>
            </a:r>
            <a:r>
              <a:rPr lang="ru-RU" sz="1800" b="1" dirty="0" err="1"/>
              <a:t>гро</a:t>
            </a:r>
            <a:r>
              <a:rPr lang="ru-RU" sz="1800" b="1" baseline="30000" dirty="0"/>
              <a:t>/</a:t>
            </a:r>
            <a:r>
              <a:rPr lang="ru-RU" sz="1800" b="1" dirty="0" err="1"/>
              <a:t>ши</a:t>
            </a:r>
            <a:r>
              <a:rPr lang="ru-RU" sz="1800" b="1" dirty="0"/>
              <a:t>»</a:t>
            </a:r>
            <a:r>
              <a:rPr lang="ru-RU" sz="1800" dirty="0"/>
              <a:t> стало синонимом слова </a:t>
            </a:r>
            <a:r>
              <a:rPr lang="ru-RU" sz="1800" b="1" dirty="0"/>
              <a:t>деньги</a:t>
            </a:r>
            <a:r>
              <a:rPr lang="ru-RU" sz="1800" dirty="0"/>
              <a:t>, а </a:t>
            </a:r>
            <a:r>
              <a:rPr lang="ru-RU" sz="1800" b="1" dirty="0"/>
              <a:t>«гроши</a:t>
            </a:r>
            <a:r>
              <a:rPr lang="ru-RU" sz="1800" b="1" baseline="30000" dirty="0"/>
              <a:t>/</a:t>
            </a:r>
            <a:r>
              <a:rPr lang="ru-RU" sz="1800" b="1" dirty="0"/>
              <a:t>»</a:t>
            </a:r>
            <a:r>
              <a:rPr lang="ru-RU" sz="1800" dirty="0"/>
              <a:t> означает крайне малую сумму наличности</a:t>
            </a:r>
            <a:r>
              <a:rPr lang="ru-RU" sz="1800" dirty="0" smtClean="0"/>
              <a:t>.</a:t>
            </a:r>
            <a:endParaRPr lang="ru-RU" sz="1800" dirty="0"/>
          </a:p>
        </p:txBody>
      </p:sp>
      <p:pic>
        <p:nvPicPr>
          <p:cNvPr id="35844" name="Рисунок 3" descr="D:\Мои документы\Надя\работа\2017-18\сайт\Что Вы знаете о многогранниках\11.jpg"/>
          <p:cNvPicPr>
            <a:picLocks noChangeAspect="1" noChangeArrowheads="1"/>
          </p:cNvPicPr>
          <p:nvPr/>
        </p:nvPicPr>
        <p:blipFill>
          <a:blip r:embed="rId3" cstate="print"/>
          <a:srcRect/>
          <a:stretch>
            <a:fillRect/>
          </a:stretch>
        </p:blipFill>
        <p:spPr bwMode="auto">
          <a:xfrm>
            <a:off x="3468688" y="3908425"/>
            <a:ext cx="3846512" cy="1892300"/>
          </a:xfrm>
          <a:prstGeom prst="rect">
            <a:avLst/>
          </a:prstGeom>
          <a:noFill/>
          <a:ln w="25400">
            <a:solidFill>
              <a:schemeClr val="accent1"/>
            </a:solidFill>
            <a:miter lim="800000"/>
            <a:headEnd/>
            <a:tailEnd/>
          </a:ln>
        </p:spPr>
      </p:pic>
      <p:pic>
        <p:nvPicPr>
          <p:cNvPr id="35845" name="Picture 1" descr="C:\Users\Роман\Google Диск\Надя документы\работа\сайт\Что Вы знаете об истории денег\11 грош.jpg"/>
          <p:cNvPicPr>
            <a:picLocks noChangeAspect="1" noChangeArrowheads="1"/>
          </p:cNvPicPr>
          <p:nvPr/>
        </p:nvPicPr>
        <p:blipFill>
          <a:blip r:embed="rId4" cstate="print"/>
          <a:srcRect/>
          <a:stretch>
            <a:fillRect/>
          </a:stretch>
        </p:blipFill>
        <p:spPr bwMode="auto">
          <a:xfrm>
            <a:off x="993775" y="4271963"/>
            <a:ext cx="2063750" cy="2062162"/>
          </a:xfrm>
          <a:prstGeom prst="rect">
            <a:avLst/>
          </a:prstGeom>
          <a:noFill/>
          <a:ln w="25400">
            <a:solidFill>
              <a:schemeClr val="accent1"/>
            </a:solidFill>
            <a:miter lim="800000"/>
            <a:headEnd/>
            <a:tailEnd/>
          </a:ln>
        </p:spPr>
      </p:pic>
      <p:sp>
        <p:nvSpPr>
          <p:cNvPr id="35846" name="AutoShape 8">
            <a:hlinkClick r:id="rId5"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1" descr="https://avatars.mds.yandex.net/get-pdb/402117/fdeea31a-8edf-41aa-86a0-1020c29cb517/s1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6867" name="Заголовок 1"/>
          <p:cNvSpPr>
            <a:spLocks noGrp="1"/>
          </p:cNvSpPr>
          <p:nvPr>
            <p:ph type="title"/>
          </p:nvPr>
        </p:nvSpPr>
        <p:spPr>
          <a:xfrm>
            <a:off x="665163" y="314325"/>
            <a:ext cx="7886700" cy="3208338"/>
          </a:xfrm>
        </p:spPr>
        <p:txBody>
          <a:bodyPr/>
          <a:lstStyle/>
          <a:p>
            <a:pPr algn="just"/>
            <a:r>
              <a:rPr lang="ru-RU" sz="2000" b="1" smtClean="0"/>
              <a:t>Комментарий:  </a:t>
            </a:r>
            <a:r>
              <a:rPr lang="ru-RU" sz="2000" smtClean="0"/>
              <a:t>В московском государстве выпускали сверхмаленькую монетку – </a:t>
            </a:r>
            <a:r>
              <a:rPr lang="ru-RU" sz="2000" b="1" smtClean="0"/>
              <a:t>полушку</a:t>
            </a:r>
            <a:r>
              <a:rPr lang="ru-RU" sz="2000" smtClean="0"/>
              <a:t> (половину деньги, или четверть копейки), заменявшую в обращении пол-уха куницы. Весила она ничтожно мало – 0,17 г, а впоследствии «похудела» до 0,12 грамма! По размеру ее превосходит даже ноготок на мизинце ребенка. Для изображения всадника с копьем, как на копейке, на ней места явно не хватало, поэтому вместо всадника чеканили простенькую птичку – голубя.</a:t>
            </a:r>
          </a:p>
        </p:txBody>
      </p:sp>
      <p:pic>
        <p:nvPicPr>
          <p:cNvPr id="36868" name="Picture 1" descr="C:\Users\Роман\Google Диск\Надя документы\работа\сайт\Что Вы знаете об истории денег\12 Серебряная-полушка-Ивана-IV-Грозного.1534-1584-гг.-.jpg"/>
          <p:cNvPicPr>
            <a:picLocks noChangeAspect="1" noChangeArrowheads="1"/>
          </p:cNvPicPr>
          <p:nvPr/>
        </p:nvPicPr>
        <p:blipFill>
          <a:blip r:embed="rId3" cstate="print"/>
          <a:srcRect/>
          <a:stretch>
            <a:fillRect/>
          </a:stretch>
        </p:blipFill>
        <p:spPr bwMode="auto">
          <a:xfrm>
            <a:off x="3402013" y="3589338"/>
            <a:ext cx="2074862" cy="2232025"/>
          </a:xfrm>
          <a:prstGeom prst="rect">
            <a:avLst/>
          </a:prstGeom>
          <a:noFill/>
          <a:ln w="25400">
            <a:solidFill>
              <a:schemeClr val="accent1"/>
            </a:solidFill>
            <a:miter lim="800000"/>
            <a:headEnd/>
            <a:tailEnd/>
          </a:ln>
        </p:spPr>
      </p:pic>
      <p:sp>
        <p:nvSpPr>
          <p:cNvPr id="36869" name="AutoShape 8">
            <a:hlinkClick r:id="rId4"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1" descr="https://avatars.mds.yandex.net/get-pdb/402117/fdeea31a-8edf-41aa-86a0-1020c29cb517/s1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665163" y="314325"/>
            <a:ext cx="7886700" cy="3325813"/>
          </a:xfrm>
        </p:spPr>
        <p:txBody>
          <a:bodyPr>
            <a:normAutofit fontScale="90000"/>
          </a:bodyPr>
          <a:lstStyle/>
          <a:p>
            <a:pPr algn="just">
              <a:defRPr/>
            </a:pPr>
            <a:r>
              <a:rPr lang="ru-RU" sz="2000" b="1" dirty="0" smtClean="0"/>
              <a:t>Комментарий:  </a:t>
            </a:r>
            <a:r>
              <a:rPr lang="ru-RU" sz="1800" dirty="0"/>
              <a:t>На территории нашего государства в середине 17 века еще не разрабатывались месторождения серебра, поэтому на монетных дворах переплавляли серебряную посуду и другую утварь, а также иностранные монеты: марки, гроши, талеры. С талеров иногда снимали изображение и чеканили свой рисунок. Но в таких рублях было меньше серебра (на 64 копейки вместо ста), поэтому население не хотело их брать. Поэтому позже стали прямо на старое изображение ставить новое клеймо. В народе такие рубли получили название «</a:t>
            </a:r>
            <a:r>
              <a:rPr lang="ru-RU" sz="1800" b="1" dirty="0"/>
              <a:t>ефимки</a:t>
            </a:r>
            <a:r>
              <a:rPr lang="ru-RU" sz="1800" dirty="0"/>
              <a:t> с признаками».</a:t>
            </a:r>
            <a:br>
              <a:rPr lang="ru-RU" sz="1800" dirty="0"/>
            </a:br>
            <a:r>
              <a:rPr lang="ru-RU" sz="1800" b="1" dirty="0"/>
              <a:t> </a:t>
            </a:r>
            <a:r>
              <a:rPr lang="ru-RU" sz="1800" b="1" dirty="0" err="1"/>
              <a:t>Лобанчиками</a:t>
            </a:r>
            <a:r>
              <a:rPr lang="ru-RU" sz="1800" dirty="0"/>
              <a:t> именовали в России иностранные золотые монеты с изображениями заморских государей. Поясняя это слово, В.И. Даль писал: «</a:t>
            </a:r>
            <a:r>
              <a:rPr lang="ru-RU" sz="1800" dirty="0" err="1"/>
              <a:t>Лобанчик</a:t>
            </a:r>
            <a:r>
              <a:rPr lang="ru-RU" sz="1800" dirty="0"/>
              <a:t>, французский золотой, на котором изображена голова». </a:t>
            </a:r>
            <a:r>
              <a:rPr lang="ru-RU" sz="1800" b="1" dirty="0" err="1"/>
              <a:t>Арапчиками</a:t>
            </a:r>
            <a:r>
              <a:rPr lang="ru-RU" sz="1800" dirty="0"/>
              <a:t> звали у нас голландские дукаты, на которых изображался некто в латах, признанный русскими за арапа</a:t>
            </a:r>
            <a:r>
              <a:rPr lang="ru-RU" sz="1800" dirty="0" smtClean="0"/>
              <a:t>.</a:t>
            </a:r>
            <a:endParaRPr lang="ru-RU" sz="1800" dirty="0"/>
          </a:p>
        </p:txBody>
      </p:sp>
      <p:pic>
        <p:nvPicPr>
          <p:cNvPr id="37892" name="Рисунок 3" descr="D:\Мои документы\Надя\работа\2017-18\сайт\Что Вы знаете о многогранниках\13.jpg"/>
          <p:cNvPicPr>
            <a:picLocks noChangeAspect="1" noChangeArrowheads="1"/>
          </p:cNvPicPr>
          <p:nvPr/>
        </p:nvPicPr>
        <p:blipFill>
          <a:blip r:embed="rId3" cstate="print"/>
          <a:srcRect/>
          <a:stretch>
            <a:fillRect/>
          </a:stretch>
        </p:blipFill>
        <p:spPr bwMode="auto">
          <a:xfrm>
            <a:off x="2287588" y="3641725"/>
            <a:ext cx="3959225" cy="2640013"/>
          </a:xfrm>
          <a:prstGeom prst="rect">
            <a:avLst/>
          </a:prstGeom>
          <a:noFill/>
          <a:ln w="25400">
            <a:solidFill>
              <a:schemeClr val="accent1"/>
            </a:solidFill>
            <a:miter lim="800000"/>
            <a:headEnd/>
            <a:tailEnd/>
          </a:ln>
        </p:spPr>
      </p:pic>
      <p:sp>
        <p:nvSpPr>
          <p:cNvPr id="37893" name="AutoShape 8">
            <a:hlinkClick r:id="rId4"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1" descr="https://avatars.mds.yandex.net/get-pdb/402117/fdeea31a-8edf-41aa-86a0-1020c29cb517/s1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665163" y="546100"/>
            <a:ext cx="7886700" cy="3138488"/>
          </a:xfrm>
        </p:spPr>
        <p:txBody>
          <a:bodyPr>
            <a:normAutofit fontScale="90000"/>
          </a:bodyPr>
          <a:lstStyle/>
          <a:p>
            <a:pPr algn="l">
              <a:defRPr/>
            </a:pPr>
            <a:r>
              <a:rPr lang="ru-RU" sz="2000" b="1" dirty="0" smtClean="0"/>
              <a:t>Комментарий:  </a:t>
            </a:r>
            <a:r>
              <a:rPr lang="ru-RU" sz="2000" dirty="0"/>
              <a:t>Привычные </a:t>
            </a:r>
            <a:r>
              <a:rPr lang="ru-RU" sz="2000" b="1" dirty="0"/>
              <a:t>бумажные деньги</a:t>
            </a:r>
            <a:r>
              <a:rPr lang="ru-RU" sz="2000" dirty="0"/>
              <a:t>, вопреки представлению многих, имеют давнюю историю. Они произошли от расписок ростовщиков о заложенном у них серебре. Впервые такие расписки появились в Китае в 7 веке. Подобные векселя разрешалось использовать и как платежное средство, и для внесения налогов в казну. В 10 веке возникли и настоящие бумажные деньги. В начале их изготовляли частные банки. В 14 веке, при хане </a:t>
            </a:r>
            <a:r>
              <a:rPr lang="ru-RU" sz="2000" dirty="0" err="1"/>
              <a:t>Хубилае</a:t>
            </a:r>
            <a:r>
              <a:rPr lang="ru-RU" sz="2000" dirty="0"/>
              <a:t> – основателе династии Юань, монополией на купюры завладело  государство.</a:t>
            </a:r>
            <a:br>
              <a:rPr lang="ru-RU" sz="2000" dirty="0"/>
            </a:br>
            <a:r>
              <a:rPr lang="ru-RU" sz="2000" dirty="0"/>
              <a:t>Таким образом, первые банкноты появились в Китае в 10 в., в Европе и Америке – в 17 в., а в России – при Екатерине </a:t>
            </a:r>
            <a:r>
              <a:rPr lang="en-US" sz="2000" dirty="0"/>
              <a:t>II</a:t>
            </a:r>
            <a:r>
              <a:rPr lang="ru-RU" sz="2000" dirty="0"/>
              <a:t> в 1769 году, после двух неудачных попыток – при Елизавете Петровне и Петре </a:t>
            </a:r>
            <a:r>
              <a:rPr lang="en-US" sz="2000" dirty="0"/>
              <a:t>III</a:t>
            </a:r>
            <a:r>
              <a:rPr lang="ru-RU" sz="2000" dirty="0"/>
              <a:t>.</a:t>
            </a:r>
            <a:br>
              <a:rPr lang="ru-RU" sz="2000" dirty="0"/>
            </a:br>
            <a:r>
              <a:rPr lang="ru-RU" sz="2000" dirty="0" smtClean="0"/>
              <a:t/>
            </a:r>
            <a:br>
              <a:rPr lang="ru-RU" sz="2000" dirty="0" smtClean="0"/>
            </a:br>
            <a:endParaRPr lang="ru-RU" sz="2000" dirty="0"/>
          </a:p>
        </p:txBody>
      </p:sp>
      <p:pic>
        <p:nvPicPr>
          <p:cNvPr id="38916" name="Рисунок 3" descr="D:\Мои документы\Надя\работа\2017-18\сайт\Что Вы знаете о многогранниках\14.jpg"/>
          <p:cNvPicPr>
            <a:picLocks noChangeAspect="1" noChangeArrowheads="1"/>
          </p:cNvPicPr>
          <p:nvPr/>
        </p:nvPicPr>
        <p:blipFill>
          <a:blip r:embed="rId3" cstate="print"/>
          <a:srcRect/>
          <a:stretch>
            <a:fillRect/>
          </a:stretch>
        </p:blipFill>
        <p:spPr bwMode="auto">
          <a:xfrm>
            <a:off x="2590800" y="3819525"/>
            <a:ext cx="3594100" cy="2384425"/>
          </a:xfrm>
          <a:prstGeom prst="rect">
            <a:avLst/>
          </a:prstGeom>
          <a:noFill/>
          <a:ln w="25400">
            <a:solidFill>
              <a:schemeClr val="accent1"/>
            </a:solidFill>
            <a:miter lim="800000"/>
            <a:headEnd/>
            <a:tailEnd/>
          </a:ln>
        </p:spPr>
      </p:pic>
      <p:sp>
        <p:nvSpPr>
          <p:cNvPr id="38917" name="AutoShape 8">
            <a:hlinkClick r:id="rId4"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1" descr="https://avatars.mds.yandex.net/get-pdb/402117/fdeea31a-8edf-41aa-86a0-1020c29cb517/s1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665163" y="314325"/>
            <a:ext cx="7886700" cy="4176713"/>
          </a:xfrm>
        </p:spPr>
        <p:txBody>
          <a:bodyPr>
            <a:normAutofit fontScale="90000"/>
          </a:bodyPr>
          <a:lstStyle/>
          <a:p>
            <a:pPr algn="l">
              <a:defRPr/>
            </a:pPr>
            <a:r>
              <a:rPr lang="ru-RU" sz="2000" b="1" dirty="0" smtClean="0"/>
              <a:t>Комментарий:  </a:t>
            </a:r>
            <a:r>
              <a:rPr lang="ru-RU" sz="2000" dirty="0"/>
              <a:t>Первоначально монета стоила столько, сколько стоило золото, из которого она была сделана. Именно наличие у металлических денег внутренней стоимости обеспечивало их общепризнанность. Такие деньги имели товарную природу и обладали собственной стоимостью, поэтому назывались полноценными.</a:t>
            </a:r>
            <a:br>
              <a:rPr lang="ru-RU" sz="2000" dirty="0"/>
            </a:br>
            <a:r>
              <a:rPr lang="ru-RU" sz="2000" dirty="0"/>
              <a:t>Первые шаги на пути замены полноценных денег неполноценными (знаками стоимости) торговля сделала, начав принимать стершиеся в обращении монеты. Постепенно вес монеты перестал волновать продавца и покупателя. Главным стал номинал, обозначенный при чеканке. Вторым шагом стал выпуск монет из дешевых металлов. </a:t>
            </a:r>
            <a:br>
              <a:rPr lang="ru-RU" sz="2000" dirty="0"/>
            </a:br>
            <a:r>
              <a:rPr lang="ru-RU" sz="2000" dirty="0"/>
              <a:t>Различают следующие виды </a:t>
            </a:r>
            <a:r>
              <a:rPr lang="ru-RU" sz="2000" b="1" dirty="0"/>
              <a:t>неполноценных денег</a:t>
            </a:r>
            <a:r>
              <a:rPr lang="ru-RU" sz="2000" dirty="0"/>
              <a:t>: банкноты ЦБ, монеты, казначейские билеты, средства на счетах до востребования в банках, чеки, векселя, электронные деньги.</a:t>
            </a:r>
            <a:br>
              <a:rPr lang="ru-RU" sz="2000" dirty="0"/>
            </a:br>
            <a:endParaRPr lang="ru-RU" sz="2000" dirty="0"/>
          </a:p>
        </p:txBody>
      </p:sp>
      <p:pic>
        <p:nvPicPr>
          <p:cNvPr id="39940" name="Рисунок 3" descr="D:\Мои документы\Надя\работа\2017-18\сайт\Что Вы знаете о многогранниках\15.jpg"/>
          <p:cNvPicPr>
            <a:picLocks noChangeAspect="1" noChangeArrowheads="1"/>
          </p:cNvPicPr>
          <p:nvPr/>
        </p:nvPicPr>
        <p:blipFill>
          <a:blip r:embed="rId3" cstate="print"/>
          <a:srcRect/>
          <a:stretch>
            <a:fillRect/>
          </a:stretch>
        </p:blipFill>
        <p:spPr bwMode="auto">
          <a:xfrm>
            <a:off x="2949575" y="4249738"/>
            <a:ext cx="3209925" cy="1998662"/>
          </a:xfrm>
          <a:prstGeom prst="rect">
            <a:avLst/>
          </a:prstGeom>
          <a:noFill/>
          <a:ln w="9525">
            <a:noFill/>
            <a:miter lim="800000"/>
            <a:headEnd/>
            <a:tailEnd/>
          </a:ln>
        </p:spPr>
      </p:pic>
      <p:sp>
        <p:nvSpPr>
          <p:cNvPr id="39941" name="AutoShape 8">
            <a:hlinkClick r:id="rId4"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1" descr="https://avatars.mds.yandex.net/get-pdb/402117/fdeea31a-8edf-41aa-86a0-1020c29cb517/s1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665163" y="314325"/>
            <a:ext cx="7886700" cy="3665538"/>
          </a:xfrm>
        </p:spPr>
        <p:txBody>
          <a:bodyPr>
            <a:normAutofit fontScale="90000"/>
          </a:bodyPr>
          <a:lstStyle/>
          <a:p>
            <a:pPr algn="l">
              <a:defRPr/>
            </a:pPr>
            <a:r>
              <a:rPr lang="ru-RU" sz="2000" b="1" dirty="0" smtClean="0"/>
              <a:t>Комментарий: </a:t>
            </a:r>
            <a:r>
              <a:rPr lang="ru-RU" sz="1800" dirty="0"/>
              <a:t>Банкноты крупного номинала на протяжении </a:t>
            </a:r>
            <a:r>
              <a:rPr lang="ru-RU" sz="1800" dirty="0" err="1"/>
              <a:t>бумажно-денежной</a:t>
            </a:r>
            <a:r>
              <a:rPr lang="ru-RU" sz="1800" dirty="0"/>
              <a:t> истории человечества встречались довольно часто, чего не скажешь о монетах большого достоинства. Одной из причин тому была дешевизна изготовления купюр, ведь проще напечатать кучу миллионных банкнот, часто не подкрепленных твердой валютой, чем отчеканить кучу миллионных монет, имеющих внутреннюю стоимость. </a:t>
            </a:r>
            <a:r>
              <a:rPr lang="ru-RU" sz="1800" dirty="0" err="1"/>
              <a:t>Антирекордсменом</a:t>
            </a:r>
            <a:r>
              <a:rPr lang="ru-RU" sz="1800" dirty="0"/>
              <a:t> по уровню инфляции — из-за которой, собственно, и начинается неконтролируемый выпуск банкнот — в 1945–1946 гг. стала Венгрия. Цены ежедневно поднимались в 5 раз. Очередные </a:t>
            </a:r>
            <a:r>
              <a:rPr lang="ru-RU" sz="1800" dirty="0" err="1"/>
              <a:t>гиперинфляционные</a:t>
            </a:r>
            <a:r>
              <a:rPr lang="ru-RU" sz="1800" dirty="0"/>
              <a:t> деньги носили номинал от 10 тыс. </a:t>
            </a:r>
            <a:r>
              <a:rPr lang="ru-RU" sz="1800" dirty="0" err="1"/>
              <a:t>билпенгё</a:t>
            </a:r>
            <a:r>
              <a:rPr lang="ru-RU" sz="1800" dirty="0"/>
              <a:t> до 100 миллионов </a:t>
            </a:r>
            <a:r>
              <a:rPr lang="ru-RU" sz="1800" dirty="0" err="1"/>
              <a:t>билпенгё</a:t>
            </a:r>
            <a:r>
              <a:rPr lang="ru-RU" sz="1800" dirty="0"/>
              <a:t> (</a:t>
            </a:r>
            <a:r>
              <a:rPr lang="ru-RU" sz="1800" dirty="0" err="1"/>
              <a:t>B-pengo</a:t>
            </a:r>
            <a:r>
              <a:rPr lang="ru-RU" sz="1800" dirty="0"/>
              <a:t>, биллион </a:t>
            </a:r>
            <a:r>
              <a:rPr lang="ru-RU" sz="1800" dirty="0" err="1"/>
              <a:t>пенгё</a:t>
            </a:r>
            <a:r>
              <a:rPr lang="ru-RU" sz="1800" dirty="0"/>
              <a:t>). В хранилищах государственного банка уже лежала подготовленная к выпуску купюра в 1 млн. трлн. </a:t>
            </a:r>
            <a:r>
              <a:rPr lang="ru-RU" sz="1800" dirty="0" err="1"/>
              <a:t>пенгё</a:t>
            </a:r>
            <a:r>
              <a:rPr lang="ru-RU" sz="1800" dirty="0"/>
              <a:t>, или секстиллион </a:t>
            </a:r>
            <a:r>
              <a:rPr lang="ru-RU" sz="1800" dirty="0" err="1"/>
              <a:t>пенгё</a:t>
            </a:r>
            <a:r>
              <a:rPr lang="ru-RU" sz="1800" dirty="0"/>
              <a:t>, которой не суждено было выйти в оборот, но суждено было стать самой большой в мире купюрой по номиналу.</a:t>
            </a:r>
            <a:br>
              <a:rPr lang="ru-RU" sz="1800" dirty="0"/>
            </a:br>
            <a:endParaRPr lang="ru-RU" sz="2000" dirty="0"/>
          </a:p>
        </p:txBody>
      </p:sp>
      <p:pic>
        <p:nvPicPr>
          <p:cNvPr id="40964" name="Рисунок 3" descr="D:\Мои документы\Надя\работа\2017-18\сайт\Что Вы знаете о многогранниках\16.png"/>
          <p:cNvPicPr>
            <a:picLocks noChangeAspect="1" noChangeArrowheads="1"/>
          </p:cNvPicPr>
          <p:nvPr/>
        </p:nvPicPr>
        <p:blipFill>
          <a:blip r:embed="rId3" cstate="print"/>
          <a:srcRect/>
          <a:stretch>
            <a:fillRect/>
          </a:stretch>
        </p:blipFill>
        <p:spPr bwMode="auto">
          <a:xfrm>
            <a:off x="2428875" y="3836988"/>
            <a:ext cx="4025900" cy="2187575"/>
          </a:xfrm>
          <a:prstGeom prst="rect">
            <a:avLst/>
          </a:prstGeom>
          <a:noFill/>
          <a:ln w="25400">
            <a:solidFill>
              <a:schemeClr val="accent1"/>
            </a:solidFill>
            <a:miter lim="800000"/>
            <a:headEnd/>
            <a:tailEnd/>
          </a:ln>
        </p:spPr>
      </p:pic>
      <p:sp>
        <p:nvSpPr>
          <p:cNvPr id="40965" name="AutoShape 8">
            <a:hlinkClick r:id="rId4"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1" descr="https://avatars.mds.yandex.net/get-pdb/402117/fdeea31a-8edf-41aa-86a0-1020c29cb517/s1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665163" y="341313"/>
            <a:ext cx="7886700" cy="4033837"/>
          </a:xfrm>
        </p:spPr>
        <p:txBody>
          <a:bodyPr>
            <a:normAutofit fontScale="90000"/>
          </a:bodyPr>
          <a:lstStyle/>
          <a:p>
            <a:pPr algn="l">
              <a:defRPr/>
            </a:pPr>
            <a:r>
              <a:rPr lang="ru-RU" sz="2000" b="1" dirty="0" smtClean="0"/>
              <a:t>Комментарий:  </a:t>
            </a:r>
            <a:r>
              <a:rPr lang="ru-RU" sz="1800" dirty="0"/>
              <a:t>Куски </a:t>
            </a:r>
            <a:r>
              <a:rPr lang="ru-RU" sz="1800" dirty="0" smtClean="0"/>
              <a:t> шелка </a:t>
            </a:r>
            <a:r>
              <a:rPr lang="ru-RU" sz="1800" dirty="0"/>
              <a:t>еще в глубокой древности использовались в качестве средств платежа. В средневековье китайцы начали печатать денежные знаки на шелковой материи. Их производство продолжалось до ХХ в. В начале ХХ в. </a:t>
            </a:r>
            <a:r>
              <a:rPr lang="ru-RU" sz="1800" b="1" dirty="0"/>
              <a:t>денежные знаки на шелке</a:t>
            </a:r>
            <a:r>
              <a:rPr lang="ru-RU" sz="1800" dirty="0"/>
              <a:t> выпускались на территории Узбекистана – в Хорезме. В период гражданской войны экономика находилась в критическом состоянии, пригодной для ассигнаций бумаги не хватало, и местные правители догадались печатать деньги на шелке местного производства.</a:t>
            </a:r>
            <a:br>
              <a:rPr lang="ru-RU" sz="1800" dirty="0"/>
            </a:br>
            <a:r>
              <a:rPr lang="ru-RU" sz="1800" dirty="0"/>
              <a:t>Несмотря на несовершенство внешнего вида, шелковые деньги завоевали популярность у населения. Когда по постановлению Ташкентской экономической конференции в марте 1923 г. было объявлено об обмене шелковых денежных знаков на бумажные, ни одна из шелковых ассигнаций к обмену предъявлена не была. Владельцы оставили эти деньги себе на память. Еще в 40-е – 60-е гг. ХХ в. можно было увидеть в некоторых домах даже лоскутные одеяла, сшитые из описанных шелковых денежных знаков.</a:t>
            </a:r>
            <a:r>
              <a:rPr lang="en-US" sz="1800" dirty="0"/>
              <a:t> </a:t>
            </a:r>
            <a:endParaRPr lang="ru-RU" sz="1800" dirty="0"/>
          </a:p>
        </p:txBody>
      </p:sp>
      <p:pic>
        <p:nvPicPr>
          <p:cNvPr id="41988" name="Picture 5" descr="Похожее изображение"/>
          <p:cNvPicPr>
            <a:picLocks noChangeAspect="1" noChangeArrowheads="1"/>
          </p:cNvPicPr>
          <p:nvPr/>
        </p:nvPicPr>
        <p:blipFill>
          <a:blip r:embed="rId3" cstate="print"/>
          <a:srcRect/>
          <a:stretch>
            <a:fillRect/>
          </a:stretch>
        </p:blipFill>
        <p:spPr bwMode="auto">
          <a:xfrm>
            <a:off x="2836863" y="4121150"/>
            <a:ext cx="3008312" cy="2298700"/>
          </a:xfrm>
          <a:prstGeom prst="rect">
            <a:avLst/>
          </a:prstGeom>
          <a:noFill/>
          <a:ln w="9525">
            <a:noFill/>
            <a:miter lim="800000"/>
            <a:headEnd/>
            <a:tailEnd/>
          </a:ln>
        </p:spPr>
      </p:pic>
      <p:sp>
        <p:nvSpPr>
          <p:cNvPr id="41989" name="AutoShape 8">
            <a:hlinkClick r:id="rId4"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1" descr="https://avatars.mds.yandex.net/get-pdb/402117/fdeea31a-8edf-41aa-86a0-1020c29cb517/s120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147" name="Rectangle 2"/>
          <p:cNvSpPr>
            <a:spLocks noGrp="1"/>
          </p:cNvSpPr>
          <p:nvPr>
            <p:ph type="title"/>
          </p:nvPr>
        </p:nvSpPr>
        <p:spPr>
          <a:xfrm>
            <a:off x="899592" y="332656"/>
            <a:ext cx="7696200" cy="1760538"/>
          </a:xfrm>
        </p:spPr>
        <p:txBody>
          <a:bodyPr/>
          <a:lstStyle/>
          <a:p>
            <a:r>
              <a:rPr sz="3200" i="0" dirty="0" err="1" smtClean="0"/>
              <a:t>Особенно</a:t>
            </a:r>
            <a:r>
              <a:rPr sz="3200" i="0" dirty="0" smtClean="0"/>
              <a:t> </a:t>
            </a:r>
            <a:r>
              <a:rPr sz="3200" i="0" dirty="0" err="1" smtClean="0"/>
              <a:t>известны</a:t>
            </a:r>
            <a:r>
              <a:rPr sz="3200" i="0" dirty="0" smtClean="0"/>
              <a:t> в </a:t>
            </a:r>
            <a:r>
              <a:rPr sz="3200" i="0" dirty="0" err="1" smtClean="0"/>
              <a:t>качестве</a:t>
            </a:r>
            <a:r>
              <a:rPr sz="3200" i="0" dirty="0" smtClean="0"/>
              <a:t> </a:t>
            </a:r>
            <a:r>
              <a:rPr sz="3200" i="0" dirty="0" err="1" smtClean="0"/>
              <a:t>первых</a:t>
            </a:r>
            <a:r>
              <a:rPr sz="3200" i="0" dirty="0" smtClean="0"/>
              <a:t> </a:t>
            </a:r>
            <a:r>
              <a:rPr sz="3200" i="0" dirty="0" err="1" smtClean="0"/>
              <a:t>денег</a:t>
            </a:r>
            <a:r>
              <a:rPr sz="3200" i="0" dirty="0" smtClean="0"/>
              <a:t> </a:t>
            </a:r>
            <a:r>
              <a:rPr sz="3200" i="0" dirty="0" err="1" smtClean="0"/>
              <a:t>раковины</a:t>
            </a:r>
            <a:r>
              <a:rPr sz="3200" i="0" dirty="0" smtClean="0"/>
              <a:t> </a:t>
            </a:r>
            <a:r>
              <a:rPr sz="3200" i="0" dirty="0" err="1" smtClean="0"/>
              <a:t>каури</a:t>
            </a:r>
            <a:r>
              <a:rPr sz="3200" i="0" dirty="0" smtClean="0"/>
              <a:t>. </a:t>
            </a:r>
            <a:r>
              <a:rPr sz="3200" i="0" dirty="0" err="1" smtClean="0"/>
              <a:t>На</a:t>
            </a:r>
            <a:r>
              <a:rPr sz="3200" i="0" dirty="0" smtClean="0"/>
              <a:t> </a:t>
            </a:r>
            <a:r>
              <a:rPr sz="3200" i="0" dirty="0" err="1" smtClean="0"/>
              <a:t>Руси</a:t>
            </a:r>
            <a:r>
              <a:rPr sz="3200" i="0" dirty="0" smtClean="0"/>
              <a:t> </a:t>
            </a:r>
            <a:r>
              <a:rPr sz="3200" i="0" dirty="0" err="1" smtClean="0"/>
              <a:t>их</a:t>
            </a:r>
            <a:r>
              <a:rPr sz="3200" i="0" dirty="0" smtClean="0"/>
              <a:t> </a:t>
            </a:r>
            <a:r>
              <a:rPr sz="3200" i="0" dirty="0" err="1" smtClean="0"/>
              <a:t>называли</a:t>
            </a:r>
            <a:r>
              <a:rPr sz="3200" i="0" dirty="0" smtClean="0"/>
              <a:t>:</a:t>
            </a:r>
          </a:p>
        </p:txBody>
      </p:sp>
      <p:sp>
        <p:nvSpPr>
          <p:cNvPr id="12" name="Rectangle 12"/>
          <p:cNvSpPr>
            <a:spLocks noGrp="1"/>
          </p:cNvSpPr>
          <p:nvPr>
            <p:ph type="body" sz="quarter" idx="18"/>
          </p:nvPr>
        </p:nvSpPr>
        <p:spPr>
          <a:xfrm>
            <a:off x="1214438" y="4124325"/>
            <a:ext cx="7086600" cy="457200"/>
          </a:xfrm>
        </p:spPr>
        <p:txBody>
          <a:bodyPr>
            <a:normAutofit fontScale="85000" lnSpcReduction="20000"/>
          </a:bodyPr>
          <a:lstStyle>
            <a:extLst/>
          </a:lstStyle>
          <a:p>
            <a:pPr>
              <a:defRPr/>
            </a:pPr>
            <a:r>
              <a:rPr i="1" dirty="0" smtClean="0"/>
              <a:t>кунами</a:t>
            </a:r>
            <a:endParaRPr dirty="0" smtClean="0"/>
          </a:p>
        </p:txBody>
      </p:sp>
      <p:sp>
        <p:nvSpPr>
          <p:cNvPr id="15" name="Rectangle 15"/>
          <p:cNvSpPr>
            <a:spLocks noGrp="1"/>
          </p:cNvSpPr>
          <p:nvPr>
            <p:ph type="body" sz="quarter" idx="19"/>
          </p:nvPr>
        </p:nvSpPr>
        <p:spPr>
          <a:xfrm>
            <a:off x="1116013" y="2060575"/>
            <a:ext cx="7086600" cy="457200"/>
          </a:xfrm>
        </p:spPr>
        <p:txBody>
          <a:bodyPr>
            <a:normAutofit fontScale="85000" lnSpcReduction="20000"/>
          </a:bodyPr>
          <a:lstStyle>
            <a:extLst/>
          </a:lstStyle>
          <a:p>
            <a:pPr>
              <a:defRPr/>
            </a:pPr>
            <a:r>
              <a:rPr i="1" dirty="0" smtClean="0"/>
              <a:t>чешуйками</a:t>
            </a:r>
            <a:endParaRPr dirty="0" smtClean="0"/>
          </a:p>
        </p:txBody>
      </p:sp>
      <p:sp>
        <p:nvSpPr>
          <p:cNvPr id="16" name="Rectangle 16"/>
          <p:cNvSpPr>
            <a:spLocks noGrp="1"/>
          </p:cNvSpPr>
          <p:nvPr>
            <p:ph type="body" sz="quarter" idx="20"/>
          </p:nvPr>
        </p:nvSpPr>
        <p:spPr>
          <a:xfrm>
            <a:off x="1116013" y="3357563"/>
            <a:ext cx="7086600" cy="457200"/>
          </a:xfrm>
        </p:spPr>
        <p:txBody>
          <a:bodyPr>
            <a:normAutofit fontScale="85000" lnSpcReduction="20000"/>
          </a:bodyPr>
          <a:lstStyle>
            <a:extLst/>
          </a:lstStyle>
          <a:p>
            <a:pPr>
              <a:defRPr/>
            </a:pPr>
            <a:r>
              <a:rPr i="1" dirty="0" smtClean="0"/>
              <a:t>гривнами</a:t>
            </a:r>
            <a:endParaRPr dirty="0" smtClean="0"/>
          </a:p>
        </p:txBody>
      </p:sp>
      <p:sp>
        <p:nvSpPr>
          <p:cNvPr id="17" name="Rectangle 17"/>
          <p:cNvSpPr>
            <a:spLocks noGrp="1"/>
          </p:cNvSpPr>
          <p:nvPr>
            <p:ph type="body" sz="quarter" idx="21"/>
          </p:nvPr>
        </p:nvSpPr>
        <p:spPr>
          <a:xfrm>
            <a:off x="1187450" y="2708275"/>
            <a:ext cx="1800374" cy="457200"/>
          </a:xfrm>
        </p:spPr>
        <p:txBody>
          <a:bodyPr>
            <a:normAutofit fontScale="85000" lnSpcReduction="20000"/>
          </a:bodyPr>
          <a:lstStyle>
            <a:extLst/>
          </a:lstStyle>
          <a:p>
            <a:pPr>
              <a:defRPr/>
            </a:pPr>
            <a:r>
              <a:rPr i="1" dirty="0" err="1" smtClean="0"/>
              <a:t>ужовками</a:t>
            </a:r>
            <a:endParaRPr dirty="0" smtClean="0"/>
          </a:p>
        </p:txBody>
      </p:sp>
      <p:sp>
        <p:nvSpPr>
          <p:cNvPr id="8" name="Пятиугольник 7">
            <a:hlinkClick r:id="" action="ppaction://noaction"/>
          </p:cNvPr>
          <p:cNvSpPr/>
          <p:nvPr/>
        </p:nvSpPr>
        <p:spPr>
          <a:xfrm>
            <a:off x="646113" y="5503863"/>
            <a:ext cx="2016125" cy="717550"/>
          </a:xfrm>
          <a:prstGeom prst="homePlate">
            <a:avLst/>
          </a:prstGeom>
          <a:solidFill>
            <a:schemeClr val="accent1">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hlinkClick r:id="rId4" action="ppaction://hlinksldjump"/>
              </a:rPr>
              <a:t>Комментарий</a:t>
            </a:r>
            <a:endParaRPr lang="ru-RU" dirty="0">
              <a:solidFill>
                <a:schemeClr val="tx1"/>
              </a:solidFill>
            </a:endParaRPr>
          </a:p>
        </p:txBody>
      </p:sp>
      <p:sp>
        <p:nvSpPr>
          <p:cNvPr id="6154" name="AutoShape 8">
            <a:hlinkClick r:id="rId5"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pic>
        <p:nvPicPr>
          <p:cNvPr id="58370" name="Picture 2" descr="https://www.portisabelsouthpadre.com/wp-content/uploads/2016/09/cowries.jpg"/>
          <p:cNvPicPr>
            <a:picLocks noChangeAspect="1" noChangeArrowheads="1"/>
          </p:cNvPicPr>
          <p:nvPr/>
        </p:nvPicPr>
        <p:blipFill>
          <a:blip r:embed="rId6" cstate="print"/>
          <a:srcRect/>
          <a:stretch>
            <a:fillRect/>
          </a:stretch>
        </p:blipFill>
        <p:spPr bwMode="auto">
          <a:xfrm>
            <a:off x="3131840" y="1916832"/>
            <a:ext cx="5184576" cy="3888432"/>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17"/>
                                        </p:tgtEl>
                                        <p:attrNameLst>
                                          <p:attrName>fillcolor</p:attrName>
                                        </p:attrNameLst>
                                      </p:cBhvr>
                                      <p:to>
                                        <a:schemeClr val="accent2"/>
                                      </p:to>
                                    </p:animClr>
                                    <p:set>
                                      <p:cBhvr>
                                        <p:cTn id="7" dur="2000" fill="hold"/>
                                        <p:tgtEl>
                                          <p:spTgt spid="17"/>
                                        </p:tgtEl>
                                        <p:attrNameLst>
                                          <p:attrName>fill.type</p:attrName>
                                        </p:attrNameLst>
                                      </p:cBhvr>
                                      <p:to>
                                        <p:strVal val="solid"/>
                                      </p:to>
                                    </p:set>
                                    <p:set>
                                      <p:cBhvr>
                                        <p:cTn id="8" dur="2000" fill="hold"/>
                                        <p:tgtEl>
                                          <p:spTgt spid="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1" descr="https://avatars.mds.yandex.net/get-pdb/402117/fdeea31a-8edf-41aa-86a0-1020c29cb517/s1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665163" y="314325"/>
            <a:ext cx="7886700" cy="3208338"/>
          </a:xfrm>
        </p:spPr>
        <p:txBody>
          <a:bodyPr>
            <a:normAutofit fontScale="90000"/>
          </a:bodyPr>
          <a:lstStyle/>
          <a:p>
            <a:pPr algn="l">
              <a:defRPr/>
            </a:pPr>
            <a:r>
              <a:rPr lang="ru-RU" sz="2000" b="1" dirty="0" smtClean="0"/>
              <a:t>Комментарий:  </a:t>
            </a:r>
            <a:r>
              <a:rPr lang="ru-RU" sz="2000" dirty="0"/>
              <a:t>Деньги всегда старались защитить от подделок. Первые водяные знаки на почтовых марках, денежных бумагах и государственных документах появились в Италии. К сетчатому дну отливных форм для бумаги прикрепляли узорчатые фигуры из тонкой проволоки. </a:t>
            </a:r>
            <a:r>
              <a:rPr lang="ru-RU" sz="2000" b="1" i="1" dirty="0"/>
              <a:t>В России</a:t>
            </a:r>
            <a:r>
              <a:rPr lang="en-US" sz="2000" dirty="0"/>
              <a:t> </a:t>
            </a:r>
            <a:r>
              <a:rPr lang="ru-RU" sz="2000" dirty="0"/>
              <a:t>бумага с водяными знаками появилась намного позже – только в конце </a:t>
            </a:r>
            <a:r>
              <a:rPr lang="en-US" sz="2000" dirty="0"/>
              <a:t>XVII</a:t>
            </a:r>
            <a:r>
              <a:rPr lang="ru-RU" sz="2000" dirty="0"/>
              <a:t> века, а к середине </a:t>
            </a:r>
            <a:r>
              <a:rPr lang="en-US" sz="2000" dirty="0"/>
              <a:t>XVIII</a:t>
            </a:r>
            <a:r>
              <a:rPr lang="ru-RU" sz="2000" dirty="0"/>
              <a:t> данную технологию начинают применять в качестве главной защиты напечатанной бумаги от подделки. Первые в России бумажные ассигнации имели «водяные знаки». Вначале они представляли собой изображение герба и слова «гербовая бумага».</a:t>
            </a:r>
            <a:br>
              <a:rPr lang="ru-RU" sz="2000" dirty="0"/>
            </a:br>
            <a:endParaRPr lang="ru-RU" sz="2000" dirty="0"/>
          </a:p>
        </p:txBody>
      </p:sp>
      <p:pic>
        <p:nvPicPr>
          <p:cNvPr id="43012" name="Picture 2" descr="Kepler-Poinsot solids.svg"/>
          <p:cNvPicPr>
            <a:picLocks noChangeAspect="1" noChangeArrowheads="1"/>
          </p:cNvPicPr>
          <p:nvPr/>
        </p:nvPicPr>
        <p:blipFill>
          <a:blip r:embed="rId3" cstate="print"/>
          <a:srcRect/>
          <a:stretch>
            <a:fillRect/>
          </a:stretch>
        </p:blipFill>
        <p:spPr bwMode="auto">
          <a:xfrm>
            <a:off x="3016250" y="3084513"/>
            <a:ext cx="2706688" cy="3514725"/>
          </a:xfrm>
          <a:prstGeom prst="rect">
            <a:avLst/>
          </a:prstGeom>
          <a:noFill/>
          <a:ln w="25400">
            <a:solidFill>
              <a:schemeClr val="accent1"/>
            </a:solidFill>
            <a:miter lim="800000"/>
            <a:headEnd/>
            <a:tailEnd/>
          </a:ln>
        </p:spPr>
      </p:pic>
      <p:sp>
        <p:nvSpPr>
          <p:cNvPr id="43013" name="AutoShape 8">
            <a:hlinkClick r:id="rId4"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1" descr="https://avatars.mds.yandex.net/get-pdb/402117/fdeea31a-8edf-41aa-86a0-1020c29cb517/s1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4035" name="Заголовок 1"/>
          <p:cNvSpPr>
            <a:spLocks noGrp="1"/>
          </p:cNvSpPr>
          <p:nvPr>
            <p:ph type="title"/>
          </p:nvPr>
        </p:nvSpPr>
        <p:spPr>
          <a:xfrm>
            <a:off x="665163" y="314325"/>
            <a:ext cx="7886700" cy="2544763"/>
          </a:xfrm>
        </p:spPr>
        <p:txBody>
          <a:bodyPr/>
          <a:lstStyle/>
          <a:p>
            <a:pPr algn="l"/>
            <a:r>
              <a:rPr lang="ru-RU" sz="2000" b="1" smtClean="0"/>
              <a:t>Комментарий:  </a:t>
            </a:r>
            <a:r>
              <a:rPr lang="ru-RU" sz="2000" smtClean="0"/>
              <a:t>В СССР в регулярном обращении находились монеты достоинством в</a:t>
            </a:r>
            <a:r>
              <a:rPr lang="en-US" sz="2000" smtClean="0"/>
              <a:t> </a:t>
            </a:r>
            <a:r>
              <a:rPr lang="ru-RU" sz="2000" smtClean="0"/>
              <a:t>½ копейки (в 1920-е годы), в 1, 2, 3,</a:t>
            </a:r>
            <a:r>
              <a:rPr lang="en-US" sz="2000" smtClean="0"/>
              <a:t> </a:t>
            </a:r>
            <a:r>
              <a:rPr lang="ru-RU" sz="2000" smtClean="0"/>
              <a:t>5, 10, 15, 20 и</a:t>
            </a:r>
            <a:r>
              <a:rPr lang="en-US" sz="2000" smtClean="0"/>
              <a:t> </a:t>
            </a:r>
            <a:r>
              <a:rPr lang="ru-RU" sz="2000" smtClean="0"/>
              <a:t>50 копеек, 1 рубль. С 1960-х годов выпускались также</a:t>
            </a:r>
            <a:r>
              <a:rPr lang="en-US" sz="2000" smtClean="0"/>
              <a:t> </a:t>
            </a:r>
            <a:r>
              <a:rPr lang="ru-RU" sz="2000" smtClean="0"/>
              <a:t>памятные и юбилейные монеты</a:t>
            </a:r>
            <a:r>
              <a:rPr lang="en-US" sz="2000" smtClean="0"/>
              <a:t> </a:t>
            </a:r>
            <a:r>
              <a:rPr lang="ru-RU" sz="2000" smtClean="0"/>
              <a:t>различных номиналов.</a:t>
            </a:r>
            <a:br>
              <a:rPr lang="ru-RU" sz="2000" smtClean="0"/>
            </a:br>
            <a:endParaRPr lang="ru-RU" sz="2000" smtClean="0"/>
          </a:p>
        </p:txBody>
      </p:sp>
      <p:pic>
        <p:nvPicPr>
          <p:cNvPr id="4" name="Рисунок 3" descr="D:\Мои документы\Надя\работа\2017-18\сайт\Что Вы знаете о многогранниках\19а.png"/>
          <p:cNvPicPr/>
          <p:nvPr/>
        </p:nvPicPr>
        <p:blipFill>
          <a:blip r:embed="rId3" cstate="print"/>
          <a:stretch>
            <a:fillRect/>
          </a:stretch>
        </p:blipFill>
        <p:spPr bwMode="auto">
          <a:xfrm>
            <a:off x="2632075" y="2997200"/>
            <a:ext cx="3771900" cy="1885950"/>
          </a:xfrm>
          <a:prstGeom prst="rect">
            <a:avLst/>
          </a:prstGeom>
          <a:noFill/>
          <a:ln w="25400">
            <a:solidFill>
              <a:schemeClr val="accent1">
                <a:lumMod val="75000"/>
              </a:schemeClr>
            </a:solidFill>
            <a:miter lim="800000"/>
            <a:headEnd/>
            <a:tailEnd/>
          </a:ln>
        </p:spPr>
      </p:pic>
      <p:sp>
        <p:nvSpPr>
          <p:cNvPr id="44037" name="AutoShape 8">
            <a:hlinkClick r:id="rId4"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1" descr="https://avatars.mds.yandex.net/get-pdb/402117/fdeea31a-8edf-41aa-86a0-1020c29cb517/s1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5059" name="Заголовок 1"/>
          <p:cNvSpPr>
            <a:spLocks noGrp="1"/>
          </p:cNvSpPr>
          <p:nvPr>
            <p:ph type="title"/>
          </p:nvPr>
        </p:nvSpPr>
        <p:spPr>
          <a:xfrm>
            <a:off x="665163" y="314325"/>
            <a:ext cx="7886700" cy="3208338"/>
          </a:xfrm>
        </p:spPr>
        <p:txBody>
          <a:bodyPr/>
          <a:lstStyle/>
          <a:p>
            <a:pPr algn="just"/>
            <a:r>
              <a:rPr lang="ru-RU" sz="2000" b="1" smtClean="0"/>
              <a:t>Комментарий:  </a:t>
            </a:r>
            <a:r>
              <a:rPr lang="ru-RU" sz="1800" smtClean="0"/>
              <a:t>В Древнем мире происходило серьёзное противостояние налогообложению. В Афинах, например, считалось, что свободный гражданин отличается от раба тем, что не должен платить налогов. Личные налоги воспринимались свободными гражданами как унизительные. Не желали признавать они и налоги с имущества. Афиняне согласны были вносить добровольные пожертвования, дань же они предпочитали собирать с побеждённых врагов, а так же с их союзников. Но когда предстояли крупные расходы, то советом или народным собранием города устанавливалось процентное отчисление доходов.</a:t>
            </a:r>
            <a:endParaRPr lang="ru-RU" sz="2000" smtClean="0"/>
          </a:p>
        </p:txBody>
      </p:sp>
      <p:pic>
        <p:nvPicPr>
          <p:cNvPr id="45060" name="Рисунок 3" descr="D:\Мои документы\Надя\работа\2017-18\сайт\Что Вы знаете о многогранниках\20.png"/>
          <p:cNvPicPr>
            <a:picLocks noChangeAspect="1" noChangeArrowheads="1"/>
          </p:cNvPicPr>
          <p:nvPr/>
        </p:nvPicPr>
        <p:blipFill>
          <a:blip r:embed="rId3" cstate="print"/>
          <a:srcRect/>
          <a:stretch>
            <a:fillRect/>
          </a:stretch>
        </p:blipFill>
        <p:spPr bwMode="auto">
          <a:xfrm>
            <a:off x="1963738" y="3451225"/>
            <a:ext cx="5181600" cy="2689225"/>
          </a:xfrm>
          <a:prstGeom prst="rect">
            <a:avLst/>
          </a:prstGeom>
          <a:noFill/>
          <a:ln w="25400">
            <a:solidFill>
              <a:schemeClr val="accent1"/>
            </a:solidFill>
            <a:miter lim="800000"/>
            <a:headEnd/>
            <a:tailEnd/>
          </a:ln>
        </p:spPr>
      </p:pic>
      <p:sp>
        <p:nvSpPr>
          <p:cNvPr id="45061" name="AutoShape 8">
            <a:hlinkClick r:id="rId4"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descr="https://avatars.mds.yandex.net/get-pdb/402117/fdeea31a-8edf-41aa-86a0-1020c29cb517/s120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171" name="Rectangle 2"/>
          <p:cNvSpPr>
            <a:spLocks noGrp="1"/>
          </p:cNvSpPr>
          <p:nvPr>
            <p:ph type="title"/>
          </p:nvPr>
        </p:nvSpPr>
        <p:spPr>
          <a:xfrm>
            <a:off x="899591" y="228600"/>
            <a:ext cx="7472883" cy="1760538"/>
          </a:xfrm>
        </p:spPr>
        <p:txBody>
          <a:bodyPr/>
          <a:lstStyle/>
          <a:p>
            <a:r>
              <a:rPr sz="2400" i="0" dirty="0" err="1" smtClean="0"/>
              <a:t>Знаменитый</a:t>
            </a:r>
            <a:r>
              <a:rPr sz="2400" i="0" dirty="0" smtClean="0"/>
              <a:t> </a:t>
            </a:r>
            <a:r>
              <a:rPr sz="2400" i="0" dirty="0" err="1" smtClean="0"/>
              <a:t>русский</a:t>
            </a:r>
            <a:r>
              <a:rPr sz="2400" i="0" dirty="0" smtClean="0"/>
              <a:t> </a:t>
            </a:r>
            <a:r>
              <a:rPr sz="2400" i="0" dirty="0" err="1" smtClean="0"/>
              <a:t>путешественник</a:t>
            </a:r>
            <a:r>
              <a:rPr sz="2400" i="0" dirty="0" smtClean="0"/>
              <a:t> Н.М. </a:t>
            </a:r>
            <a:r>
              <a:rPr sz="2400" i="0" dirty="0" err="1" smtClean="0"/>
              <a:t>Пржевальский</a:t>
            </a:r>
            <a:r>
              <a:rPr sz="2400" i="0" dirty="0" smtClean="0"/>
              <a:t>, </a:t>
            </a:r>
            <a:r>
              <a:rPr sz="2400" i="0" dirty="0" err="1" smtClean="0"/>
              <a:t>побывавший</a:t>
            </a:r>
            <a:r>
              <a:rPr sz="2400" i="0" dirty="0" smtClean="0"/>
              <a:t> в </a:t>
            </a:r>
            <a:r>
              <a:rPr sz="2400" i="0" dirty="0" err="1" smtClean="0"/>
              <a:t>Монголии</a:t>
            </a:r>
            <a:r>
              <a:rPr sz="2400" i="0" dirty="0" smtClean="0"/>
              <a:t>, </a:t>
            </a:r>
            <a:r>
              <a:rPr sz="2400" i="0" dirty="0" err="1" smtClean="0"/>
              <a:t>рассказывал</a:t>
            </a:r>
            <a:r>
              <a:rPr sz="2400" i="0" dirty="0" smtClean="0"/>
              <a:t>, </a:t>
            </a:r>
            <a:r>
              <a:rPr sz="2400" i="0" dirty="0" err="1" smtClean="0"/>
              <a:t>что</a:t>
            </a:r>
            <a:r>
              <a:rPr sz="2400" i="0" dirty="0" smtClean="0"/>
              <a:t> </a:t>
            </a:r>
            <a:r>
              <a:rPr sz="2400" i="0" dirty="0" err="1" smtClean="0"/>
              <a:t>всякий</a:t>
            </a:r>
            <a:r>
              <a:rPr sz="2400" i="0" dirty="0" smtClean="0"/>
              <a:t> </a:t>
            </a:r>
            <a:r>
              <a:rPr sz="2400" i="0" dirty="0" err="1" smtClean="0"/>
              <a:t>желающий</a:t>
            </a:r>
            <a:r>
              <a:rPr sz="2400" i="0" dirty="0" smtClean="0"/>
              <a:t> </a:t>
            </a:r>
            <a:r>
              <a:rPr sz="2400" i="0" dirty="0" err="1" smtClean="0"/>
              <a:t>купить</a:t>
            </a:r>
            <a:r>
              <a:rPr sz="2400" i="0" dirty="0" smtClean="0"/>
              <a:t> </a:t>
            </a:r>
            <a:r>
              <a:rPr sz="2400" i="0" dirty="0" err="1" smtClean="0"/>
              <a:t>что-нибудь</a:t>
            </a:r>
            <a:r>
              <a:rPr sz="2400" i="0" dirty="0" smtClean="0"/>
              <a:t> </a:t>
            </a:r>
            <a:r>
              <a:rPr sz="2400" i="0" dirty="0" err="1" smtClean="0"/>
              <a:t>на</a:t>
            </a:r>
            <a:r>
              <a:rPr sz="2400" i="0" dirty="0" smtClean="0"/>
              <a:t> </a:t>
            </a:r>
            <a:r>
              <a:rPr sz="2400" i="0" dirty="0" err="1" smtClean="0"/>
              <a:t>базаре</a:t>
            </a:r>
            <a:r>
              <a:rPr sz="2400" i="0" dirty="0" smtClean="0"/>
              <a:t>, </a:t>
            </a:r>
            <a:r>
              <a:rPr sz="2400" i="0" dirty="0" err="1" smtClean="0"/>
              <a:t>должен</a:t>
            </a:r>
            <a:r>
              <a:rPr sz="2400" i="0" dirty="0" smtClean="0"/>
              <a:t> </a:t>
            </a:r>
            <a:r>
              <a:rPr sz="2400" i="0" dirty="0" err="1" smtClean="0"/>
              <a:t>был</a:t>
            </a:r>
            <a:r>
              <a:rPr sz="2400" i="0" dirty="0" smtClean="0"/>
              <a:t> </a:t>
            </a:r>
            <a:r>
              <a:rPr sz="2400" i="0" dirty="0" err="1" smtClean="0"/>
              <a:t>тащить</a:t>
            </a:r>
            <a:r>
              <a:rPr sz="2400" i="0" dirty="0" smtClean="0"/>
              <a:t> с </a:t>
            </a:r>
            <a:r>
              <a:rPr sz="2400" i="0" dirty="0" err="1" smtClean="0"/>
              <a:t>собой</a:t>
            </a:r>
            <a:r>
              <a:rPr sz="2400" i="0" dirty="0" smtClean="0"/>
              <a:t> </a:t>
            </a:r>
            <a:r>
              <a:rPr sz="2400" i="0" dirty="0" err="1" smtClean="0"/>
              <a:t>мешок</a:t>
            </a:r>
            <a:r>
              <a:rPr sz="2400" i="0" dirty="0" smtClean="0"/>
              <a:t> с:</a:t>
            </a:r>
          </a:p>
        </p:txBody>
      </p:sp>
      <p:sp>
        <p:nvSpPr>
          <p:cNvPr id="12" name="Rectangle 12"/>
          <p:cNvSpPr>
            <a:spLocks noGrp="1"/>
          </p:cNvSpPr>
          <p:nvPr>
            <p:ph type="body" sz="quarter" idx="18"/>
          </p:nvPr>
        </p:nvSpPr>
        <p:spPr>
          <a:xfrm>
            <a:off x="1143000" y="4114800"/>
            <a:ext cx="2636912" cy="457200"/>
          </a:xfrm>
        </p:spPr>
        <p:txBody>
          <a:bodyPr>
            <a:normAutofit fontScale="85000" lnSpcReduction="20000"/>
          </a:bodyPr>
          <a:lstStyle>
            <a:extLst/>
          </a:lstStyle>
          <a:p>
            <a:pPr>
              <a:defRPr/>
            </a:pPr>
            <a:r>
              <a:rPr i="1" dirty="0" smtClean="0"/>
              <a:t>какао-бобами</a:t>
            </a:r>
            <a:endParaRPr dirty="0" smtClean="0"/>
          </a:p>
        </p:txBody>
      </p:sp>
      <p:sp>
        <p:nvSpPr>
          <p:cNvPr id="15" name="Rectangle 15"/>
          <p:cNvSpPr>
            <a:spLocks noGrp="1"/>
          </p:cNvSpPr>
          <p:nvPr>
            <p:ph type="body" sz="quarter" idx="19"/>
          </p:nvPr>
        </p:nvSpPr>
        <p:spPr>
          <a:xfrm>
            <a:off x="1152525" y="2443163"/>
            <a:ext cx="7086600" cy="457200"/>
          </a:xfrm>
        </p:spPr>
        <p:txBody>
          <a:bodyPr>
            <a:normAutofit fontScale="85000" lnSpcReduction="20000"/>
          </a:bodyPr>
          <a:lstStyle>
            <a:extLst/>
          </a:lstStyle>
          <a:p>
            <a:pPr>
              <a:defRPr/>
            </a:pPr>
            <a:r>
              <a:rPr i="1" dirty="0" smtClean="0"/>
              <a:t>каменными дисками</a:t>
            </a:r>
            <a:endParaRPr dirty="0" smtClean="0"/>
          </a:p>
        </p:txBody>
      </p:sp>
      <p:sp>
        <p:nvSpPr>
          <p:cNvPr id="16" name="Rectangle 16"/>
          <p:cNvSpPr>
            <a:spLocks noGrp="1"/>
          </p:cNvSpPr>
          <p:nvPr>
            <p:ph type="body" sz="quarter" idx="20"/>
          </p:nvPr>
        </p:nvSpPr>
        <p:spPr>
          <a:xfrm>
            <a:off x="1152525" y="3038475"/>
            <a:ext cx="7086600" cy="457200"/>
          </a:xfrm>
        </p:spPr>
        <p:txBody>
          <a:bodyPr>
            <a:normAutofit fontScale="85000" lnSpcReduction="20000"/>
          </a:bodyPr>
          <a:lstStyle>
            <a:extLst/>
          </a:lstStyle>
          <a:p>
            <a:pPr>
              <a:defRPr/>
            </a:pPr>
            <a:r>
              <a:rPr i="1" dirty="0" smtClean="0"/>
              <a:t>раковинами каури</a:t>
            </a:r>
            <a:endParaRPr dirty="0" smtClean="0"/>
          </a:p>
        </p:txBody>
      </p:sp>
      <p:sp>
        <p:nvSpPr>
          <p:cNvPr id="17" name="Rectangle 17"/>
          <p:cNvSpPr>
            <a:spLocks noGrp="1"/>
          </p:cNvSpPr>
          <p:nvPr>
            <p:ph type="body" sz="quarter" idx="21"/>
          </p:nvPr>
        </p:nvSpPr>
        <p:spPr>
          <a:xfrm>
            <a:off x="1133475" y="3598863"/>
            <a:ext cx="3510533" cy="457200"/>
          </a:xfrm>
        </p:spPr>
        <p:txBody>
          <a:bodyPr>
            <a:normAutofit fontScale="85000" lnSpcReduction="20000"/>
          </a:bodyPr>
          <a:lstStyle>
            <a:extLst/>
          </a:lstStyle>
          <a:p>
            <a:pPr>
              <a:defRPr/>
            </a:pPr>
            <a:r>
              <a:rPr i="1" dirty="0" smtClean="0"/>
              <a:t>чайными кирпичами</a:t>
            </a:r>
            <a:endParaRPr i="1" dirty="0"/>
          </a:p>
        </p:txBody>
      </p:sp>
      <p:sp>
        <p:nvSpPr>
          <p:cNvPr id="8" name="Пятиугольник 7"/>
          <p:cNvSpPr/>
          <p:nvPr/>
        </p:nvSpPr>
        <p:spPr>
          <a:xfrm>
            <a:off x="627063" y="5495925"/>
            <a:ext cx="2017712" cy="715963"/>
          </a:xfrm>
          <a:prstGeom prst="homePlate">
            <a:avLst/>
          </a:prstGeom>
          <a:solidFill>
            <a:schemeClr val="accent1">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hlinkClick r:id="" action="ppaction://noaction"/>
              </a:rPr>
              <a:t>Комментарий</a:t>
            </a:r>
            <a:endParaRPr lang="ru-RU" dirty="0">
              <a:solidFill>
                <a:schemeClr val="tx1"/>
              </a:solidFill>
            </a:endParaRPr>
          </a:p>
        </p:txBody>
      </p:sp>
      <p:pic>
        <p:nvPicPr>
          <p:cNvPr id="7177" name="Picture 1" descr="D:\Мои документы\Надя\работа\2017-18\сайт\Что Вы знаете о многогранниках\3.jpg"/>
          <p:cNvPicPr>
            <a:picLocks noChangeAspect="1" noChangeArrowheads="1"/>
          </p:cNvPicPr>
          <p:nvPr/>
        </p:nvPicPr>
        <p:blipFill>
          <a:blip r:embed="rId4" cstate="print"/>
          <a:srcRect/>
          <a:stretch>
            <a:fillRect/>
          </a:stretch>
        </p:blipFill>
        <p:spPr bwMode="auto">
          <a:xfrm>
            <a:off x="5476875" y="2235200"/>
            <a:ext cx="2470150" cy="3551238"/>
          </a:xfrm>
          <a:prstGeom prst="rect">
            <a:avLst/>
          </a:prstGeom>
          <a:noFill/>
          <a:ln w="25400">
            <a:solidFill>
              <a:schemeClr val="accent1"/>
            </a:solidFill>
            <a:miter lim="800000"/>
            <a:headEnd/>
            <a:tailEnd/>
          </a:ln>
        </p:spPr>
      </p:pic>
      <p:sp>
        <p:nvSpPr>
          <p:cNvPr id="7178" name="AutoShape 8">
            <a:hlinkClick r:id="rId5"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17"/>
                                        </p:tgtEl>
                                        <p:attrNameLst>
                                          <p:attrName>fillcolor</p:attrName>
                                        </p:attrNameLst>
                                      </p:cBhvr>
                                      <p:to>
                                        <a:schemeClr val="accent2"/>
                                      </p:to>
                                    </p:animClr>
                                    <p:set>
                                      <p:cBhvr>
                                        <p:cTn id="7" dur="2000" fill="hold"/>
                                        <p:tgtEl>
                                          <p:spTgt spid="17"/>
                                        </p:tgtEl>
                                        <p:attrNameLst>
                                          <p:attrName>fill.type</p:attrName>
                                        </p:attrNameLst>
                                      </p:cBhvr>
                                      <p:to>
                                        <p:strVal val="solid"/>
                                      </p:to>
                                    </p:set>
                                    <p:set>
                                      <p:cBhvr>
                                        <p:cTn id="8" dur="2000" fill="hold"/>
                                        <p:tgtEl>
                                          <p:spTgt spid="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1" descr="https://avatars.mds.yandex.net/get-pdb/402117/fdeea31a-8edf-41aa-86a0-1020c29cb517/s120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195" name="Rectangle 2"/>
          <p:cNvSpPr>
            <a:spLocks noGrp="1"/>
          </p:cNvSpPr>
          <p:nvPr>
            <p:ph type="title"/>
          </p:nvPr>
        </p:nvSpPr>
        <p:spPr>
          <a:xfrm>
            <a:off x="1331640" y="908720"/>
            <a:ext cx="5544616" cy="1080418"/>
          </a:xfrm>
        </p:spPr>
        <p:txBody>
          <a:bodyPr/>
          <a:lstStyle/>
          <a:p>
            <a:r>
              <a:rPr sz="3200" i="0" dirty="0" err="1" smtClean="0"/>
              <a:t>Монеты</a:t>
            </a:r>
            <a:r>
              <a:rPr sz="3200" i="0" dirty="0" smtClean="0"/>
              <a:t> </a:t>
            </a:r>
            <a:r>
              <a:rPr sz="3200" i="0" dirty="0" err="1" smtClean="0"/>
              <a:t>впервые</a:t>
            </a:r>
            <a:r>
              <a:rPr sz="3200" i="0" dirty="0" smtClean="0"/>
              <a:t> </a:t>
            </a:r>
            <a:r>
              <a:rPr sz="3200" i="0" dirty="0" err="1" smtClean="0"/>
              <a:t>появились</a:t>
            </a:r>
            <a:r>
              <a:rPr sz="3200" i="0" dirty="0" smtClean="0"/>
              <a:t>:</a:t>
            </a:r>
          </a:p>
        </p:txBody>
      </p:sp>
      <p:sp>
        <p:nvSpPr>
          <p:cNvPr id="12" name="Rectangle 12"/>
          <p:cNvSpPr>
            <a:spLocks noGrp="1"/>
          </p:cNvSpPr>
          <p:nvPr>
            <p:ph type="body" sz="quarter" idx="18"/>
          </p:nvPr>
        </p:nvSpPr>
        <p:spPr>
          <a:xfrm>
            <a:off x="1196975" y="3460750"/>
            <a:ext cx="7086600" cy="457200"/>
          </a:xfrm>
        </p:spPr>
        <p:txBody>
          <a:bodyPr>
            <a:normAutofit fontScale="85000" lnSpcReduction="20000"/>
          </a:bodyPr>
          <a:lstStyle>
            <a:extLst/>
          </a:lstStyle>
          <a:p>
            <a:pPr>
              <a:defRPr/>
            </a:pPr>
            <a:r>
              <a:rPr i="1" dirty="0" smtClean="0"/>
              <a:t>в Древней Греции</a:t>
            </a:r>
            <a:endParaRPr dirty="0"/>
          </a:p>
        </p:txBody>
      </p:sp>
      <p:sp>
        <p:nvSpPr>
          <p:cNvPr id="15" name="Rectangle 15"/>
          <p:cNvSpPr>
            <a:spLocks noGrp="1"/>
          </p:cNvSpPr>
          <p:nvPr>
            <p:ph type="body" sz="quarter" idx="19"/>
          </p:nvPr>
        </p:nvSpPr>
        <p:spPr>
          <a:xfrm>
            <a:off x="1143000" y="2057400"/>
            <a:ext cx="1628800" cy="457200"/>
          </a:xfrm>
        </p:spPr>
        <p:txBody>
          <a:bodyPr>
            <a:normAutofit fontScale="85000" lnSpcReduction="20000"/>
          </a:bodyPr>
          <a:lstStyle>
            <a:extLst/>
          </a:lstStyle>
          <a:p>
            <a:pPr>
              <a:defRPr/>
            </a:pPr>
            <a:r>
              <a:rPr i="1" dirty="0" smtClean="0"/>
              <a:t>в Китае</a:t>
            </a:r>
            <a:endParaRPr dirty="0"/>
          </a:p>
        </p:txBody>
      </p:sp>
      <p:sp>
        <p:nvSpPr>
          <p:cNvPr id="16" name="Rectangle 16"/>
          <p:cNvSpPr>
            <a:spLocks noGrp="1"/>
          </p:cNvSpPr>
          <p:nvPr>
            <p:ph type="body" sz="quarter" idx="20"/>
          </p:nvPr>
        </p:nvSpPr>
        <p:spPr/>
        <p:txBody>
          <a:bodyPr>
            <a:normAutofit fontScale="85000" lnSpcReduction="20000"/>
          </a:bodyPr>
          <a:lstStyle>
            <a:extLst/>
          </a:lstStyle>
          <a:p>
            <a:pPr>
              <a:defRPr/>
            </a:pPr>
            <a:r>
              <a:rPr i="1" dirty="0" smtClean="0"/>
              <a:t>в Древнем Риме</a:t>
            </a:r>
            <a:endParaRPr dirty="0"/>
          </a:p>
        </p:txBody>
      </p:sp>
      <p:sp>
        <p:nvSpPr>
          <p:cNvPr id="17" name="Rectangle 17"/>
          <p:cNvSpPr>
            <a:spLocks noGrp="1"/>
          </p:cNvSpPr>
          <p:nvPr>
            <p:ph type="body" sz="quarter" idx="21"/>
          </p:nvPr>
        </p:nvSpPr>
        <p:spPr>
          <a:xfrm>
            <a:off x="1169988" y="4154488"/>
            <a:ext cx="2969964" cy="457200"/>
          </a:xfrm>
        </p:spPr>
        <p:txBody>
          <a:bodyPr>
            <a:normAutofit fontScale="85000" lnSpcReduction="20000"/>
          </a:bodyPr>
          <a:lstStyle>
            <a:extLst/>
          </a:lstStyle>
          <a:p>
            <a:pPr>
              <a:defRPr/>
            </a:pPr>
            <a:r>
              <a:rPr i="1" dirty="0" smtClean="0"/>
              <a:t>в Древней Лидии</a:t>
            </a:r>
            <a:endParaRPr dirty="0" smtClean="0"/>
          </a:p>
        </p:txBody>
      </p:sp>
      <p:sp>
        <p:nvSpPr>
          <p:cNvPr id="8" name="Пятиугольник 7"/>
          <p:cNvSpPr/>
          <p:nvPr/>
        </p:nvSpPr>
        <p:spPr>
          <a:xfrm>
            <a:off x="673100" y="5449888"/>
            <a:ext cx="2016125" cy="717550"/>
          </a:xfrm>
          <a:prstGeom prst="homePlate">
            <a:avLst/>
          </a:prstGeom>
          <a:solidFill>
            <a:schemeClr val="accent1">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hlinkClick r:id="" action="ppaction://noaction"/>
              </a:rPr>
              <a:t>Комментарий</a:t>
            </a:r>
            <a:endParaRPr lang="ru-RU" dirty="0">
              <a:solidFill>
                <a:schemeClr val="tx1"/>
              </a:solidFill>
            </a:endParaRPr>
          </a:p>
        </p:txBody>
      </p:sp>
      <p:pic>
        <p:nvPicPr>
          <p:cNvPr id="8201" name="Picture 1" descr="D:\Мои документы\Надя\работа\2017-18\сайт\Что Вы знаете о многогранниках\4.png"/>
          <p:cNvPicPr>
            <a:picLocks noChangeAspect="1" noChangeArrowheads="1"/>
          </p:cNvPicPr>
          <p:nvPr/>
        </p:nvPicPr>
        <p:blipFill>
          <a:blip r:embed="rId4" cstate="print"/>
          <a:srcRect/>
          <a:stretch>
            <a:fillRect/>
          </a:stretch>
        </p:blipFill>
        <p:spPr bwMode="auto">
          <a:xfrm>
            <a:off x="4975225" y="2563813"/>
            <a:ext cx="3289300" cy="1635125"/>
          </a:xfrm>
          <a:prstGeom prst="rect">
            <a:avLst/>
          </a:prstGeom>
          <a:noFill/>
          <a:ln w="25400">
            <a:solidFill>
              <a:schemeClr val="accent1"/>
            </a:solidFill>
            <a:miter lim="800000"/>
            <a:headEnd/>
            <a:tailEnd/>
          </a:ln>
        </p:spPr>
      </p:pic>
      <p:sp>
        <p:nvSpPr>
          <p:cNvPr id="10" name="AutoShape 8">
            <a:hlinkClick r:id="rId5"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17"/>
                                        </p:tgtEl>
                                        <p:attrNameLst>
                                          <p:attrName>fillcolor</p:attrName>
                                        </p:attrNameLst>
                                      </p:cBhvr>
                                      <p:to>
                                        <a:schemeClr val="accent2"/>
                                      </p:to>
                                    </p:animClr>
                                    <p:set>
                                      <p:cBhvr>
                                        <p:cTn id="7" dur="2000" fill="hold"/>
                                        <p:tgtEl>
                                          <p:spTgt spid="17"/>
                                        </p:tgtEl>
                                        <p:attrNameLst>
                                          <p:attrName>fill.type</p:attrName>
                                        </p:attrNameLst>
                                      </p:cBhvr>
                                      <p:to>
                                        <p:strVal val="solid"/>
                                      </p:to>
                                    </p:set>
                                    <p:set>
                                      <p:cBhvr>
                                        <p:cTn id="8" dur="2000" fill="hold"/>
                                        <p:tgtEl>
                                          <p:spTgt spid="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https://avatars.mds.yandex.net/get-pdb/402117/fdeea31a-8edf-41aa-86a0-1020c29cb517/s1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219" name="Заголовок 1"/>
          <p:cNvSpPr>
            <a:spLocks noGrp="1"/>
          </p:cNvSpPr>
          <p:nvPr>
            <p:ph type="title"/>
          </p:nvPr>
        </p:nvSpPr>
        <p:spPr/>
        <p:txBody>
          <a:bodyPr/>
          <a:lstStyle/>
          <a:p>
            <a:r>
              <a:rPr sz="3200" i="0" smtClean="0"/>
              <a:t>Слово «монета» происходит от латинского «</a:t>
            </a:r>
            <a:r>
              <a:rPr lang="en-US" sz="3200" i="0" smtClean="0"/>
              <a:t>moneta</a:t>
            </a:r>
            <a:r>
              <a:rPr sz="3200" i="0" smtClean="0"/>
              <a:t>», связанного с:</a:t>
            </a:r>
          </a:p>
        </p:txBody>
      </p:sp>
      <p:sp>
        <p:nvSpPr>
          <p:cNvPr id="17" name="Текст 16"/>
          <p:cNvSpPr>
            <a:spLocks noGrp="1"/>
          </p:cNvSpPr>
          <p:nvPr>
            <p:ph type="body" sz="quarter" idx="18"/>
          </p:nvPr>
        </p:nvSpPr>
        <p:spPr>
          <a:xfrm>
            <a:off x="1196975" y="2025650"/>
            <a:ext cx="7086600" cy="457200"/>
          </a:xfrm>
        </p:spPr>
        <p:txBody>
          <a:bodyPr>
            <a:normAutofit fontScale="85000" lnSpcReduction="20000"/>
          </a:bodyPr>
          <a:lstStyle/>
          <a:p>
            <a:pPr>
              <a:defRPr/>
            </a:pPr>
            <a:r>
              <a:rPr i="1" dirty="0" smtClean="0"/>
              <a:t>названием места происхождения</a:t>
            </a:r>
            <a:endParaRPr dirty="0" smtClean="0"/>
          </a:p>
        </p:txBody>
      </p:sp>
      <p:sp>
        <p:nvSpPr>
          <p:cNvPr id="18" name="Текст 17"/>
          <p:cNvSpPr>
            <a:spLocks noGrp="1"/>
          </p:cNvSpPr>
          <p:nvPr>
            <p:ph type="body" sz="quarter" idx="19"/>
          </p:nvPr>
        </p:nvSpPr>
        <p:spPr>
          <a:xfrm>
            <a:off x="1133475" y="2514600"/>
            <a:ext cx="7086600" cy="457200"/>
          </a:xfrm>
        </p:spPr>
        <p:txBody>
          <a:bodyPr>
            <a:normAutofit fontScale="85000" lnSpcReduction="20000"/>
          </a:bodyPr>
          <a:lstStyle/>
          <a:p>
            <a:pPr>
              <a:defRPr/>
            </a:pPr>
            <a:r>
              <a:rPr i="1" dirty="0" smtClean="0"/>
              <a:t>названием меры веса</a:t>
            </a:r>
            <a:endParaRPr dirty="0"/>
          </a:p>
        </p:txBody>
      </p:sp>
      <p:sp>
        <p:nvSpPr>
          <p:cNvPr id="19" name="Текст 18"/>
          <p:cNvSpPr>
            <a:spLocks noGrp="1"/>
          </p:cNvSpPr>
          <p:nvPr>
            <p:ph type="body" sz="quarter" idx="20"/>
          </p:nvPr>
        </p:nvSpPr>
        <p:spPr>
          <a:xfrm>
            <a:off x="1125538" y="2994025"/>
            <a:ext cx="7086600" cy="457200"/>
          </a:xfrm>
        </p:spPr>
        <p:txBody>
          <a:bodyPr>
            <a:normAutofit fontScale="85000" lnSpcReduction="20000"/>
          </a:bodyPr>
          <a:lstStyle/>
          <a:p>
            <a:pPr>
              <a:defRPr/>
            </a:pPr>
            <a:r>
              <a:rPr i="1" dirty="0" smtClean="0"/>
              <a:t>товарным эквивалентом</a:t>
            </a:r>
            <a:endParaRPr dirty="0" smtClean="0"/>
          </a:p>
        </p:txBody>
      </p:sp>
      <p:sp>
        <p:nvSpPr>
          <p:cNvPr id="20" name="Текст 19"/>
          <p:cNvSpPr>
            <a:spLocks noGrp="1"/>
          </p:cNvSpPr>
          <p:nvPr>
            <p:ph type="body" sz="quarter" idx="21"/>
          </p:nvPr>
        </p:nvSpPr>
        <p:spPr>
          <a:xfrm>
            <a:off x="1125538" y="3517900"/>
            <a:ext cx="2438350" cy="457200"/>
          </a:xfrm>
        </p:spPr>
        <p:txBody>
          <a:bodyPr>
            <a:normAutofit fontScale="77500" lnSpcReduction="20000"/>
          </a:bodyPr>
          <a:lstStyle/>
          <a:p>
            <a:pPr>
              <a:defRPr/>
            </a:pPr>
            <a:r>
              <a:rPr i="1" dirty="0" smtClean="0"/>
              <a:t>именем богини</a:t>
            </a:r>
            <a:endParaRPr dirty="0" smtClean="0"/>
          </a:p>
        </p:txBody>
      </p:sp>
      <p:sp>
        <p:nvSpPr>
          <p:cNvPr id="8" name="Пятиугольник 7"/>
          <p:cNvSpPr/>
          <p:nvPr/>
        </p:nvSpPr>
        <p:spPr>
          <a:xfrm>
            <a:off x="646113" y="5405438"/>
            <a:ext cx="2016125" cy="717550"/>
          </a:xfrm>
          <a:prstGeom prst="homePlate">
            <a:avLst/>
          </a:prstGeom>
          <a:solidFill>
            <a:schemeClr val="accent1">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hlinkClick r:id="" action="ppaction://noaction"/>
              </a:rPr>
              <a:t>Комментарий</a:t>
            </a:r>
            <a:endParaRPr lang="ru-RU" dirty="0">
              <a:solidFill>
                <a:schemeClr val="tx1"/>
              </a:solidFill>
            </a:endParaRPr>
          </a:p>
        </p:txBody>
      </p:sp>
      <p:pic>
        <p:nvPicPr>
          <p:cNvPr id="9225" name="Picture 2" descr="C:\Users\Роман\Google Диск\Надя документы\Рисунки\MP Navigator\деньги\тетрадрахма (с.39).jpg"/>
          <p:cNvPicPr>
            <a:picLocks noChangeAspect="1" noChangeArrowheads="1"/>
          </p:cNvPicPr>
          <p:nvPr/>
        </p:nvPicPr>
        <p:blipFill>
          <a:blip r:embed="rId3" cstate="print"/>
          <a:srcRect/>
          <a:stretch>
            <a:fillRect/>
          </a:stretch>
        </p:blipFill>
        <p:spPr bwMode="auto">
          <a:xfrm>
            <a:off x="3419872" y="3861048"/>
            <a:ext cx="4173537" cy="1970088"/>
          </a:xfrm>
          <a:prstGeom prst="rect">
            <a:avLst/>
          </a:prstGeom>
          <a:noFill/>
          <a:ln w="25400">
            <a:solidFill>
              <a:schemeClr val="accent1"/>
            </a:solidFill>
            <a:miter lim="800000"/>
            <a:headEnd/>
            <a:tailEnd/>
          </a:ln>
        </p:spPr>
      </p:pic>
      <p:sp>
        <p:nvSpPr>
          <p:cNvPr id="10" name="AutoShape 8">
            <a:hlinkClick r:id="rId4"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20"/>
                                        </p:tgtEl>
                                        <p:attrNameLst>
                                          <p:attrName>fillcolor</p:attrName>
                                        </p:attrNameLst>
                                      </p:cBhvr>
                                      <p:to>
                                        <a:schemeClr val="accent2"/>
                                      </p:to>
                                    </p:animClr>
                                    <p:set>
                                      <p:cBhvr>
                                        <p:cTn id="7" dur="2000" fill="hold"/>
                                        <p:tgtEl>
                                          <p:spTgt spid="20"/>
                                        </p:tgtEl>
                                        <p:attrNameLst>
                                          <p:attrName>fill.type</p:attrName>
                                        </p:attrNameLst>
                                      </p:cBhvr>
                                      <p:to>
                                        <p:strVal val="solid"/>
                                      </p:to>
                                    </p:set>
                                    <p:set>
                                      <p:cBhvr>
                                        <p:cTn id="8" dur="2000" fill="hold"/>
                                        <p:tgtEl>
                                          <p:spTgt spid="2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1" descr="https://avatars.mds.yandex.net/get-pdb/402117/fdeea31a-8edf-41aa-86a0-1020c29cb517/s120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243" name="Rectangle 2"/>
          <p:cNvSpPr>
            <a:spLocks noGrp="1"/>
          </p:cNvSpPr>
          <p:nvPr>
            <p:ph type="title"/>
          </p:nvPr>
        </p:nvSpPr>
        <p:spPr/>
        <p:txBody>
          <a:bodyPr/>
          <a:lstStyle/>
          <a:p>
            <a:r>
              <a:rPr sz="2800" i="0" smtClean="0"/>
              <a:t>Известно выражение «внести свою лепту». Лепта – мелкая медная монета:</a:t>
            </a:r>
            <a:endParaRPr sz="2800" smtClean="0"/>
          </a:p>
        </p:txBody>
      </p:sp>
      <p:sp>
        <p:nvSpPr>
          <p:cNvPr id="15" name="Rectangle 15"/>
          <p:cNvSpPr>
            <a:spLocks noGrp="1"/>
          </p:cNvSpPr>
          <p:nvPr>
            <p:ph type="body" sz="quarter" idx="18"/>
          </p:nvPr>
        </p:nvSpPr>
        <p:spPr/>
        <p:txBody>
          <a:bodyPr>
            <a:normAutofit fontScale="85000" lnSpcReduction="20000"/>
          </a:bodyPr>
          <a:lstStyle>
            <a:extLst/>
          </a:lstStyle>
          <a:p>
            <a:pPr>
              <a:defRPr/>
            </a:pPr>
            <a:r>
              <a:rPr i="1" dirty="0" smtClean="0"/>
              <a:t>Византии</a:t>
            </a:r>
            <a:endParaRPr dirty="0"/>
          </a:p>
        </p:txBody>
      </p:sp>
      <p:sp>
        <p:nvSpPr>
          <p:cNvPr id="16" name="Rectangle 16"/>
          <p:cNvSpPr>
            <a:spLocks noGrp="1"/>
          </p:cNvSpPr>
          <p:nvPr>
            <p:ph type="body" sz="quarter" idx="19"/>
          </p:nvPr>
        </p:nvSpPr>
        <p:spPr/>
        <p:txBody>
          <a:bodyPr>
            <a:normAutofit fontScale="85000" lnSpcReduction="20000"/>
          </a:bodyPr>
          <a:lstStyle>
            <a:extLst/>
          </a:lstStyle>
          <a:p>
            <a:pPr>
              <a:defRPr/>
            </a:pPr>
            <a:r>
              <a:rPr i="1" dirty="0" smtClean="0"/>
              <a:t>Древней Руси</a:t>
            </a:r>
            <a:endParaRPr dirty="0" smtClean="0"/>
          </a:p>
        </p:txBody>
      </p:sp>
      <p:sp>
        <p:nvSpPr>
          <p:cNvPr id="17" name="Rectangle 17"/>
          <p:cNvSpPr>
            <a:spLocks noGrp="1"/>
          </p:cNvSpPr>
          <p:nvPr>
            <p:ph type="body" sz="quarter" idx="20"/>
          </p:nvPr>
        </p:nvSpPr>
        <p:spPr/>
        <p:txBody>
          <a:bodyPr>
            <a:normAutofit fontScale="85000" lnSpcReduction="20000"/>
          </a:bodyPr>
          <a:lstStyle>
            <a:extLst/>
          </a:lstStyle>
          <a:p>
            <a:pPr>
              <a:defRPr/>
            </a:pPr>
            <a:r>
              <a:rPr i="1" dirty="0" smtClean="0"/>
              <a:t>Древнего Рима</a:t>
            </a:r>
            <a:endParaRPr dirty="0" smtClean="0"/>
          </a:p>
        </p:txBody>
      </p:sp>
      <p:sp>
        <p:nvSpPr>
          <p:cNvPr id="18" name="Текст 17"/>
          <p:cNvSpPr>
            <a:spLocks noGrp="1"/>
          </p:cNvSpPr>
          <p:nvPr>
            <p:ph type="body" sz="quarter" idx="21"/>
          </p:nvPr>
        </p:nvSpPr>
        <p:spPr/>
        <p:txBody>
          <a:bodyPr>
            <a:normAutofit fontScale="85000" lnSpcReduction="20000"/>
          </a:bodyPr>
          <a:lstStyle/>
          <a:p>
            <a:pPr>
              <a:defRPr/>
            </a:pPr>
            <a:r>
              <a:rPr i="1" dirty="0" smtClean="0"/>
              <a:t>Древней  Греции</a:t>
            </a:r>
            <a:endParaRPr dirty="0" smtClean="0"/>
          </a:p>
        </p:txBody>
      </p:sp>
      <p:sp>
        <p:nvSpPr>
          <p:cNvPr id="8" name="Пятиугольник 7"/>
          <p:cNvSpPr/>
          <p:nvPr/>
        </p:nvSpPr>
        <p:spPr>
          <a:xfrm>
            <a:off x="646113" y="5422900"/>
            <a:ext cx="2016125" cy="717550"/>
          </a:xfrm>
          <a:prstGeom prst="homePlate">
            <a:avLst/>
          </a:prstGeom>
          <a:solidFill>
            <a:schemeClr val="accent1">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hlinkClick r:id="rId4" action="ppaction://hlinksldjump"/>
              </a:rPr>
              <a:t>Комментарий</a:t>
            </a:r>
            <a:endParaRPr lang="ru-RU" dirty="0">
              <a:solidFill>
                <a:schemeClr val="tx1"/>
              </a:solidFill>
            </a:endParaRPr>
          </a:p>
        </p:txBody>
      </p:sp>
      <p:pic>
        <p:nvPicPr>
          <p:cNvPr id="10249" name="Picture 2" descr="D:\Мои документы\Надя\работа\2017-18\сайт\Что Вы знаете о многогранниках\6.jpg"/>
          <p:cNvPicPr>
            <a:picLocks noChangeAspect="1" noChangeArrowheads="1"/>
          </p:cNvPicPr>
          <p:nvPr/>
        </p:nvPicPr>
        <p:blipFill>
          <a:blip r:embed="rId5" cstate="print"/>
          <a:srcRect/>
          <a:stretch>
            <a:fillRect/>
          </a:stretch>
        </p:blipFill>
        <p:spPr bwMode="auto">
          <a:xfrm>
            <a:off x="4633913" y="2312988"/>
            <a:ext cx="3835400" cy="2506662"/>
          </a:xfrm>
          <a:prstGeom prst="rect">
            <a:avLst/>
          </a:prstGeom>
          <a:noFill/>
          <a:ln w="25400">
            <a:solidFill>
              <a:schemeClr val="accent1"/>
            </a:solidFill>
            <a:miter lim="800000"/>
            <a:headEnd/>
            <a:tailEnd/>
          </a:ln>
        </p:spPr>
      </p:pic>
      <p:sp>
        <p:nvSpPr>
          <p:cNvPr id="10" name="AutoShape 8">
            <a:hlinkClick r:id="rId6"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descr="https://avatars.mds.yandex.net/get-pdb/402117/fdeea31a-8edf-41aa-86a0-1020c29cb517/s120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Rectangle 2"/>
          <p:cNvSpPr>
            <a:spLocks noGrp="1"/>
          </p:cNvSpPr>
          <p:nvPr>
            <p:ph type="title"/>
          </p:nvPr>
        </p:nvSpPr>
        <p:spPr>
          <a:xfrm>
            <a:off x="685800" y="228600"/>
            <a:ext cx="7696200" cy="1760538"/>
          </a:xfrm>
        </p:spPr>
        <p:txBody>
          <a:bodyPr>
            <a:noAutofit/>
          </a:bodyPr>
          <a:lstStyle>
            <a:extLst/>
          </a:lstStyle>
          <a:p>
            <a:pPr marL="342900" indent="-342900">
              <a:spcBef>
                <a:spcPct val="20000"/>
              </a:spcBef>
              <a:defRPr/>
            </a:pPr>
            <a:r>
              <a:rPr sz="2800" i="0" dirty="0" smtClean="0"/>
              <a:t>В какой стране металлические деньги имели форму орудий труда:</a:t>
            </a:r>
            <a:endParaRPr sz="2800" i="0" kern="1200" dirty="0">
              <a:solidFill>
                <a:schemeClr val="tx2">
                  <a:lumMod val="50000"/>
                </a:schemeClr>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
        <p:nvSpPr>
          <p:cNvPr id="11" name="Rectangle 11"/>
          <p:cNvSpPr>
            <a:spLocks noGrp="1"/>
          </p:cNvSpPr>
          <p:nvPr>
            <p:ph type="body" sz="quarter" idx="17"/>
          </p:nvPr>
        </p:nvSpPr>
        <p:spPr>
          <a:xfrm>
            <a:off x="1150938" y="3578225"/>
            <a:ext cx="7086600" cy="457200"/>
          </a:xfrm>
        </p:spPr>
        <p:txBody>
          <a:bodyPr>
            <a:normAutofit fontScale="85000" lnSpcReduction="20000"/>
          </a:bodyPr>
          <a:lstStyle>
            <a:extLst/>
          </a:lstStyle>
          <a:p>
            <a:pPr>
              <a:defRPr/>
            </a:pPr>
            <a:r>
              <a:rPr i="1" dirty="0" smtClean="0"/>
              <a:t>в Монголии</a:t>
            </a:r>
            <a:endParaRPr dirty="0" smtClean="0"/>
          </a:p>
        </p:txBody>
      </p:sp>
      <p:sp>
        <p:nvSpPr>
          <p:cNvPr id="12" name="Rectangle 12"/>
          <p:cNvSpPr>
            <a:spLocks noGrp="1"/>
          </p:cNvSpPr>
          <p:nvPr>
            <p:ph type="body" sz="quarter" idx="18"/>
          </p:nvPr>
        </p:nvSpPr>
        <p:spPr>
          <a:xfrm>
            <a:off x="1133475" y="4213225"/>
            <a:ext cx="7086600" cy="457200"/>
          </a:xfrm>
        </p:spPr>
        <p:txBody>
          <a:bodyPr>
            <a:normAutofit fontScale="85000" lnSpcReduction="20000"/>
          </a:bodyPr>
          <a:lstStyle>
            <a:extLst/>
          </a:lstStyle>
          <a:p>
            <a:pPr>
              <a:defRPr/>
            </a:pPr>
            <a:r>
              <a:rPr i="1" dirty="0" smtClean="0"/>
              <a:t>в Персии</a:t>
            </a:r>
            <a:endParaRPr dirty="0" smtClean="0"/>
          </a:p>
        </p:txBody>
      </p:sp>
      <p:sp>
        <p:nvSpPr>
          <p:cNvPr id="16" name="Rectangle 16"/>
          <p:cNvSpPr>
            <a:spLocks noGrp="1"/>
          </p:cNvSpPr>
          <p:nvPr>
            <p:ph type="body" sz="quarter" idx="20"/>
          </p:nvPr>
        </p:nvSpPr>
        <p:spPr>
          <a:xfrm>
            <a:off x="1133475" y="2976563"/>
            <a:ext cx="7086600" cy="457200"/>
          </a:xfrm>
        </p:spPr>
        <p:txBody>
          <a:bodyPr>
            <a:normAutofit fontScale="85000" lnSpcReduction="20000"/>
          </a:bodyPr>
          <a:lstStyle>
            <a:extLst/>
          </a:lstStyle>
          <a:p>
            <a:pPr>
              <a:defRPr/>
            </a:pPr>
            <a:r>
              <a:rPr i="1" dirty="0" smtClean="0"/>
              <a:t>в Японии</a:t>
            </a:r>
            <a:endParaRPr dirty="0" smtClean="0"/>
          </a:p>
        </p:txBody>
      </p:sp>
      <p:sp>
        <p:nvSpPr>
          <p:cNvPr id="17" name="Rectangle 17"/>
          <p:cNvSpPr>
            <a:spLocks noGrp="1"/>
          </p:cNvSpPr>
          <p:nvPr>
            <p:ph type="body" sz="quarter" idx="21"/>
          </p:nvPr>
        </p:nvSpPr>
        <p:spPr>
          <a:xfrm>
            <a:off x="1179513" y="2425700"/>
            <a:ext cx="7086600" cy="457200"/>
          </a:xfrm>
        </p:spPr>
        <p:txBody>
          <a:bodyPr>
            <a:normAutofit fontScale="85000" lnSpcReduction="20000"/>
          </a:bodyPr>
          <a:lstStyle>
            <a:extLst/>
          </a:lstStyle>
          <a:p>
            <a:pPr>
              <a:defRPr/>
            </a:pPr>
            <a:r>
              <a:rPr i="1" dirty="0" smtClean="0"/>
              <a:t>в Китае</a:t>
            </a:r>
            <a:endParaRPr dirty="0" smtClean="0"/>
          </a:p>
        </p:txBody>
      </p:sp>
      <p:sp>
        <p:nvSpPr>
          <p:cNvPr id="8" name="Пятиугольник 7"/>
          <p:cNvSpPr/>
          <p:nvPr/>
        </p:nvSpPr>
        <p:spPr>
          <a:xfrm>
            <a:off x="619125" y="5575300"/>
            <a:ext cx="2016125" cy="717550"/>
          </a:xfrm>
          <a:prstGeom prst="homePlate">
            <a:avLst/>
          </a:prstGeom>
          <a:solidFill>
            <a:schemeClr val="accent1">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hlinkClick r:id="rId4" action="ppaction://hlinksldjump"/>
              </a:rPr>
              <a:t>Комментарий</a:t>
            </a:r>
            <a:endParaRPr lang="ru-RU" dirty="0">
              <a:solidFill>
                <a:schemeClr val="tx1"/>
              </a:solidFill>
            </a:endParaRPr>
          </a:p>
        </p:txBody>
      </p:sp>
      <p:sp>
        <p:nvSpPr>
          <p:cNvPr id="11273" name="AutoShape 2" descr="Картинки по запросу пятиугольник"/>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11274" name="AutoShape 4" descr="Картинки по запросу пятиугольник"/>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pic>
        <p:nvPicPr>
          <p:cNvPr id="11275" name="Picture 6" descr="Похожее изображение"/>
          <p:cNvPicPr>
            <a:picLocks noChangeAspect="1" noChangeArrowheads="1"/>
          </p:cNvPicPr>
          <p:nvPr/>
        </p:nvPicPr>
        <p:blipFill>
          <a:blip r:embed="rId5" cstate="print"/>
          <a:srcRect/>
          <a:stretch>
            <a:fillRect/>
          </a:stretch>
        </p:blipFill>
        <p:spPr bwMode="auto">
          <a:xfrm>
            <a:off x="4295775" y="2241550"/>
            <a:ext cx="3790950" cy="2949575"/>
          </a:xfrm>
          <a:prstGeom prst="rect">
            <a:avLst/>
          </a:prstGeom>
          <a:noFill/>
          <a:ln w="25400">
            <a:solidFill>
              <a:schemeClr val="accent1"/>
            </a:solidFill>
            <a:miter lim="800000"/>
            <a:headEnd/>
            <a:tailEnd/>
          </a:ln>
        </p:spPr>
      </p:pic>
      <p:sp>
        <p:nvSpPr>
          <p:cNvPr id="13" name="AutoShape 8">
            <a:hlinkClick r:id="rId6" action="ppaction://hlinksldjump" highlightClick="1"/>
          </p:cNvPr>
          <p:cNvSpPr>
            <a:spLocks noChangeArrowheads="1"/>
          </p:cNvSpPr>
          <p:nvPr/>
        </p:nvSpPr>
        <p:spPr bwMode="auto">
          <a:xfrm>
            <a:off x="8243888" y="6092825"/>
            <a:ext cx="647700" cy="549275"/>
          </a:xfrm>
          <a:prstGeom prst="actionButtonBackPrevious">
            <a:avLst/>
          </a:prstGeom>
          <a:solidFill>
            <a:schemeClr val="accent1"/>
          </a:solidFill>
          <a:ln w="9525">
            <a:noFill/>
            <a:miter lim="800000"/>
            <a:headEnd/>
            <a:tailEnd/>
          </a:ln>
        </p:spPr>
        <p:txBody>
          <a:bodyPr wrap="none" anchor="ctr"/>
          <a:lstStyle/>
          <a:p>
            <a:endParaRPr lang="ru-RU"/>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1735</Words>
  <Application>Microsoft Office PowerPoint</Application>
  <PresentationFormat>Экран (4:3)</PresentationFormat>
  <Paragraphs>181</Paragraphs>
  <Slides>42</Slides>
  <Notes>19</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Тема Office</vt:lpstr>
      <vt:lpstr>Слайд 1</vt:lpstr>
      <vt:lpstr>Слайд 2</vt:lpstr>
      <vt:lpstr>Что из перечисленного можно отнести к денежному товару:</vt:lpstr>
      <vt:lpstr>Особенно известны в качестве первых денег раковины каури. На Руси их называли:</vt:lpstr>
      <vt:lpstr>Знаменитый русский путешественник Н.М. Пржевальский, побывавший в Монголии, рассказывал, что всякий желающий купить что-нибудь на базаре, должен был тащить с собой мешок с:</vt:lpstr>
      <vt:lpstr>Монеты впервые появились:</vt:lpstr>
      <vt:lpstr>Слово «монета» происходит от латинского «moneta», связанного с:</vt:lpstr>
      <vt:lpstr>Известно выражение «внести свою лепту». Лепта – мелкая медная монета:</vt:lpstr>
      <vt:lpstr>В какой стране металлические деньги имели форму орудий труда:</vt:lpstr>
      <vt:lpstr> В Древней Греции наибольшая весовая и денежная единица, не имевшая монетной формы и в переводе означавшая «вес», называлась:</vt:lpstr>
      <vt:lpstr>Какая из денежных единиц Древней Руси не имела монетной формы:</vt:lpstr>
      <vt:lpstr>Какой князь велел отчеканить первые русские деньги:</vt:lpstr>
      <vt:lpstr>Слово «деньги» пришло к нам из:</vt:lpstr>
      <vt:lpstr>«Полушкой» называлась русская монета, равная половине:</vt:lpstr>
      <vt:lpstr>Почти в каждом языке денежные знаки, помимо официальных названий, имеют и народные прозвища. Каким из прозвищ именовались серебряные талеры, из которых на Руси изготавливали свои монеты:</vt:lpstr>
      <vt:lpstr>Первые бумажные деньги появились:</vt:lpstr>
      <vt:lpstr>Деньги, у которых номинальная стоимость выше реальной, называются:</vt:lpstr>
      <vt:lpstr>В какой стране были выпущены банкноты самого крупного номинала в истории денежного обращения:</vt:lpstr>
      <vt:lpstr>На территории какого современного государства, кроме Китая, деньги печатали на шелке:</vt:lpstr>
      <vt:lpstr>«Водяные знаки» для защиты бумажных денег от подделок в России впервые стали использоваться:</vt:lpstr>
      <vt:lpstr>Монеты какого номинала никогда не было в СССР:</vt:lpstr>
      <vt:lpstr>В Древнем мире считалось, что свободный гражданин отличается от раба тем, что он не должен:</vt:lpstr>
      <vt:lpstr>                               Комментарий:     Деньги явились результатом исторического развития обмена.   Первоначально обмен носил случайный характер, один продукт непосредственно обменивался на другой. В дальнейшем выделился один товар, на который обменивались все остальные – денежный товар. В нем выражалась стоимость всех товаров.   В качестве денежного товара у разных народов могли выступать самые разные вещи. В течение нескольких столетий у многих народов роль денег играл крупный рогатый скот. На Руси, например, казна называлась скотницей, а казначей – скотником.  </vt:lpstr>
      <vt:lpstr>Комментарий:   В древности распространение раковинных денег было очень велико. Этнографы насчитывают более 150 видов раковин, игравших роль денег. При раскопках в Новгороде и Пскове в захоронениях часто находят раковины каури, которые на Руси называли ужовками или змеиными головками. </vt:lpstr>
      <vt:lpstr>                                                       Комментарий:    В старой Монголии, Китае и Бирме до 20 века деньгами служил «кирпичный» чай. «Кирпичи» представляли собой пропитанную телячьей кровью, спрессованную и высушенную в печи смесь листьев чая и некоторых других растений. Вес каждого кирпича составлял почти полтора килограмма. </vt:lpstr>
      <vt:lpstr>Комментарий:   До сих пор идут споры, где была изготовлена первая монета. Часть исследователей считает, что чеканка монет началась на греческом острове Эгине, во владениях аргосского царя Фейдона. Называют и время: вскоре после восьмой олимпиады. Древние греки вели летоисчисление по спортивным олимпийским играм, которые устраивались каждые четыре года в городе Олимпия. Первая Олимпиада состоялась в 776 году, а восьмая – в 748 году до н.э. Другие говорят, что первыми стали чеканить монету лидийцы. Могущественное рабовладельческое государство Лидия существовало в западной части Малой Азии задолго до нашей эры. Оно возникло после падения Хеттского царства.  Великий историк Древней Греции Геродот в своей «Истории» пишет: «Первыми из людей они лидийцы стали чеканить монету и впервые занялись мелочной торговлей». Первая чеканная монета называлась «статер» с изображением льва – геральдического символа города Сарды, столицы Лидии. Вслед за лидийскими появились эгинские статеры с изображением морской черепахи.  </vt:lpstr>
      <vt:lpstr>Комментарий:  Не многим известно, что слово «монета» происходит от латинского глагола «советовать».  Византийский историк Свида (X в.) объяснил, как и когда это слово перешло к названию чеканных денег. Римляне, воюя с Пирром и не имея средств для ведения войны, обратились за помощью к богине Юноне. Оракул Юноны ответил, что у них всегда будет достаток в деньгах, если начатая война носит справедливый характер. После удачного окончания войны римляне стали почитать Юнону-Монету, иначе говоря, Юнону-Советчицу, а сенат издал декрет, чтобы все деньги чеканились в храме Юноны как советчицы и помощницы в денежных затруднениях. </vt:lpstr>
      <vt:lpstr>Комментарий:  Различают два типа греческих монетных систем: основанные на статере – «золотые» монетные системы и на драхме – «серебряные». Кроме золотых и серебряных монет в Древней Греции чеканились медные халк и лепта. Лепта – сотая часть драхмы, являлась мелкой разменной монетой. Слово лепта  множественное число от «лептон», дословно – «без кожуры», т.е. «тонкий, маленький». Отсюда и выражение «внести свою лепту», т.е. принять посильное участие. </vt:lpstr>
      <vt:lpstr>Комментарий:  Сами китайцы возводят происхождение своей денежной системы к временам легендарного царства Ся. Тогда, 4 тыс. лет назад, главным занятием жителей долины Хуанхэ было скотоводство и единицами обмена выступали быки и овцы. Затем – раковины каури. С зарождением металлургии в 11 в. до н.э. деньги стали делать из меди или бронзы, а в 9 веке до н.э. единое китайское государство раскололось на множество сражающихся царств, каждое из которых выпускало собственные деньги. Так, в царстве Цинь деньги были в форме мотыги, в Янь и Ци – в форме ножа, в царстве Чжен расплачивались маленькими серебряными лопаточками.</vt:lpstr>
      <vt:lpstr>Комментарий:  На первом этапе развития монетных систем номинальная нарицательная стоимость денег определялась массой ценного металла, заключенного в монете. Из глубины веков до нас дошло слово «талант». С греческого и латинского оно переводится как «вес». Именно такое название носила в Древней Элладе в 14 веке до н.э. наибольшая весовая и денежная единица, не имевшая, правда, монетной формы. Талант представлял собой металлическую плиту весом 52 кг. Он имел вид растянутой бычьей кожи и приравнивался по эквиваленту обмена к стаду быков. В настоящее время «талант» - единица веса в Греции, равная 150 кг.</vt:lpstr>
      <vt:lpstr>Комментарий:  Гривна  ожерелье из златников и серебряников (монет 11 века). Носили его, естественно, на шее, которая называлась гривой. За ожерелье (гривну) давали брусок серебра весом полфунта. С тех пор гривна стала мерой веса, а затем и денежно-счетной единицей, не имевшей, правда, монетной формы. Она представляла собой слиток серебра и использовалась в крупных торговых сделках. Чтобы уплатить часть гривны, е нужно было разрубить. Отсюда и пошло название «рубль», т.е. обрубок гривны.</vt:lpstr>
      <vt:lpstr>Комментарий:  В конце 10 века киевский князь Владимир велел отчеканить первые русские деньги, на которых было написано: «Владимир на столе, а се его серебро». Златники и серебряники киевского периода были технически лучше выполнены, чем средневековые европейские монеты, однако чеканились в ограниченном количестве.  Период монголо-татарского ига вошел в историю нашей страны как «безмонетный». Только во второй половине 14 века вскоре после Куликовской битвы снова стали чеканиться русские монеты. </vt:lpstr>
      <vt:lpstr>Комментарий:  После битвы на Калке (1224 г.) и завоевания Руси татарами, последние ввели свою чеканку монет. При восстановлении собственной чеканки в основу русской системы была положена татарская весовая монетная система, да и все технические термины были заимствованы их татарского. «Танга» или «теньга», говорили татары, потряхивая серебром. «Денга» (без мягкого знака!) – так именовалась в 15 веке древнерусская монета. В 18 веке слово несколько осовременили и стали писать «деньга». Множественное число от «деньга»  деньги – стало со временем понятием собирательным. Однако это не единственное собирательное понятие. Слово «грош» произошло от латинского «гросус» - большой. Впервые монету с таким названием отчеканили в 12 веке в ряде европейских стран. В России в 1654 году появился медный грош, приравненный к двум копейкам. Через 200 лет грошем стали называть деньгу.  Постепенно слово «гро/ши» стало синонимом слова деньги, а «гроши/» означает крайне малую сумму наличности.</vt:lpstr>
      <vt:lpstr>Комментарий:  В московском государстве выпускали сверхмаленькую монетку – полушку (половину деньги, или четверть копейки), заменявшую в обращении пол-уха куницы. Весила она ничтожно мало – 0,17 г, а впоследствии «похудела» до 0,12 грамма! По размеру ее превосходит даже ноготок на мизинце ребенка. Для изображения всадника с копьем, как на копейке, на ней места явно не хватало, поэтому вместо всадника чеканили простенькую птичку – голубя.</vt:lpstr>
      <vt:lpstr>Комментарий:  На территории нашего государства в середине 17 века еще не разрабатывались месторождения серебра, поэтому на монетных дворах переплавляли серебряную посуду и другую утварь, а также иностранные монеты: марки, гроши, талеры. С талеров иногда снимали изображение и чеканили свой рисунок. Но в таких рублях было меньше серебра (на 64 копейки вместо ста), поэтому население не хотело их брать. Поэтому позже стали прямо на старое изображение ставить новое клеймо. В народе такие рубли получили название «ефимки с признаками».  Лобанчиками именовали в России иностранные золотые монеты с изображениями заморских государей. Поясняя это слово, В.И. Даль писал: «Лобанчик, французский золотой, на котором изображена голова». Арапчиками звали у нас голландские дукаты, на которых изображался некто в латах, признанный русскими за арапа.</vt:lpstr>
      <vt:lpstr>Комментарий:  Привычные бумажные деньги, вопреки представлению многих, имеют давнюю историю. Они произошли от расписок ростовщиков о заложенном у них серебре. Впервые такие расписки появились в Китае в 7 веке. Подобные векселя разрешалось использовать и как платежное средство, и для внесения налогов в казну. В 10 веке возникли и настоящие бумажные деньги. В начале их изготовляли частные банки. В 14 веке, при хане Хубилае – основателе династии Юань, монополией на купюры завладело  государство. Таким образом, первые банкноты появились в Китае в 10 в., в Европе и Америке – в 17 в., а в России – при Екатерине II в 1769 году, после двух неудачных попыток – при Елизавете Петровне и Петре III.  </vt:lpstr>
      <vt:lpstr>Комментарий:  Первоначально монета стоила столько, сколько стоило золото, из которого она была сделана. Именно наличие у металлических денег внутренней стоимости обеспечивало их общепризнанность. Такие деньги имели товарную природу и обладали собственной стоимостью, поэтому назывались полноценными. Первые шаги на пути замены полноценных денег неполноценными (знаками стоимости) торговля сделала, начав принимать стершиеся в обращении монеты. Постепенно вес монеты перестал волновать продавца и покупателя. Главным стал номинал, обозначенный при чеканке. Вторым шагом стал выпуск монет из дешевых металлов.  Различают следующие виды неполноценных денег: банкноты ЦБ, монеты, казначейские билеты, средства на счетах до востребования в банках, чеки, векселя, электронные деньги. </vt:lpstr>
      <vt:lpstr>Комментарий: Банкноты крупного номинала на протяжении бумажно-денежной истории человечества встречались довольно часто, чего не скажешь о монетах большого достоинства. Одной из причин тому была дешевизна изготовления купюр, ведь проще напечатать кучу миллионных банкнот, часто не подкрепленных твердой валютой, чем отчеканить кучу миллионных монет, имеющих внутреннюю стоимость. Антирекордсменом по уровню инфляции — из-за которой, собственно, и начинается неконтролируемый выпуск банкнот — в 1945–1946 гг. стала Венгрия. Цены ежедневно поднимались в 5 раз. Очередные гиперинфляционные деньги носили номинал от 10 тыс. билпенгё до 100 миллионов билпенгё (B-pengo, биллион пенгё). В хранилищах государственного банка уже лежала подготовленная к выпуску купюра в 1 млн. трлн. пенгё, или секстиллион пенгё, которой не суждено было выйти в оборот, но суждено было стать самой большой в мире купюрой по номиналу. </vt:lpstr>
      <vt:lpstr>Комментарий:  Куски  шелка еще в глубокой древности использовались в качестве средств платежа. В средневековье китайцы начали печатать денежные знаки на шелковой материи. Их производство продолжалось до ХХ в. В начале ХХ в. денежные знаки на шелке выпускались на территории Узбекистана – в Хорезме. В период гражданской войны экономика находилась в критическом состоянии, пригодной для ассигнаций бумаги не хватало, и местные правители догадались печатать деньги на шелке местного производства. Несмотря на несовершенство внешнего вида, шелковые деньги завоевали популярность у населения. Когда по постановлению Ташкентской экономической конференции в марте 1923 г. было объявлено об обмене шелковых денежных знаков на бумажные, ни одна из шелковых ассигнаций к обмену предъявлена не была. Владельцы оставили эти деньги себе на память. Еще в 40-е – 60-е гг. ХХ в. можно было увидеть в некоторых домах даже лоскутные одеяла, сшитые из описанных шелковых денежных знаков. </vt:lpstr>
      <vt:lpstr>Комментарий:  Деньги всегда старались защитить от подделок. Первые водяные знаки на почтовых марках, денежных бумагах и государственных документах появились в Италии. К сетчатому дну отливных форм для бумаги прикрепляли узорчатые фигуры из тонкой проволоки. В России бумага с водяными знаками появилась намного позже – только в конце XVII века, а к середине XVIII данную технологию начинают применять в качестве главной защиты напечатанной бумаги от подделки. Первые в России бумажные ассигнации имели «водяные знаки». Вначале они представляли собой изображение герба и слова «гербовая бумага». </vt:lpstr>
      <vt:lpstr>Комментарий:  В СССР в регулярном обращении находились монеты достоинством в ½ копейки (в 1920-е годы), в 1, 2, 3, 5, 10, 15, 20 и 50 копеек, 1 рубль. С 1960-х годов выпускались также памятные и юбилейные монеты различных номиналов. </vt:lpstr>
      <vt:lpstr>Комментарий:  В Древнем мире происходило серьёзное противостояние налогообложению. В Афинах, например, считалось, что свободный гражданин отличается от раба тем, что не должен платить налогов. Личные налоги воспринимались свободными гражданами как унизительные. Не желали признавать они и налоги с имущества. Афиняне согласны были вносить добровольные пожертвования, дань же они предпочитали собирать с побеждённых врагов, а так же с их союзников. Но когда предстояли крупные расходы, то советом или народным собранием города устанавливалось процентное отчисление доходов.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irbis</dc:creator>
  <cp:lastModifiedBy>irbis</cp:lastModifiedBy>
  <cp:revision>12</cp:revision>
  <dcterms:created xsi:type="dcterms:W3CDTF">2019-10-30T15:50:16Z</dcterms:created>
  <dcterms:modified xsi:type="dcterms:W3CDTF">2019-10-31T13:15:33Z</dcterms:modified>
</cp:coreProperties>
</file>