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78" r:id="rId5"/>
    <p:sldId id="266" r:id="rId6"/>
    <p:sldId id="267" r:id="rId7"/>
    <p:sldId id="258" r:id="rId8"/>
    <p:sldId id="268" r:id="rId9"/>
    <p:sldId id="270" r:id="rId10"/>
    <p:sldId id="272" r:id="rId11"/>
    <p:sldId id="275" r:id="rId12"/>
    <p:sldId id="27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C66E-E925-4BAE-BDD9-2E2A3FA74A8F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4C62-9191-4B3A-8622-044064F19D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C66E-E925-4BAE-BDD9-2E2A3FA74A8F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4C62-9191-4B3A-8622-044064F19D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C66E-E925-4BAE-BDD9-2E2A3FA74A8F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4C62-9191-4B3A-8622-044064F19D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C66E-E925-4BAE-BDD9-2E2A3FA74A8F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4C62-9191-4B3A-8622-044064F19D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C66E-E925-4BAE-BDD9-2E2A3FA74A8F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4C62-9191-4B3A-8622-044064F19D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C66E-E925-4BAE-BDD9-2E2A3FA74A8F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4C62-9191-4B3A-8622-044064F19D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C66E-E925-4BAE-BDD9-2E2A3FA74A8F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4C62-9191-4B3A-8622-044064F19D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C66E-E925-4BAE-BDD9-2E2A3FA74A8F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4C62-9191-4B3A-8622-044064F19D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C66E-E925-4BAE-BDD9-2E2A3FA74A8F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4C62-9191-4B3A-8622-044064F19D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C66E-E925-4BAE-BDD9-2E2A3FA74A8F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4C62-9191-4B3A-8622-044064F19D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C66E-E925-4BAE-BDD9-2E2A3FA74A8F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4C62-9191-4B3A-8622-044064F19D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EC66E-E925-4BAE-BDD9-2E2A3FA74A8F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F4C62-9191-4B3A-8622-044064F19D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ackground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628800"/>
            <a:ext cx="7772400" cy="1470025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Формирование</a:t>
            </a:r>
            <a:br>
              <a:rPr lang="ru-RU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семейного бюджета</a:t>
            </a:r>
            <a:endParaRPr lang="ru-RU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3886200"/>
            <a:ext cx="6912768" cy="2495128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Иевлева Ольга Владимировна, учитель истории</a:t>
            </a:r>
          </a:p>
          <a:p>
            <a:pPr algn="r"/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Тропынина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Анна Павловна, учитель математики</a:t>
            </a:r>
          </a:p>
          <a:p>
            <a:pPr algn="r"/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Ососова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Светлана Васильевна, учитель литературы</a:t>
            </a:r>
          </a:p>
          <a:p>
            <a:pPr algn="r"/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Аврус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Любовь Николаевна, учитель обществознания</a:t>
            </a:r>
          </a:p>
          <a:p>
            <a:pPr algn="r"/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Нигматулина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Диля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Гафиятовна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учитель информатики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Ефремова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Альвина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Нафиковна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учитель физической культуры</a:t>
            </a:r>
          </a:p>
          <a:p>
            <a:pPr algn="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1598" y="1268760"/>
            <a:ext cx="385714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Внеклассное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мероприятие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5-7 класс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495567"/>
              </p:ext>
            </p:extLst>
          </p:nvPr>
        </p:nvGraphicFramePr>
        <p:xfrm>
          <a:off x="-1" y="0"/>
          <a:ext cx="9144002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0393"/>
                <a:gridCol w="1950466"/>
                <a:gridCol w="1691222"/>
                <a:gridCol w="2232248"/>
                <a:gridCol w="1619673"/>
              </a:tblGrid>
              <a:tr h="940263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Этап занятия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Формируемые УУД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Дополни-тельные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материалы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Деятельность учителя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Деятельность учащихся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070">
                <a:tc gridSpan="5"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Этап 5. Закрепление материала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38667">
                <a:tc gridSpan="5"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Игра: «Семейный бюджет»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У вас, у каждой семьи, на партах лежат листочки с названиями товаров и услуг. Выберите то, на что потратите свой месячный семейный бюджет. Выберите те товары, которые вы посчитаете необходимыми приобрести на месяц. Не забудьте, что существует ряд услуг, которыми мы пользуемся каждый месяц.</a:t>
                      </a:r>
                    </a:p>
                    <a:p>
                      <a:pPr algn="ctr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Лекарства,</a:t>
                      </a:r>
                      <a:r>
                        <a:rPr lang="ru-RU" sz="2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Продукты, Одежда, Обувь, Бытовая химия, Транспорт, Велосипед, Музыкальная (спортивная) школа, Книги.</a:t>
                      </a:r>
                    </a:p>
                    <a:p>
                      <a:pPr algn="ctr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Так, на что расходуется семейный бюджет? Внесём это в таблицу</a:t>
                      </a:r>
                    </a:p>
                    <a:p>
                      <a:pPr algn="ctr"/>
                      <a:endParaRPr lang="ru-RU" sz="2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Рисунок 2" descr="2-26281_gold-coins-clip-a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4690310"/>
            <a:ext cx="1584176" cy="1967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444227"/>
              </p:ext>
            </p:extLst>
          </p:nvPr>
        </p:nvGraphicFramePr>
        <p:xfrm>
          <a:off x="-1" y="1"/>
          <a:ext cx="9144002" cy="6891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0393"/>
                <a:gridCol w="1950466"/>
                <a:gridCol w="1619214"/>
                <a:gridCol w="2304256"/>
                <a:gridCol w="1619673"/>
              </a:tblGrid>
              <a:tr h="890649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Этап занятия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Формируемые УУД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Дополни-тельные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материалы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Деятельность учителя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Деятельность учащихся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260">
                <a:tc gridSpan="5"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Этап 5. Закрепление материала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11090">
                <a:tc gridSpan="5"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Какие советы для экономии семейного бюджета вы бы предложили? 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 кого расход семьи в месяц больше доходов? У кого наоборот? </a:t>
                      </a:r>
                    </a:p>
                    <a:p>
                      <a:pPr algn="ctr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Какая ситуация может складываться в семейном бюджете? </a:t>
                      </a:r>
                    </a:p>
                    <a:p>
                      <a:pPr algn="ctr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Доходы = расходы</a:t>
                      </a:r>
                    </a:p>
                    <a:p>
                      <a:pPr algn="ctr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Доходы &gt; расходы             </a:t>
                      </a:r>
                    </a:p>
                    <a:p>
                      <a:pPr algn="ctr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Доходы &lt; расходы        </a:t>
                      </a:r>
                    </a:p>
                    <a:p>
                      <a:pPr algn="ctr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Какая формула будет наилучшей? </a:t>
                      </a:r>
                    </a:p>
                  </a:txBody>
                  <a:tcPr marL="66675" marR="66675" marT="66675" marB="6667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Рисунок 2" descr="2-26281_gold-coins-clip-a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4005064"/>
            <a:ext cx="2123324" cy="2636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467931"/>
              </p:ext>
            </p:extLst>
          </p:nvPr>
        </p:nvGraphicFramePr>
        <p:xfrm>
          <a:off x="-1" y="1"/>
          <a:ext cx="9144002" cy="69280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0393"/>
                <a:gridCol w="1950466"/>
                <a:gridCol w="1619214"/>
                <a:gridCol w="2304256"/>
                <a:gridCol w="1619673"/>
              </a:tblGrid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Этап занятия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Формируемые УУД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Дополни-тельные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материалы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Деятельность учителя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Деятельность учащихся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795">
                <a:tc gridSpan="5"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Этап  6. Рефлексия (подведение итогов занятия)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49716">
                <a:tc gridSpan="5"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Прием «Чемодан»</a:t>
                      </a:r>
                      <a:endParaRPr lang="ru-RU" sz="2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-Что я возьму с собой? </a:t>
                      </a:r>
                      <a:endParaRPr lang="ru-RU" sz="2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-Над чем подумаю?</a:t>
                      </a:r>
                      <a:endParaRPr lang="ru-RU" sz="2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-Что отложу в сторону?</a:t>
                      </a:r>
                      <a:endParaRPr lang="ru-RU" sz="2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2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2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2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2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2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2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2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2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Желаем 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вам, чтобы ваша жизненная активность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была всегда на высоте!</a:t>
                      </a:r>
                    </a:p>
                    <a:p>
                      <a:pPr algn="ctr"/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068960"/>
            <a:ext cx="2376264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ackground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827584" y="2515259"/>
            <a:ext cx="763284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12968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Цель занятия</a:t>
            </a:r>
            <a:endParaRPr lang="ru-RU" b="1" spc="50" dirty="0">
              <a:ln w="11430">
                <a:solidFill>
                  <a:sysClr val="windowText" lastClr="000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9" name="Рисунок 28" descr="kopilk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1560458"/>
            <a:ext cx="1584176" cy="1584176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187624" y="1145070"/>
            <a:ext cx="669674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формирование понятия семейного бюджета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ackground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12968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Цель занятия</a:t>
            </a:r>
            <a:endParaRPr lang="ru-RU" b="1" spc="50" dirty="0">
              <a:ln w="11430">
                <a:solidFill>
                  <a:sysClr val="windowText" lastClr="000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51520" y="2060848"/>
            <a:ext cx="87129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Задачи </a:t>
            </a:r>
            <a:r>
              <a:rPr lang="ru-RU" sz="3600" b="1" spc="50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занятия</a:t>
            </a:r>
            <a:endParaRPr lang="ru-RU" sz="3600" b="1" spc="50" dirty="0">
              <a:ln w="11430">
                <a:solidFill>
                  <a:sysClr val="windowText" lastClr="000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259632" y="3068960"/>
            <a:ext cx="662473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углубить понимание экономических терминов, выявить источники пополнения доходной части семейного бюджета и определить какие расходы несет семья</a:t>
            </a: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развивающие: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интерес к экономической сфере жизнедеятельности и желание принимать активное участие в обсуждении бюджета семьи,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самостоятельность в выборе способа работы, развивать деловитость, предприимчивость.</a:t>
            </a: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воспитательные: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формированию бережного отношения к финансам семьи и ценить труд всех членов семьи создать атмосферу коллективного поиска, эмоциональной приподнятости.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187624" y="1145070"/>
            <a:ext cx="669674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+mj-lt"/>
                <a:cs typeface="Times New Roman" pitchFamily="18" charset="0"/>
              </a:rPr>
              <a:t>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понятия семейного бюджета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13" name="Рисунок 12" descr="kopilk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1560458"/>
            <a:ext cx="1584176" cy="1584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ackground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1979712" y="260648"/>
            <a:ext cx="4968552" cy="86409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компетенции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31640" y="1628800"/>
            <a:ext cx="1872208" cy="7200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HelveticaNeue"/>
                <a:cs typeface="Times New Roman" pitchFamily="18" charset="0"/>
              </a:rPr>
              <a:t>регулятивные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19872" y="1628800"/>
            <a:ext cx="2088232" cy="7200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HelveticaNeue"/>
                <a:cs typeface="Times New Roman" pitchFamily="18" charset="0"/>
              </a:rPr>
              <a:t>коммуникативные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24128" y="1628800"/>
            <a:ext cx="1872208" cy="7200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HelveticaNeue"/>
                <a:cs typeface="Times New Roman" pitchFamily="18" charset="0"/>
              </a:rPr>
              <a:t>познавательные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331640" y="2564904"/>
            <a:ext cx="6264696" cy="7200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HelveticaNeue"/>
                <a:cs typeface="Times New Roman" pitchFamily="18" charset="0"/>
              </a:rPr>
              <a:t>работаем над понятиями: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HelveticaNeue"/>
                <a:cs typeface="Times New Roman" pitchFamily="18" charset="0"/>
              </a:rPr>
              <a:t>бюджет, семейный бюджет, доход, расход</a:t>
            </a:r>
            <a:endParaRPr lang="ru-RU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2771800" y="1124744"/>
            <a:ext cx="504056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580112" y="1124744"/>
            <a:ext cx="43204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427984" y="1124744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 descr="piggy-bank-2-1740x960-c-cen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3717032"/>
            <a:ext cx="4896544" cy="27015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456545"/>
              </p:ext>
            </p:extLst>
          </p:nvPr>
        </p:nvGraphicFramePr>
        <p:xfrm>
          <a:off x="0" y="1"/>
          <a:ext cx="9144000" cy="43896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0485"/>
                <a:gridCol w="1997849"/>
                <a:gridCol w="1459729"/>
                <a:gridCol w="2305449"/>
                <a:gridCol w="1690488"/>
              </a:tblGrid>
              <a:tr h="637942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Этап занятия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Формируемые УУД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Дополни-тельные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материалы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Деятельность учителя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Деятельность учащихся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661">
                <a:tc gridSpan="5"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Этап 1. Организационный момент 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09461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Нажить много денег – храбрость;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сохранить их – мудрость, 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 умело расходовать – искусство.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Как вы считаете, о чем эти слова? (об экономии денег)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Рисунок 5" descr="set-of-emoticons-vector-19543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3501008"/>
            <a:ext cx="2882052" cy="29802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876223"/>
              </p:ext>
            </p:extLst>
          </p:nvPr>
        </p:nvGraphicFramePr>
        <p:xfrm>
          <a:off x="-1" y="1"/>
          <a:ext cx="9144002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0393"/>
                <a:gridCol w="1950466"/>
                <a:gridCol w="1547206"/>
                <a:gridCol w="2128674"/>
                <a:gridCol w="1867263"/>
              </a:tblGrid>
              <a:tr h="934349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Этап занятия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Формируемые УУД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Дополни-тельные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материалы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Деятельность учителя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Деятельность учащихся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740">
                <a:tc gridSpan="5"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Этап 2. Повторение изученного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49911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 Ребята, отгадайте кроссворд и слово по горизонтали. (Бюджет.)      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 Что такое бюджет? С каким бюджетом познакомились на уроке обществознания</a:t>
                      </a: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?</a:t>
                      </a:r>
                      <a:r>
                        <a:rPr lang="en-US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</a:t>
                      </a: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государства)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Как </a:t>
                      </a: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называются деньги, которые поступают в бюджет? (Доходы</a:t>
                      </a: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   Как называются деньги, которые тратятся из бюджета? (Расходы.)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   Как называются платежи, которые граждане и организации обязаны вносить в бюджет государства? (Налоги.)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Рисунок 2" descr="99722491_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763032"/>
            <a:ext cx="3312368" cy="18740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280927"/>
              </p:ext>
            </p:extLst>
          </p:nvPr>
        </p:nvGraphicFramePr>
        <p:xfrm>
          <a:off x="-1" y="0"/>
          <a:ext cx="9144002" cy="71178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0393"/>
                <a:gridCol w="1950466"/>
                <a:gridCol w="1619214"/>
                <a:gridCol w="2056666"/>
                <a:gridCol w="1867263"/>
              </a:tblGrid>
              <a:tr h="65450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Этап занятия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Формируемые УУД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Дополни-тельные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материалы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Деятельность учителя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Деятельность учащихся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000">
                <a:tc gridSpan="5"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Этап 3. Введение в тему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29499">
                <a:tc gridSpan="5">
                  <a:txBody>
                    <a:bodyPr/>
                    <a:lstStyle/>
                    <a:p>
                      <a:pPr algn="ctr"/>
                      <a:endParaRPr lang="en-US" sz="2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Почему порой происходит так: одни работают, получают приличный доход, но живут, так, что денег порой не хватает до зарплаты. А другие вроде бы и получают меньше, но всегда при деньгах?</a:t>
                      </a:r>
                    </a:p>
                    <a:p>
                      <a:pPr algn="ctr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Какая же будет сегодня тема урока? 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Рисунок 2" descr="piggy-bank-2-1740x960-c-cent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0747" y="4156459"/>
            <a:ext cx="2822505" cy="27015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387383"/>
              </p:ext>
            </p:extLst>
          </p:nvPr>
        </p:nvGraphicFramePr>
        <p:xfrm>
          <a:off x="-1" y="-85397"/>
          <a:ext cx="9144002" cy="6943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0393"/>
                <a:gridCol w="1950466"/>
                <a:gridCol w="1547206"/>
                <a:gridCol w="2304256"/>
                <a:gridCol w="1691681"/>
              </a:tblGrid>
              <a:tr h="944652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Этап занятия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Формируемые УУД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Дополни-тельные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материалы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Деятельность учителя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Деятельность учащихся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861">
                <a:tc gridSpan="5"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Этап 4.Работа над новой темой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20884">
                <a:tc gridSpan="5"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 из чего   складывается семейный бюджет? </a:t>
                      </a:r>
                    </a:p>
                    <a:p>
                      <a:pPr algn="ctr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Какие доходы могут поступать в семейный бюджет? </a:t>
                      </a:r>
                    </a:p>
                    <a:p>
                      <a:pPr algn="ctr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Так что такое доход семьи? </a:t>
                      </a:r>
                    </a:p>
                    <a:p>
                      <a:pPr algn="ctr"/>
                      <a:endParaRPr lang="ru-RU" sz="2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6675" marR="66675" marT="66675" marB="6667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Рисунок 2" descr="4327c04cd4ec95760e669c8a5c59cd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924944"/>
            <a:ext cx="4406664" cy="3005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316691"/>
              </p:ext>
            </p:extLst>
          </p:nvPr>
        </p:nvGraphicFramePr>
        <p:xfrm>
          <a:off x="-1" y="0"/>
          <a:ext cx="9144002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0393"/>
                <a:gridCol w="1950466"/>
                <a:gridCol w="1763230"/>
                <a:gridCol w="2088232"/>
                <a:gridCol w="1691681"/>
              </a:tblGrid>
              <a:tr h="984067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Этап занятия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Формируемые УУД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Дополни-тельные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материалы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Деятельность учителя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Деятельность учащихся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494">
                <a:tc gridSpan="5"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Этап 4.Работа над новой темой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39877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Один из важных ресурсов экономики – это умственный труд, благодаря чему предлагаю вам пополнить ваш семейный бюджет,</a:t>
                      </a:r>
                    </a:p>
                    <a:p>
                      <a:pPr algn="ctr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Заработайте деньги за правильное определение расходов 4 семей из сказок и напишите на листочках. Оценивается правильность и время. За каждое задание вы получаете «по золотому» рублю. Максимум - 4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1562">
                <a:tc gridSpan="5">
                  <a:txBody>
                    <a:bodyPr/>
                    <a:lstStyle/>
                    <a:p>
                      <a:pPr algn="ctr"/>
                      <a:r>
                        <a:rPr lang="ru-RU" sz="18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Физминутка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931" y="3552360"/>
            <a:ext cx="2873673" cy="20233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136" y="3335574"/>
            <a:ext cx="2952292" cy="25028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55" y="3552360"/>
            <a:ext cx="2760002" cy="20693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670</Words>
  <Application>Microsoft Office PowerPoint</Application>
  <PresentationFormat>Экран (4:3)</PresentationFormat>
  <Paragraphs>126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Формирование семейного бюджета</vt:lpstr>
      <vt:lpstr>Цель занятия</vt:lpstr>
      <vt:lpstr>Цель занятия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семейного бюджета</dc:title>
  <dc:creator>22</dc:creator>
  <cp:lastModifiedBy>User</cp:lastModifiedBy>
  <cp:revision>24</cp:revision>
  <dcterms:created xsi:type="dcterms:W3CDTF">2019-09-18T16:49:22Z</dcterms:created>
  <dcterms:modified xsi:type="dcterms:W3CDTF">2019-09-20T06:08:36Z</dcterms:modified>
</cp:coreProperties>
</file>