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7" r:id="rId4"/>
    <p:sldId id="271" r:id="rId5"/>
    <p:sldId id="275" r:id="rId6"/>
    <p:sldId id="276" r:id="rId7"/>
    <p:sldId id="270" r:id="rId8"/>
    <p:sldId id="272" r:id="rId9"/>
    <p:sldId id="273" r:id="rId10"/>
    <p:sldId id="269" r:id="rId11"/>
    <p:sldId id="277" r:id="rId12"/>
    <p:sldId id="280" r:id="rId13"/>
    <p:sldId id="283" r:id="rId14"/>
    <p:sldId id="288" r:id="rId15"/>
    <p:sldId id="289" r:id="rId16"/>
    <p:sldId id="290" r:id="rId17"/>
    <p:sldId id="291" r:id="rId18"/>
    <p:sldId id="292" r:id="rId19"/>
    <p:sldId id="293" r:id="rId20"/>
    <p:sldId id="259" r:id="rId21"/>
    <p:sldId id="263" r:id="rId22"/>
    <p:sldId id="284" r:id="rId23"/>
    <p:sldId id="278" r:id="rId24"/>
    <p:sldId id="285" r:id="rId25"/>
    <p:sldId id="258" r:id="rId26"/>
    <p:sldId id="260" r:id="rId27"/>
    <p:sldId id="261" r:id="rId28"/>
    <p:sldId id="264" r:id="rId29"/>
    <p:sldId id="281" r:id="rId30"/>
    <p:sldId id="274" r:id="rId31"/>
    <p:sldId id="279" r:id="rId32"/>
    <p:sldId id="262" r:id="rId33"/>
    <p:sldId id="265" r:id="rId34"/>
    <p:sldId id="268" r:id="rId35"/>
    <p:sldId id="282" r:id="rId36"/>
    <p:sldId id="286" r:id="rId37"/>
    <p:sldId id="287" r:id="rId38"/>
    <p:sldId id="294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77" autoAdjust="0"/>
    <p:restoredTop sz="94660"/>
  </p:normalViewPr>
  <p:slideViewPr>
    <p:cSldViewPr>
      <p:cViewPr>
        <p:scale>
          <a:sx n="75" d="100"/>
          <a:sy n="75" d="100"/>
        </p:scale>
        <p:origin x="-7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FBAD-591B-4122-80BF-2678CB62E477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C601F-691C-4A26-B90C-D126BB785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6DF2-A467-4DF8-992F-6A165424103A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12960-8EBC-4ADC-8D62-9BF4482B4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F02F-212D-4C20-B772-5775816F1403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40F8-D7FA-4356-AD71-732029C8C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E5D44-052F-4EB8-81AD-3762840C8009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FD603-1984-47A1-B9FA-43503E4F4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CA2A-DE60-40CA-BE95-DF54477034A5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0BBC9-5EC4-4BB8-917F-1DE889389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FA9FA-9254-4CFD-AE74-BCD71A1D36A4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879F3-9962-4989-8A07-83AFE79EC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E988B-4365-4648-A695-EE1538E444BD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E3D0-108F-4AFE-ABA0-1DC525046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B30F-4B5E-4FF0-BA0A-EFE23EE3C7D0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BDF2-2D53-4D96-A4EC-D5C14D9138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2CB58-7B2B-4741-8CDE-5EE154DFBBD4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28C91-AE11-42EC-AEA4-997D0F4E0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58C39-7EE1-4FF1-8EB7-DBD50092DDAD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C321-41FA-4EC5-A613-5DF1311BF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4EF3C-5E64-4114-AFEC-CE1C90B2F14B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0C51-C034-4F9D-BEFB-BE9DC731C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0B73-F369-49F9-9375-DF04C9D9AAE6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0A75-BCB8-4B37-87E7-606714124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78315-B44B-4055-9C35-6798B66ECB3C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781DD-FC3B-44C2-8213-DFC73756A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5588B3-EC0F-4A7E-AC71-8BE38BED2BD8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BB0C14-A5DE-43F8-A07E-BA87B4D3F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1692275" y="1412875"/>
            <a:ext cx="6983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>
                <a:latin typeface="Calibri" pitchFamily="34" charset="0"/>
              </a:rPr>
              <a:t>Начальная школа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IMG_1792_друг_после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476250"/>
            <a:ext cx="484505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 descr="Купчих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4813"/>
            <a:ext cx="36068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96" name="Group 20"/>
          <p:cNvGraphicFramePr>
            <a:graphicFrameLocks noGrp="1"/>
          </p:cNvGraphicFramePr>
          <p:nvPr/>
        </p:nvGraphicFramePr>
        <p:xfrm>
          <a:off x="827088" y="5300663"/>
          <a:ext cx="6024562" cy="1431925"/>
        </p:xfrm>
        <a:graphic>
          <a:graphicData uri="http://schemas.openxmlformats.org/drawingml/2006/table">
            <a:tbl>
              <a:tblPr/>
              <a:tblGrid>
                <a:gridCol w="6024562"/>
              </a:tblGrid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«Гимназия № 33».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«Б»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Владыкина Ольга Николаевна, Тагилова Ольга Васильевна, Владыкина Лиза, Зубов Степан, Гоголева Даша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Вачегина Наталья Петровна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Борис Кустодиев «Купчиха»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Кустодиев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510087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 descr="Кустодиев Мила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188913"/>
            <a:ext cx="37528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7450" y="5157788"/>
          <a:ext cx="7200900" cy="1460500"/>
        </p:xfrm>
        <a:graphic>
          <a:graphicData uri="http://schemas.openxmlformats.org/drawingml/2006/table">
            <a:tbl>
              <a:tblPr/>
              <a:tblGrid>
                <a:gridCol w="7200800"/>
              </a:tblGrid>
              <a:tr h="71901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Муниципальное автономное общеобразовательное учреждение "Средняя общеобразовательная школа №77 с углубленным изучением английского языка" г. Перми , класс 3Б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Шилоносова Милана Андреевна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34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«Русская девушка у окна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», Художник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Кустодиев Борис Михайлович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5630863"/>
          <a:ext cx="5108575" cy="1227137"/>
        </p:xfrm>
        <a:graphic>
          <a:graphicData uri="http://schemas.openxmlformats.org/drawingml/2006/table">
            <a:tbl>
              <a:tblPr/>
              <a:tblGrid>
                <a:gridCol w="5108575"/>
              </a:tblGrid>
              <a:tr h="490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МАОУ «СОШ №77 с углубленным изучением английского языка» г. Перми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Корепанова  Валерия Александровна 3 «Б»класс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Корепанова Анастасия Валерьевна, учитель английского языка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Анна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Боганис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 Чаепитие.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635" name="Picture 2" descr="http://static.diary.ru/userdir/6/1/7/3/617385/62415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4132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Рисунок 6" descr="Корепанова Валерия 3 Б класс школа 77 г.Перм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0350"/>
            <a:ext cx="403383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fHXm51lxn9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410527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2" descr="I0jQz2nN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836613"/>
            <a:ext cx="48672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16013" y="4868863"/>
          <a:ext cx="6096000" cy="1227137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 Кунгур,    МАОУ СОШ № 10, 2 А класс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Семья Лимбах Дмитрия.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Автор проекта - мама Лимбах Оксана Сергеевна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Южанинова Лариса Владимировна, учитель начальных классов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Боганис Анна «Чаепитие»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6" name="Group 14"/>
          <p:cNvGraphicFramePr>
            <a:graphicFrameLocks noGrp="1"/>
          </p:cNvGraphicFramePr>
          <p:nvPr>
            <p:ph idx="1"/>
          </p:nvPr>
        </p:nvGraphicFramePr>
        <p:xfrm>
          <a:off x="179388" y="5805488"/>
          <a:ext cx="6130925" cy="827087"/>
        </p:xfrm>
        <a:graphic>
          <a:graphicData uri="http://schemas.openxmlformats.org/drawingml/2006/table">
            <a:tbl>
              <a:tblPr/>
              <a:tblGrid>
                <a:gridCol w="6130925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4А 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Шистерова М.Е.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«Семейство за чайным столом» Тимофей Егорович Мягков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83" name="Picture 22" descr="00515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508158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23" descr="4 А МАОУ СОШ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2924175"/>
            <a:ext cx="452913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44" name="Group 16"/>
          <p:cNvGraphicFramePr>
            <a:graphicFrameLocks noGrp="1"/>
          </p:cNvGraphicFramePr>
          <p:nvPr>
            <p:ph/>
          </p:nvPr>
        </p:nvGraphicFramePr>
        <p:xfrm>
          <a:off x="179388" y="5661025"/>
          <a:ext cx="3898900" cy="968375"/>
        </p:xfrm>
        <a:graphic>
          <a:graphicData uri="http://schemas.openxmlformats.org/drawingml/2006/table">
            <a:tbl>
              <a:tblPr/>
              <a:tblGrid>
                <a:gridCol w="3898900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3В 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Симонян Е.Р.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Девушка в красном платке.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Автор: Тимофеев Василий Тимофеевич 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07" name="Picture 17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310515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628775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70" name="Group 18"/>
          <p:cNvGraphicFramePr>
            <a:graphicFrameLocks noGrp="1"/>
          </p:cNvGraphicFramePr>
          <p:nvPr>
            <p:ph idx="1"/>
          </p:nvPr>
        </p:nvGraphicFramePr>
        <p:xfrm>
          <a:off x="179388" y="5661025"/>
          <a:ext cx="4114800" cy="1041400"/>
        </p:xfrm>
        <a:graphic>
          <a:graphicData uri="http://schemas.openxmlformats.org/drawingml/2006/table">
            <a:tbl>
              <a:tblPr/>
              <a:tblGrid>
                <a:gridCol w="411480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4В 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Кирякова Н.В.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Портрет девочки из купеческой семьи, неизвестный художник 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68" name="Picture 16" descr="2331280_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476250"/>
            <a:ext cx="2649537" cy="4397375"/>
          </a:xfrm>
          <a:prstGeom prst="rect">
            <a:avLst/>
          </a:prstGeom>
          <a:noFill/>
        </p:spPr>
      </p:pic>
      <p:pic>
        <p:nvPicPr>
          <p:cNvPr id="49171" name="Picture 19" descr="DSC06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33375"/>
            <a:ext cx="3114675" cy="4679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93" name="Group 17"/>
          <p:cNvGraphicFramePr>
            <a:graphicFrameLocks noGrp="1"/>
          </p:cNvGraphicFramePr>
          <p:nvPr>
            <p:ph idx="1"/>
          </p:nvPr>
        </p:nvGraphicFramePr>
        <p:xfrm>
          <a:off x="395288" y="5516563"/>
          <a:ext cx="4330700" cy="1041400"/>
        </p:xfrm>
        <a:graphic>
          <a:graphicData uri="http://schemas.openxmlformats.org/drawingml/2006/table">
            <a:tbl>
              <a:tblPr/>
              <a:tblGrid>
                <a:gridCol w="433070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4В 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Кирякова Н.В.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Портрет детей Ефима Федоровича Гучкова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неизвестный художник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94" name="Picture 18" descr="купеческие-дети-семь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681538" cy="3671888"/>
          </a:xfrm>
          <a:prstGeom prst="rect">
            <a:avLst/>
          </a:prstGeom>
          <a:noFill/>
        </p:spPr>
      </p:pic>
      <p:pic>
        <p:nvPicPr>
          <p:cNvPr id="50195" name="Picture 19" descr="DSC069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5788" y="2636838"/>
            <a:ext cx="4748212" cy="3160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66" name="Group 18"/>
          <p:cNvGraphicFramePr>
            <a:graphicFrameLocks noGrp="1"/>
          </p:cNvGraphicFramePr>
          <p:nvPr>
            <p:ph/>
          </p:nvPr>
        </p:nvGraphicFramePr>
        <p:xfrm>
          <a:off x="179388" y="5157788"/>
          <a:ext cx="3887787" cy="1471612"/>
        </p:xfrm>
        <a:graphic>
          <a:graphicData uri="http://schemas.openxmlformats.org/drawingml/2006/table">
            <a:tbl>
              <a:tblPr/>
              <a:tblGrid>
                <a:gridCol w="3887787"/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4Б 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Усенкова Н.В.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«Купчиха за самоваром»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Виноградов Сергей Арсеньевич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64" name="Picture 16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60350"/>
            <a:ext cx="3800475" cy="4579938"/>
          </a:xfrm>
          <a:prstGeom prst="rect">
            <a:avLst/>
          </a:prstGeom>
          <a:noFill/>
        </p:spPr>
      </p:pic>
      <p:pic>
        <p:nvPicPr>
          <p:cNvPr id="53267" name="Picture 19" descr="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8913"/>
            <a:ext cx="3789362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6" name="Rectang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4289" name="Group 17"/>
          <p:cNvGraphicFramePr>
            <a:graphicFrameLocks noGrp="1"/>
          </p:cNvGraphicFramePr>
          <p:nvPr>
            <p:ph idx="1"/>
          </p:nvPr>
        </p:nvGraphicFramePr>
        <p:xfrm>
          <a:off x="250825" y="5589588"/>
          <a:ext cx="3251200" cy="1112837"/>
        </p:xfrm>
        <a:graphic>
          <a:graphicData uri="http://schemas.openxmlformats.org/drawingml/2006/table">
            <a:tbl>
              <a:tblPr/>
              <a:tblGrid>
                <a:gridCol w="32512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4Б  класс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Усенкова Н.В.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«Купец и купчиха»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Кустодиев Борис Михайлович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290" name="Picture 18" descr="Купец и купчи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16113"/>
            <a:ext cx="4356100" cy="2562225"/>
          </a:xfrm>
          <a:prstGeom prst="rect">
            <a:avLst/>
          </a:prstGeom>
          <a:noFill/>
        </p:spPr>
      </p:pic>
      <p:pic>
        <p:nvPicPr>
          <p:cNvPr id="54291" name="Picture 19" descr="orig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675"/>
            <a:ext cx="4297363" cy="290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DSC_05382 (кадрирование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60350"/>
            <a:ext cx="4608512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4" descr="Krendovskij-E.F.-1810-1870-Deti-SHirinskih-SHihmatovyh.-Okolo-1840-holst-maslo.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4284663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63713" y="5911850"/>
          <a:ext cx="6096000" cy="94615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8803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МАОУ «Гимназия № 33» г. Перми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Гоголева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Дарья, </a:t>
                      </a:r>
                      <a:r>
                        <a:rPr lang="ru-RU" sz="1800" dirty="0" err="1" smtClean="0">
                          <a:latin typeface="Times New Roman"/>
                          <a:ea typeface="Calibri"/>
                          <a:cs typeface="Times New Roman"/>
                        </a:rPr>
                        <a:t>Коломыцев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 Данил, Сибиряков Андрей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Times New Roman"/>
                          <a:ea typeface="Calibri"/>
                          <a:cs typeface="Times New Roman"/>
                        </a:rPr>
                        <a:t>Вачегина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Наталья Петровна, учитель начальных классов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47813" y="5300663"/>
            <a:ext cx="668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Крендовский</a:t>
            </a: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Е.Ф. «Дети </a:t>
            </a:r>
            <a:r>
              <a:rPr lang="ru-RU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Ширинских-Шихматовых</a:t>
            </a:r>
            <a:r>
              <a:rPr lang="ru-RU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» 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(1840 г.)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1979613" y="1341438"/>
            <a:ext cx="48958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>
                <a:latin typeface="Calibri" pitchFamily="34" charset="0"/>
              </a:rPr>
              <a:t>5- 9 классы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В.Г.Перов Портрет купца Ивана Камынина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60350"/>
            <a:ext cx="41592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2" descr="Тагиров Максим СОШ №77 Пермь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60350"/>
            <a:ext cx="39433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5561013"/>
          <a:ext cx="8208962" cy="1296987"/>
        </p:xfrm>
        <a:graphic>
          <a:graphicData uri="http://schemas.openxmlformats.org/drawingml/2006/table">
            <a:tbl>
              <a:tblPr/>
              <a:tblGrid>
                <a:gridCol w="82089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Тагиров Максим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Рамильевич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ТагировРамиль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Зофэрович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Перов Василий Григорьевич .Портрет Ивана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Камынина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4" name="Group 34"/>
          <p:cNvGraphicFramePr>
            <a:graphicFrameLocks noGrp="1"/>
          </p:cNvGraphicFramePr>
          <p:nvPr>
            <p:ph idx="1"/>
          </p:nvPr>
        </p:nvGraphicFramePr>
        <p:xfrm>
          <a:off x="457200" y="4941888"/>
          <a:ext cx="8229600" cy="127635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Синюкова Надежда Никитична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Синюкова Алла Сергеевна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Сухих Анна Юрьевна, учитель истории и обществознания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МАОУ «СОШ №77 с углубленным изучением английского языка» г. Перми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Ян Вермеер .Девушка с жемчужной сережкой.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9" name="Picture 35" descr="IMG-57268891210e007a2c3144217ff0ad99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908050"/>
            <a:ext cx="266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36" descr="IMG-d513ee5e17e206b6356939304e79ed4b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08050"/>
            <a:ext cx="2371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 descr="IMG_270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20713"/>
            <a:ext cx="3281362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2" descr="IMG_8588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33375"/>
            <a:ext cx="3313113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323850" y="5445125"/>
            <a:ext cx="4518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Пермь,  сОШ 77, Фетюкова О.И 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НЕТ ЗАЯВКИ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IMG_88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052513"/>
            <a:ext cx="2338388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5" descr="IMG_88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125538"/>
            <a:ext cx="233997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53" name="Group 21"/>
          <p:cNvGraphicFramePr>
            <a:graphicFrameLocks noGrp="1"/>
          </p:cNvGraphicFramePr>
          <p:nvPr>
            <p:ph/>
          </p:nvPr>
        </p:nvGraphicFramePr>
        <p:xfrm>
          <a:off x="457200" y="4437063"/>
          <a:ext cx="8229600" cy="1692275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946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Сазанович Екатерина Алексеевна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Сазанович Елена Алексеевна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Сухих Анна Юрьевна, учитель истории и обществознания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МАОУ «СОШ №77 с углубленным изучением английского языка» г. Перми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Б.М.Кустодиев «Купчиха с зеркалом»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 descr="Зеленкин Максим СОШ №77 Пермь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913"/>
            <a:ext cx="4030663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2" descr="Кустодиев.Извозчик в трактире.jpeg"/>
          <p:cNvPicPr>
            <a:picLocks noChangeAspect="1"/>
          </p:cNvPicPr>
          <p:nvPr/>
        </p:nvPicPr>
        <p:blipFill>
          <a:blip r:embed="rId3"/>
          <a:srcRect t="5905" b="7184"/>
          <a:stretch>
            <a:fillRect/>
          </a:stretch>
        </p:blipFill>
        <p:spPr bwMode="auto">
          <a:xfrm>
            <a:off x="468313" y="188913"/>
            <a:ext cx="409098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288" y="5876925"/>
          <a:ext cx="7704137" cy="981075"/>
        </p:xfrm>
        <a:graphic>
          <a:graphicData uri="http://schemas.openxmlformats.org/drawingml/2006/table">
            <a:tbl>
              <a:tblPr/>
              <a:tblGrid>
                <a:gridCol w="770485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МАОУ «СОШ №77 с углубленным изучением английского языка» г. Перми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Зеленкин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Максим Александрович 5 «Б»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Зеленкина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Татьяна Борисовна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388" y="5516563"/>
          <a:ext cx="8964612" cy="360362"/>
        </p:xfrm>
        <a:graphic>
          <a:graphicData uri="http://schemas.openxmlformats.org/drawingml/2006/table">
            <a:tbl>
              <a:tblPr/>
              <a:tblGrid>
                <a:gridCol w="8964488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Борис Михайлович Кустодиев. «Извозчик в трактире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». 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Фрагмент  только картины</a:t>
                      </a:r>
                      <a:endParaRPr lang="ru-RU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 descr="Ошева Анастасия СОШ №77 Пермь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54013"/>
            <a:ext cx="3527425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2" descr="Кустодиев.Девушка в окне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3375"/>
            <a:ext cx="4700587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4213" y="5340350"/>
          <a:ext cx="7921625" cy="1384300"/>
        </p:xfrm>
        <a:graphic>
          <a:graphicData uri="http://schemas.openxmlformats.org/drawingml/2006/table">
            <a:tbl>
              <a:tblPr/>
              <a:tblGrid>
                <a:gridCol w="79208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Ошева Анастасия Максимовна 6 «Б»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Гусева Анна Владимировна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Борис Михайлович Кустодиев. «Девушка у окна» 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 descr="2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74638"/>
            <a:ext cx="4103687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2" descr="Никита Деньгин СОШ №77 Пермь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60350"/>
            <a:ext cx="372586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850" y="5638800"/>
          <a:ext cx="8208963" cy="1249363"/>
        </p:xfrm>
        <a:graphic>
          <a:graphicData uri="http://schemas.openxmlformats.org/drawingml/2006/table">
            <a:tbl>
              <a:tblPr/>
              <a:tblGrid>
                <a:gridCol w="82089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Деньгин Никита Сергеевич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Деньгина Елена Николаевна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Б.М.Кустодиев «Купец, считающий деньги» («Старик с деньгами»)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 descr="20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4160838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2" descr="Ведров Иван СОШ №77 Перм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392271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5516563"/>
          <a:ext cx="8569325" cy="1411287"/>
        </p:xfrm>
        <a:graphic>
          <a:graphicData uri="http://schemas.openxmlformats.org/drawingml/2006/table">
            <a:tbl>
              <a:tblPr/>
              <a:tblGrid>
                <a:gridCol w="8568952"/>
              </a:tblGrid>
              <a:tr h="800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Ведров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Иван Сергеевич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Герасимова Татьяна Петровна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Б.М.Кустодиев «Купец, считающий деньги» («Старик с деньгами»)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 descr="Микрюкова Анна и Анна Боганис Чаепитие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1440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650" y="5373688"/>
          <a:ext cx="7632700" cy="1227137"/>
        </p:xfrm>
        <a:graphic>
          <a:graphicData uri="http://schemas.openxmlformats.org/drawingml/2006/table">
            <a:tbl>
              <a:tblPr/>
              <a:tblGrid>
                <a:gridCol w="763284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МАОУ «СОШ №77 с углубленным изучением английского языка» г. Перми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Микрюкова Анна Анатольевна  5 «Б» 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Микрюкова Ольга Васильевна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Анна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Боганис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 Чаепитие.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 descr="https://i.pinimg.com/736x/d6/79/34/d6793437d8070d07b7502556f087dd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36718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088" y="4941888"/>
          <a:ext cx="5184775" cy="1122362"/>
        </p:xfrm>
        <a:graphic>
          <a:graphicData uri="http://schemas.openxmlformats.org/drawingml/2006/table">
            <a:tbl>
              <a:tblPr/>
              <a:tblGrid>
                <a:gridCol w="518457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Г.Кунгур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МАОУ « СОШ № 10 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Calibri"/>
                          <a:cs typeface="Times New Roman"/>
                        </a:rPr>
                        <a:t>Лобанова Екатерина.  1 а класс.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Безматерных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Т.В., Учитель - логопед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22" name="Прямоугольник 4"/>
          <p:cNvSpPr>
            <a:spLocks noChangeArrowheads="1"/>
          </p:cNvSpPr>
          <p:nvPr/>
        </p:nvSpPr>
        <p:spPr bwMode="auto">
          <a:xfrm>
            <a:off x="2771775" y="6092825"/>
            <a:ext cx="568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ХIХ в. Название: Портрет купчихи Е.С. Хмельницкой </a:t>
            </a:r>
          </a:p>
        </p:txBody>
      </p:sp>
      <p:pic>
        <p:nvPicPr>
          <p:cNvPr id="17423" name="Picture 17" descr="катя 17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88913"/>
            <a:ext cx="2566988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 descr="купчих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407828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2" descr="купчиха Ан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908050"/>
            <a:ext cx="50038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2988" y="5719763"/>
          <a:ext cx="6096000" cy="1169987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0892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г.Кунгур Пермский край, МАОУ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«СОШ №10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»,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92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Коллектив «Фиксики» 5А класса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5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Пащенко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Татьяна Валерьевна,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Учитель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информатики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5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«Купчиха за чаем»,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художНик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Борис Михайлович Кустодиев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 descr="Кульпин Елисей 5 Б класс школа 77 и Кустодиев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42988" y="5646738"/>
          <a:ext cx="7345362" cy="1227137"/>
        </p:xfrm>
        <a:graphic>
          <a:graphicData uri="http://schemas.openxmlformats.org/drawingml/2006/table">
            <a:tbl>
              <a:tblPr/>
              <a:tblGrid>
                <a:gridCol w="734481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МАОУ «СОШ №77 с углубленным изучением английского языка» г. Перми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Кульпин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Елисей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Сергеевич  5 «Б»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класс, 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Кульпина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Наталья Аркадьевна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Директор школы Иконникова Елена Евгеньевна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Борис Михайлович Кустодиев. Трактирщик. Из серии «Русь. Русские типы».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 descr="Кетов Никита СОШ №77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8315325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288" y="5638800"/>
          <a:ext cx="8424862" cy="1249363"/>
        </p:xfrm>
        <a:graphic>
          <a:graphicData uri="http://schemas.openxmlformats.org/drawingml/2006/table">
            <a:tbl>
              <a:tblPr/>
              <a:tblGrid>
                <a:gridCol w="842493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Кетов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 Никита Вячеславович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КетовВячеслав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Борисович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Алексей Иванович 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Транковский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      «Деревенский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шинкарь»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 descr="лубок Купчишки в трактире.JPG"/>
          <p:cNvPicPr>
            <a:picLocks noChangeAspect="1"/>
          </p:cNvPicPr>
          <p:nvPr/>
        </p:nvPicPr>
        <p:blipFill>
          <a:blip r:embed="rId2"/>
          <a:srcRect t="9373"/>
          <a:stretch>
            <a:fillRect/>
          </a:stretch>
        </p:blipFill>
        <p:spPr bwMode="auto">
          <a:xfrm>
            <a:off x="0" y="0"/>
            <a:ext cx="4211638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2" descr="Смирнова Анна Александровна СОШ 77 Перм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8913"/>
            <a:ext cx="3957638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5140325"/>
          <a:ext cx="7704138" cy="1717675"/>
        </p:xfrm>
        <a:graphic>
          <a:graphicData uri="http://schemas.openxmlformats.org/drawingml/2006/table">
            <a:tbl>
              <a:tblPr/>
              <a:tblGrid>
                <a:gridCol w="7704856"/>
              </a:tblGrid>
              <a:tr h="481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Смирнова Анна Александровна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Смирнов Александр Андреевич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Смирнова Ирина Александровна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Сухих Анна Юрьевна, учитель истории и обществознания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«СОШ №77 с углубленным изучением английского языка» г. Перми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Русский лубок « Купчишки в трактире»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 descr="В.Маковский Наём прислуги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7738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2" descr="Реконструкция картины Маковского Наём прислуг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484438"/>
            <a:ext cx="5724525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437063"/>
          <a:ext cx="3132138" cy="1635125"/>
        </p:xfrm>
        <a:graphic>
          <a:graphicData uri="http://schemas.openxmlformats.org/drawingml/2006/table">
            <a:tbl>
              <a:tblPr/>
              <a:tblGrid>
                <a:gridCol w="3132138"/>
              </a:tblGrid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«Гимназия №33» г. Перми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5Б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Елена Валентиновна Плотникова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Нина Яковлевна Мельчакова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«Наём прислуги» В. Маковский. 1891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 descr="В.Г. Перов Приезд гувернантки в купеческий дом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15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2" descr="Реконструкция В.Г. Перов Приезд гувернантки в купеческий дом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844800"/>
            <a:ext cx="50768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094" name="Group 14"/>
          <p:cNvGraphicFramePr>
            <a:graphicFrameLocks noGrp="1"/>
          </p:cNvGraphicFramePr>
          <p:nvPr/>
        </p:nvGraphicFramePr>
        <p:xfrm>
          <a:off x="179388" y="5229225"/>
          <a:ext cx="3671887" cy="1473200"/>
        </p:xfrm>
        <a:graphic>
          <a:graphicData uri="http://schemas.openxmlformats.org/drawingml/2006/table">
            <a:tbl>
              <a:tblPr/>
              <a:tblGrid>
                <a:gridCol w="3671887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«Гимназия №33» г.Перми,     6Б класс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Фофанова Марина Викторовна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«Приезд гувернантки в купеческий дом»  Перов В.Г.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1866 г. Холст, масло 44 x 53,3 см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Государственный Русский музей, Санкт-Петербург, Россия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4" name="Group 18"/>
          <p:cNvGraphicFramePr>
            <a:graphicFrameLocks noGrp="1"/>
          </p:cNvGraphicFramePr>
          <p:nvPr>
            <p:ph/>
          </p:nvPr>
        </p:nvGraphicFramePr>
        <p:xfrm>
          <a:off x="395288" y="3933825"/>
          <a:ext cx="3313112" cy="2047875"/>
        </p:xfrm>
        <a:graphic>
          <a:graphicData uri="http://schemas.openxmlformats.org/drawingml/2006/table">
            <a:tbl>
              <a:tblPr/>
              <a:tblGrid>
                <a:gridCol w="3313112"/>
              </a:tblGrid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8А класс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Бажанова Т.А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«Портрет семейства московского купца 19 века»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15" name="Picture 15" descr="semya-kupca-v-xvii-veke-ryabushkin+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8877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16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60350"/>
            <a:ext cx="486886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98" name="Group 18"/>
          <p:cNvGraphicFramePr>
            <a:graphicFrameLocks noGrp="1"/>
          </p:cNvGraphicFramePr>
          <p:nvPr>
            <p:ph/>
          </p:nvPr>
        </p:nvGraphicFramePr>
        <p:xfrm>
          <a:off x="323850" y="4508500"/>
          <a:ext cx="3671888" cy="1690688"/>
        </p:xfrm>
        <a:graphic>
          <a:graphicData uri="http://schemas.openxmlformats.org/drawingml/2006/table">
            <a:tbl>
              <a:tblPr/>
              <a:tblGrid>
                <a:gridCol w="3671888"/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«СОШ 10» Кунгур,     9Б класс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Бажанова Т.А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В.Г. Перов «Приезд гувернантки в купеческий дом»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9" name="Picture 15" descr="HD4KAHOf-o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916113"/>
            <a:ext cx="47879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6" descr="regnum_picture_1447264616405986_norm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0"/>
            <a:ext cx="42672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69" name="Group 25"/>
          <p:cNvGraphicFramePr>
            <a:graphicFrameLocks noGrp="1"/>
          </p:cNvGraphicFramePr>
          <p:nvPr>
            <p:ph idx="1"/>
          </p:nvPr>
        </p:nvGraphicFramePr>
        <p:xfrm>
          <a:off x="179388" y="5300663"/>
          <a:ext cx="5545137" cy="1333500"/>
        </p:xfrm>
        <a:graphic>
          <a:graphicData uri="http://schemas.openxmlformats.org/drawingml/2006/table">
            <a:tbl>
              <a:tblPr/>
              <a:tblGrid>
                <a:gridCol w="5545137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МАОУ «Гимназия 33» г.Перми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    9Б класс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Кудряшова Светлана Рафаитовна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Борис Кустодиев  «Купчиха»</a:t>
                      </a:r>
                    </a:p>
                  </a:txBody>
                  <a:tcPr marL="64413" marR="644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70" name="Рисунок 1" descr="Кустодиев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510087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71" name="Picture 27" descr="IMG-e1122fc0d79cb4146dea69b447bbe57e-V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33375"/>
            <a:ext cx="3670300" cy="489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76375" y="5562600"/>
          <a:ext cx="6096000" cy="12954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8936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Пьянкова Мария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Дмитриевна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4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Вачегина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Наталья Петровна- классный руководитель 4 б класса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34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МАОУ Гимназия №33 г. Пермь, 4б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Неизвестный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художник, неизвестный персонаж в костюмах тверской купчихи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445" name="Рисунок 2" descr="репродукция картины художника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249738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Рисунок 3" descr="фотография  постановки картины 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3940175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Боярышня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49275"/>
            <a:ext cx="7375525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450" y="5589588"/>
          <a:ext cx="7488238" cy="1082675"/>
        </p:xfrm>
        <a:graphic>
          <a:graphicData uri="http://schemas.openxmlformats.org/drawingml/2006/table">
            <a:tbl>
              <a:tblPr/>
              <a:tblGrid>
                <a:gridCol w="7488832"/>
              </a:tblGrid>
              <a:tr h="34671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МАОУ «Средняя школа №77 с углубленным изучением английского языка» г. Перми 2А 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Пищальникова Анна Денисовна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Герасимова Татьяна Петровна – учитель, классный руководитель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Фирс Сергеевич Журавлев «Боярышня»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жена купца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88913"/>
            <a:ext cx="6786562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71550" y="5229225"/>
          <a:ext cx="7848600" cy="981075"/>
        </p:xfrm>
        <a:graphic>
          <a:graphicData uri="http://schemas.openxmlformats.org/drawingml/2006/table">
            <a:tbl>
              <a:tblPr/>
              <a:tblGrid>
                <a:gridCol w="7848872"/>
              </a:tblGrid>
              <a:tr h="21602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МАОУ «Средняя школа №77 с углубленным изучением английского языка» г. Перми 2А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Сорокина Диана Олеговна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Герасимова Татьяна Петровна – учитель, классный руководитель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А. Венецианов "Портрет Ржевской купчихи Образцовой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Купец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38163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2" descr="IMG_1729_редакт2_желт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92088"/>
            <a:ext cx="39941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00113" y="5661025"/>
          <a:ext cx="6985000" cy="1050925"/>
        </p:xfrm>
        <a:graphic>
          <a:graphicData uri="http://schemas.openxmlformats.org/drawingml/2006/table">
            <a:tbl>
              <a:tblPr/>
              <a:tblGrid>
                <a:gridCol w="6985000"/>
              </a:tblGrid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МАОУ «Гимназия № 33».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«Б» класс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Тагилова Ольга Васильевна, Владыкина Ольга Николаевна, Зубов Степан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Вачегина Наталья Петровна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Борис Кустодиев «Купец»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65F9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27fdaab0-f9ab-4e68-8660-497c7ed501c3_800x6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4406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2" descr="картина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484313"/>
            <a:ext cx="4859337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5516563"/>
          <a:ext cx="6096000" cy="75565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МАОУ "Гимназия №33", 1Б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8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Мусина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Альфира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Абатымовна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,    учитель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начальных классов, 1 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Художник Андрей Рябушкин, картина «Семья купца в XVII веке»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4292600"/>
          <a:ext cx="2447925" cy="1962150"/>
        </p:xfrm>
        <a:graphic>
          <a:graphicData uri="http://schemas.openxmlformats.org/drawingml/2006/table">
            <a:tbl>
              <a:tblPr/>
              <a:tblGrid>
                <a:gridCol w="2448272"/>
              </a:tblGrid>
              <a:tr h="2934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МАОУ «Гимназия № 33» г. Перми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34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Вачегина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Наталья Петровна, учитель начальных классов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Работа неизвестного художника Дети генерала Кайла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Гайли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(1830- 1840 гг.)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563" name="Рисунок 3" descr="дети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4994275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4" descr="DSC_0549(обработка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213100"/>
            <a:ext cx="5024438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837</Words>
  <Application>Microsoft Office PowerPoint</Application>
  <PresentationFormat>Экран (4:3)</PresentationFormat>
  <Paragraphs>150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Комп</cp:lastModifiedBy>
  <cp:revision>46</cp:revision>
  <dcterms:created xsi:type="dcterms:W3CDTF">2018-12-17T14:59:13Z</dcterms:created>
  <dcterms:modified xsi:type="dcterms:W3CDTF">2018-12-28T12:50:46Z</dcterms:modified>
</cp:coreProperties>
</file>